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85" r:id="rId2"/>
    <p:sldId id="287" r:id="rId3"/>
    <p:sldId id="317" r:id="rId4"/>
    <p:sldId id="286" r:id="rId5"/>
    <p:sldId id="313" r:id="rId6"/>
    <p:sldId id="288" r:id="rId7"/>
    <p:sldId id="315" r:id="rId8"/>
    <p:sldId id="316" r:id="rId9"/>
    <p:sldId id="289" r:id="rId10"/>
    <p:sldId id="291" r:id="rId11"/>
    <p:sldId id="319" r:id="rId12"/>
    <p:sldId id="276" r:id="rId13"/>
  </p:sldIdLst>
  <p:sldSz cx="9144000" cy="6858000" type="screen4x3"/>
  <p:notesSz cx="6858000" cy="91440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99"/>
    <a:srgbClr val="FFFFFF"/>
    <a:srgbClr val="5F5F5F"/>
    <a:srgbClr val="808080"/>
    <a:srgbClr val="000000"/>
    <a:srgbClr val="CC0000"/>
    <a:srgbClr val="5EB4B4"/>
    <a:srgbClr val="488FD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484" autoAdjust="0"/>
    <p:restoredTop sz="94660" autoAdjust="0"/>
  </p:normalViewPr>
  <p:slideViewPr>
    <p:cSldViewPr>
      <p:cViewPr>
        <p:scale>
          <a:sx n="80" d="100"/>
          <a:sy n="80" d="100"/>
        </p:scale>
        <p:origin x="-1483" y="-1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/>
            </a:lvl1pPr>
          </a:lstStyle>
          <a:p>
            <a:endParaRPr lang="en-US" altLang="zh-TW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 altLang="zh-TW"/>
          </a:p>
        </p:txBody>
      </p:sp>
      <p:sp>
        <p:nvSpPr>
          <p:cNvPr id="10445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4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44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/>
            </a:lvl1pPr>
          </a:lstStyle>
          <a:p>
            <a:endParaRPr lang="en-US" altLang="zh-TW"/>
          </a:p>
        </p:txBody>
      </p:sp>
      <p:sp>
        <p:nvSpPr>
          <p:cNvPr id="1044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fld id="{E3CE717A-62ED-4FBF-B52F-EA27A6F78741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228600" y="6613525"/>
            <a:ext cx="2133600" cy="244475"/>
          </a:xfrm>
        </p:spPr>
        <p:txBody>
          <a:bodyPr/>
          <a:lstStyle>
            <a:lvl1pPr algn="l">
              <a:defRPr sz="1000" b="0">
                <a:solidFill>
                  <a:srgbClr val="000000"/>
                </a:solidFill>
                <a:latin typeface="Arial" charset="0"/>
              </a:defRPr>
            </a:lvl1pPr>
          </a:lstStyle>
          <a:p>
            <a:endParaRPr lang="en-US" altLang="zh-TW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200400" y="6613525"/>
            <a:ext cx="2895600" cy="244475"/>
          </a:xfrm>
        </p:spPr>
        <p:txBody>
          <a:bodyPr/>
          <a:lstStyle>
            <a:lvl1pPr algn="ctr">
              <a:defRPr sz="1000" b="0" i="0">
                <a:solidFill>
                  <a:srgbClr val="000000"/>
                </a:solidFill>
              </a:defRPr>
            </a:lvl1pPr>
          </a:lstStyle>
          <a:p>
            <a:endParaRPr lang="en-US" altLang="zh-TW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781800" y="6613525"/>
            <a:ext cx="2133600" cy="244475"/>
          </a:xfrm>
        </p:spPr>
        <p:txBody>
          <a:bodyPr/>
          <a:lstStyle>
            <a:lvl1pPr algn="r">
              <a:defRPr>
                <a:latin typeface="Arial" charset="0"/>
              </a:defRPr>
            </a:lvl1pPr>
          </a:lstStyle>
          <a:p>
            <a:fld id="{7B5B719D-0CF4-4C3A-806C-17529CBEACFD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4267200"/>
            <a:ext cx="82296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600"/>
            </a:lvl1pPr>
          </a:lstStyle>
          <a:p>
            <a:r>
              <a:rPr lang="zh-TW" altLang="en-US" smtClean="0"/>
              <a:t>按一下以編輯母片副標題樣式</a:t>
            </a:r>
            <a:endParaRPr lang="en-US" altLang="zh-TW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gray">
          <a:xfrm>
            <a:off x="3886200" y="57150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altLang="zh-TW" sz="2400" i="1">
                <a:latin typeface="Verdana" pitchFamily="34" charset="0"/>
                <a:ea typeface="新細明體" charset="-120"/>
              </a:rPr>
              <a:t>LOGO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200400"/>
            <a:ext cx="8339138" cy="5334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zh-TW" altLang="en-US" smtClean="0"/>
              <a:t>按一下以編輯母片標題樣式</a:t>
            </a:r>
            <a:endParaRPr lang="en-US" altLang="zh-TW"/>
          </a:p>
        </p:txBody>
      </p:sp>
      <p:sp>
        <p:nvSpPr>
          <p:cNvPr id="3114" name="AutoShape 42"/>
          <p:cNvSpPr>
            <a:spLocks noChangeArrowheads="1"/>
          </p:cNvSpPr>
          <p:nvPr/>
        </p:nvSpPr>
        <p:spPr bwMode="white">
          <a:xfrm>
            <a:off x="152400" y="190500"/>
            <a:ext cx="8839200" cy="6400800"/>
          </a:xfrm>
          <a:prstGeom prst="roundRect">
            <a:avLst>
              <a:gd name="adj" fmla="val 5458"/>
            </a:avLst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www.themegallery.com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LOGO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B97DB6-054B-4272-B088-8CC9E3C56C49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www.themegallery.com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LOGO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8FDF77-AEEB-4380-86B9-5DF4BEDBB15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5800" y="1066800"/>
            <a:ext cx="3962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800600" y="1066800"/>
            <a:ext cx="3962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www.themegallery.com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LOGO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70F121-FDA0-46DD-A672-29F513084B32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www.themegallery.com</a:t>
            </a: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LOGO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954884-8491-4E53-B284-247EDF5ABDC4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www.themegallery.com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LOGO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5F53E3-6DA2-455D-ABD2-CE2C58B4843A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www.themegallery.com</a:t>
            </a: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LOGO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D39E10-8F03-495A-B211-23A39A59B94F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www.themegallery.com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LOGO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95CCD6-BCC2-4457-8F94-DAE61F2E4C1D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www.themegallery.com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LOGO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82F0C0-5028-42F8-8527-8F95223C122B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www.themegallery.com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LOGO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101B0E-62B8-4E73-B03E-D49031069341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743700" y="381000"/>
            <a:ext cx="2019300" cy="55626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905500" cy="55626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www.themegallery.com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LOGO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191A17-3C6F-432B-8ABC-0DEF60335016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685800" y="381000"/>
            <a:ext cx="678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zh-TW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685800" y="1066800"/>
            <a:ext cx="8077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zh-TW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6311900" y="6535738"/>
            <a:ext cx="1905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latin typeface="+mn-lt"/>
                <a:ea typeface="新細明體" charset="-120"/>
              </a:defRPr>
            </a:lvl1pPr>
          </a:lstStyle>
          <a:p>
            <a:r>
              <a:rPr lang="en-US" altLang="zh-TW"/>
              <a:t>www.themegallery.com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6159500" y="6456363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000" i="1">
                <a:solidFill>
                  <a:srgbClr val="CC0000"/>
                </a:solidFill>
                <a:ea typeface="新細明體" charset="-120"/>
              </a:defRPr>
            </a:lvl1pPr>
          </a:lstStyle>
          <a:p>
            <a:r>
              <a:rPr lang="en-US" altLang="zh-TW"/>
              <a:t>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657600" y="64611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0">
                <a:solidFill>
                  <a:srgbClr val="000000"/>
                </a:solidFill>
                <a:latin typeface="+mn-lt"/>
                <a:ea typeface="新細明體" charset="-120"/>
              </a:defRPr>
            </a:lvl1pPr>
          </a:lstStyle>
          <a:p>
            <a:fld id="{BBBE48EB-4F17-418E-8E66-B395BAF0F424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1089" name="Line 65"/>
          <p:cNvSpPr>
            <a:spLocks noChangeShapeType="1"/>
          </p:cNvSpPr>
          <p:nvPr/>
        </p:nvSpPr>
        <p:spPr bwMode="auto">
          <a:xfrm>
            <a:off x="685800" y="990600"/>
            <a:ext cx="7924800" cy="0"/>
          </a:xfrm>
          <a:prstGeom prst="line">
            <a:avLst/>
          </a:prstGeom>
          <a:noFill/>
          <a:ln w="28575">
            <a:solidFill>
              <a:schemeClr val="tx2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57158" y="2357430"/>
            <a:ext cx="8339138" cy="533400"/>
          </a:xfrm>
        </p:spPr>
        <p:txBody>
          <a:bodyPr/>
          <a:lstStyle/>
          <a:p>
            <a:r>
              <a:rPr lang="zh-HK" altLang="en-US" sz="4800" dirty="0"/>
              <a:t>運輸科技軟體應用期末</a:t>
            </a:r>
            <a:r>
              <a:rPr lang="zh-HK" altLang="en-US" sz="4800" dirty="0" smtClean="0"/>
              <a:t>報告</a:t>
            </a:r>
            <a:endParaRPr lang="en-US" altLang="zh-TW" sz="4500" dirty="0">
              <a:ea typeface="新細明體" charset="-120"/>
            </a:endParaRPr>
          </a:p>
        </p:txBody>
      </p:sp>
      <p:sp>
        <p:nvSpPr>
          <p:cNvPr id="10035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1472" y="3286124"/>
            <a:ext cx="8229600" cy="381000"/>
          </a:xfrm>
        </p:spPr>
        <p:txBody>
          <a:bodyPr/>
          <a:lstStyle/>
          <a:p>
            <a:r>
              <a:rPr lang="zh-HK" altLang="en-US" sz="2800" dirty="0">
                <a:solidFill>
                  <a:srgbClr val="333399"/>
                </a:solidFill>
              </a:rPr>
              <a:t>主題</a:t>
            </a:r>
            <a:r>
              <a:rPr lang="zh-TW" altLang="en-US" sz="2800" dirty="0">
                <a:solidFill>
                  <a:srgbClr val="333399"/>
                </a:solidFill>
              </a:rPr>
              <a:t>：</a:t>
            </a:r>
            <a:r>
              <a:rPr lang="zh-HK" altLang="en-US" sz="2800" dirty="0">
                <a:solidFill>
                  <a:srgbClr val="333399"/>
                </a:solidFill>
              </a:rPr>
              <a:t>鐵馬環島路線規劃</a:t>
            </a:r>
            <a:endParaRPr lang="zh-TW" altLang="en-US" sz="2800" dirty="0">
              <a:solidFill>
                <a:srgbClr val="333399"/>
              </a:solidFill>
            </a:endParaRPr>
          </a:p>
        </p:txBody>
      </p:sp>
      <p:pic>
        <p:nvPicPr>
          <p:cNvPr id="100363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5715016"/>
            <a:ext cx="158115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文字方塊 7"/>
          <p:cNvSpPr txBox="1"/>
          <p:nvPr/>
        </p:nvSpPr>
        <p:spPr>
          <a:xfrm>
            <a:off x="3214678" y="3929066"/>
            <a:ext cx="2857520" cy="2031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HK" altLang="en-US" dirty="0">
                <a:solidFill>
                  <a:srgbClr val="333399"/>
                </a:solidFill>
              </a:rPr>
              <a:t>指導教授</a:t>
            </a:r>
            <a:r>
              <a:rPr lang="zh-TW" altLang="en-US" dirty="0">
                <a:solidFill>
                  <a:srgbClr val="333399"/>
                </a:solidFill>
              </a:rPr>
              <a:t>：</a:t>
            </a:r>
            <a:r>
              <a:rPr lang="zh-HK" altLang="en-US" dirty="0">
                <a:solidFill>
                  <a:srgbClr val="333399"/>
                </a:solidFill>
              </a:rPr>
              <a:t>黃山琿</a:t>
            </a:r>
            <a:r>
              <a:rPr lang="zh-HK" altLang="en-US" dirty="0" smtClean="0">
                <a:solidFill>
                  <a:srgbClr val="333399"/>
                </a:solidFill>
              </a:rPr>
              <a:t>博士</a:t>
            </a:r>
            <a:endParaRPr lang="en-US" altLang="zh-HK" dirty="0" smtClean="0">
              <a:solidFill>
                <a:srgbClr val="333399"/>
              </a:solidFill>
            </a:endParaRPr>
          </a:p>
          <a:p>
            <a:pPr algn="l"/>
            <a:r>
              <a:rPr lang="zh-TW" altLang="en-US" dirty="0" smtClean="0">
                <a:solidFill>
                  <a:srgbClr val="333399"/>
                </a:solidFill>
              </a:rPr>
              <a:t>   </a:t>
            </a:r>
            <a:r>
              <a:rPr lang="zh-HK" altLang="en-US" dirty="0" smtClean="0">
                <a:solidFill>
                  <a:srgbClr val="333399"/>
                </a:solidFill>
              </a:rPr>
              <a:t>學</a:t>
            </a:r>
            <a:r>
              <a:rPr lang="zh-TW" altLang="en-US" dirty="0" smtClean="0">
                <a:solidFill>
                  <a:srgbClr val="333399"/>
                </a:solidFill>
              </a:rPr>
              <a:t>        </a:t>
            </a:r>
            <a:r>
              <a:rPr lang="zh-HK" altLang="en-US" dirty="0" smtClean="0">
                <a:solidFill>
                  <a:srgbClr val="333399"/>
                </a:solidFill>
              </a:rPr>
              <a:t>生</a:t>
            </a:r>
            <a:r>
              <a:rPr lang="zh-TW" altLang="en-US" dirty="0" smtClean="0">
                <a:solidFill>
                  <a:srgbClr val="333399"/>
                </a:solidFill>
              </a:rPr>
              <a:t>：</a:t>
            </a:r>
            <a:endParaRPr lang="en-US" altLang="zh-TW" dirty="0" smtClean="0">
              <a:solidFill>
                <a:srgbClr val="333399"/>
              </a:solidFill>
            </a:endParaRPr>
          </a:p>
          <a:p>
            <a:pPr algn="l"/>
            <a:r>
              <a:rPr lang="zh-TW" altLang="en-US" dirty="0">
                <a:solidFill>
                  <a:srgbClr val="333399"/>
                </a:solidFill>
              </a:rPr>
              <a:t> </a:t>
            </a:r>
            <a:r>
              <a:rPr lang="zh-TW" altLang="en-US" dirty="0" smtClean="0">
                <a:solidFill>
                  <a:srgbClr val="333399"/>
                </a:solidFill>
              </a:rPr>
              <a:t>  </a:t>
            </a:r>
            <a:r>
              <a:rPr lang="zh-HK" altLang="en-US" dirty="0" smtClean="0">
                <a:solidFill>
                  <a:srgbClr val="333399"/>
                </a:solidFill>
              </a:rPr>
              <a:t>董紀宏</a:t>
            </a:r>
            <a:r>
              <a:rPr lang="zh-TW" altLang="en-US" dirty="0">
                <a:solidFill>
                  <a:srgbClr val="333399"/>
                </a:solidFill>
              </a:rPr>
              <a:t>　</a:t>
            </a:r>
            <a:r>
              <a:rPr lang="en-US" dirty="0" smtClean="0">
                <a:solidFill>
                  <a:srgbClr val="333399"/>
                </a:solidFill>
              </a:rPr>
              <a:t>J107216109</a:t>
            </a:r>
          </a:p>
          <a:p>
            <a:pPr algn="l"/>
            <a:r>
              <a:rPr lang="zh-TW" altLang="en-US" dirty="0">
                <a:solidFill>
                  <a:srgbClr val="333399"/>
                </a:solidFill>
              </a:rPr>
              <a:t> </a:t>
            </a:r>
            <a:r>
              <a:rPr lang="zh-TW" altLang="en-US" dirty="0" smtClean="0">
                <a:solidFill>
                  <a:srgbClr val="333399"/>
                </a:solidFill>
              </a:rPr>
              <a:t>  </a:t>
            </a:r>
            <a:r>
              <a:rPr lang="zh-HK" altLang="en-US" dirty="0" smtClean="0">
                <a:solidFill>
                  <a:srgbClr val="333399"/>
                </a:solidFill>
              </a:rPr>
              <a:t>林</a:t>
            </a:r>
            <a:r>
              <a:rPr lang="zh-HK" altLang="en-US" dirty="0">
                <a:solidFill>
                  <a:srgbClr val="333399"/>
                </a:solidFill>
              </a:rPr>
              <a:t>仕</a:t>
            </a:r>
            <a:r>
              <a:rPr lang="zh-TW" altLang="en-US" dirty="0">
                <a:solidFill>
                  <a:srgbClr val="333399"/>
                </a:solidFill>
              </a:rPr>
              <a:t>霈　</a:t>
            </a:r>
            <a:r>
              <a:rPr lang="en-US" dirty="0" smtClean="0">
                <a:solidFill>
                  <a:srgbClr val="333399"/>
                </a:solidFill>
              </a:rPr>
              <a:t>J107216114</a:t>
            </a:r>
          </a:p>
          <a:p>
            <a:pPr algn="l"/>
            <a:r>
              <a:rPr lang="zh-TW" altLang="en-US" dirty="0" smtClean="0">
                <a:solidFill>
                  <a:srgbClr val="333399"/>
                </a:solidFill>
              </a:rPr>
              <a:t>   黃素芬</a:t>
            </a:r>
            <a:r>
              <a:rPr lang="zh-TW" altLang="en-US" dirty="0">
                <a:solidFill>
                  <a:srgbClr val="333399"/>
                </a:solidFill>
              </a:rPr>
              <a:t>　</a:t>
            </a:r>
            <a:r>
              <a:rPr lang="en-US" dirty="0">
                <a:solidFill>
                  <a:srgbClr val="333399"/>
                </a:solidFill>
              </a:rPr>
              <a:t>J107216117</a:t>
            </a:r>
            <a:endParaRPr lang="zh-TW" altLang="en-US" dirty="0">
              <a:solidFill>
                <a:srgbClr val="333399"/>
              </a:solidFill>
            </a:endParaRPr>
          </a:p>
          <a:p>
            <a:endParaRPr lang="zh-TW" altLang="en-US" dirty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500042"/>
            <a:ext cx="6781800" cy="533400"/>
          </a:xfrm>
        </p:spPr>
        <p:txBody>
          <a:bodyPr/>
          <a:lstStyle/>
          <a:p>
            <a:r>
              <a:rPr lang="zh-HK" altLang="en-US" sz="3200" dirty="0" smtClean="0"/>
              <a:t>前言</a:t>
            </a:r>
            <a:endParaRPr lang="en-US" altLang="zh-TW" sz="3200" dirty="0">
              <a:ea typeface="新細明體" charset="-120"/>
            </a:endParaRP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7725" y="1214438"/>
            <a:ext cx="7678738" cy="4500578"/>
          </a:xfrm>
          <a:noFill/>
          <a:ln/>
        </p:spPr>
        <p:txBody>
          <a:bodyPr/>
          <a:lstStyle/>
          <a:p>
            <a:r>
              <a:rPr lang="zh-TW" altLang="en-US" sz="2000" dirty="0">
                <a:solidFill>
                  <a:srgbClr val="333399"/>
                </a:solidFill>
                <a:latin typeface="+mj-lt"/>
              </a:rPr>
              <a:t>不管是鐵馬環島、不老騎士、失戀環島、公益環島，各種各樣的模式走遍全台灣，環島的目標可以有很多，但是針對第一次環島的新手而言，探訪台灣的四極點可以說是最夯的行程</a:t>
            </a:r>
            <a:r>
              <a:rPr lang="zh-TW" altLang="en-US" sz="2000" dirty="0" smtClean="0">
                <a:solidFill>
                  <a:srgbClr val="333399"/>
                </a:solidFill>
                <a:latin typeface="+mj-lt"/>
              </a:rPr>
              <a:t>了。</a:t>
            </a:r>
            <a:r>
              <a:rPr lang="zh-TW" altLang="en-US" sz="2000" dirty="0">
                <a:solidFill>
                  <a:srgbClr val="333399"/>
                </a:solidFill>
                <a:latin typeface="+mj-lt"/>
              </a:rPr>
              <a:t>台灣地處太平洋西北側琉球群島與菲律賓群島之間，西隔台灣海峽與歐亞大陸相望，由於四面環海，又處西太平洋樞紐位置，因此航海貿易自古以來就非常發達</a:t>
            </a:r>
            <a:r>
              <a:rPr lang="zh-TW" altLang="en-US" sz="2000" dirty="0" smtClean="0">
                <a:solidFill>
                  <a:srgbClr val="333399"/>
                </a:solidFill>
                <a:latin typeface="+mj-lt"/>
              </a:rPr>
              <a:t>。</a:t>
            </a:r>
            <a:r>
              <a:rPr lang="zh-TW" altLang="en-US" sz="2000" dirty="0">
                <a:solidFill>
                  <a:srgbClr val="333399"/>
                </a:solidFill>
              </a:rPr>
              <a:t>有這樣的背景下，台灣沿海各地建有許多燈塔（包含外島），有些燈塔建得非常的早，例如鵝鑾鼻燈塔在清治時期就已經建塔；由於燈塔位置靠海，為了要讓往來船舶清晰可見，因此大多建在岬角或是制高點，風景視野通常都是該地最佳處。</a:t>
            </a:r>
          </a:p>
          <a:p>
            <a:endParaRPr lang="zh-TW" altLang="en-US" sz="2000" dirty="0">
              <a:solidFill>
                <a:srgbClr val="333399"/>
              </a:solidFill>
              <a:latin typeface="+mj-lt"/>
            </a:endParaRPr>
          </a:p>
          <a:p>
            <a:r>
              <a:rPr lang="zh-HK" altLang="en-US" sz="2000" dirty="0" smtClean="0">
                <a:solidFill>
                  <a:srgbClr val="333399"/>
                </a:solidFill>
                <a:latin typeface="+mj-lt"/>
              </a:rPr>
              <a:t>本</a:t>
            </a:r>
            <a:r>
              <a:rPr lang="zh-TW" altLang="en-US" sz="2000" dirty="0" smtClean="0">
                <a:solidFill>
                  <a:srgbClr val="333399"/>
                </a:solidFill>
                <a:latin typeface="+mj-lt"/>
              </a:rPr>
              <a:t>次預計的</a:t>
            </a:r>
            <a:r>
              <a:rPr lang="zh-TW" altLang="en-US" sz="2000" dirty="0">
                <a:solidFill>
                  <a:srgbClr val="333399"/>
                </a:solidFill>
                <a:latin typeface="+mj-lt"/>
              </a:rPr>
              <a:t>環島路徑以台灣最外圈走四極點環島，並且將四座燈塔設定為</a:t>
            </a:r>
            <a:r>
              <a:rPr lang="zh-HK" altLang="en-US" sz="2000" dirty="0">
                <a:solidFill>
                  <a:srgbClr val="333399"/>
                </a:solidFill>
                <a:latin typeface="+mj-lt"/>
              </a:rPr>
              <a:t>主要</a:t>
            </a:r>
            <a:r>
              <a:rPr lang="zh-TW" altLang="en-US" sz="2000" dirty="0">
                <a:solidFill>
                  <a:srgbClr val="333399"/>
                </a:solidFill>
                <a:latin typeface="+mj-lt"/>
              </a:rPr>
              <a:t>目標，如此除了可以一圓環島夢，也可以順覽四個極點美麗風貌</a:t>
            </a:r>
            <a:r>
              <a:rPr lang="zh-TW" altLang="en-US" sz="1800" dirty="0">
                <a:solidFill>
                  <a:srgbClr val="333399"/>
                </a:solidFill>
                <a:latin typeface="+mj-lt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台灣四</a:t>
            </a:r>
            <a:r>
              <a:rPr lang="zh-TW" altLang="en-US" dirty="0" smtClean="0"/>
              <a:t>個極點概述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5800" y="1066800"/>
            <a:ext cx="4171952" cy="4876800"/>
          </a:xfrm>
          <a:ln>
            <a:noFill/>
          </a:ln>
        </p:spPr>
        <p:txBody>
          <a:bodyPr/>
          <a:lstStyle/>
          <a:p>
            <a:pPr lvl="0"/>
            <a:r>
              <a:rPr lang="zh-TW" altLang="en-US" sz="1600" dirty="0">
                <a:solidFill>
                  <a:srgbClr val="333399"/>
                </a:solidFill>
              </a:rPr>
              <a:t>極南－鵝鑾鼻</a:t>
            </a:r>
            <a:r>
              <a:rPr lang="zh-TW" altLang="en-US" sz="1600" dirty="0" smtClean="0">
                <a:solidFill>
                  <a:srgbClr val="333399"/>
                </a:solidFill>
              </a:rPr>
              <a:t>燈塔</a:t>
            </a:r>
            <a:endParaRPr lang="en-US" altLang="zh-TW" sz="1600" dirty="0" smtClean="0">
              <a:solidFill>
                <a:srgbClr val="333399"/>
              </a:solidFill>
            </a:endParaRPr>
          </a:p>
          <a:p>
            <a:pPr lvl="0">
              <a:buNone/>
            </a:pPr>
            <a:r>
              <a:rPr lang="zh-TW" altLang="en-US" sz="1600" dirty="0" smtClean="0">
                <a:solidFill>
                  <a:srgbClr val="333399"/>
                </a:solidFill>
              </a:rPr>
              <a:t>    西元</a:t>
            </a:r>
            <a:r>
              <a:rPr lang="en-US" sz="1600" dirty="0">
                <a:solidFill>
                  <a:srgbClr val="333399"/>
                </a:solidFill>
              </a:rPr>
              <a:t>1881</a:t>
            </a:r>
            <a:r>
              <a:rPr lang="zh-TW" altLang="en-US" sz="1600" dirty="0">
                <a:solidFill>
                  <a:srgbClr val="333399"/>
                </a:solidFill>
              </a:rPr>
              <a:t>年</a:t>
            </a:r>
            <a:r>
              <a:rPr lang="zh-TW" altLang="en-US" sz="1600" dirty="0" smtClean="0">
                <a:solidFill>
                  <a:srgbClr val="333399"/>
                </a:solidFill>
              </a:rPr>
              <a:t>興建，</a:t>
            </a:r>
            <a:r>
              <a:rPr lang="zh-TW" altLang="en-US" sz="1600" dirty="0">
                <a:solidFill>
                  <a:srgbClr val="333399"/>
                </a:solidFill>
              </a:rPr>
              <a:t>塔身為白色鐵造圓塔</a:t>
            </a:r>
            <a:r>
              <a:rPr lang="zh-TW" altLang="en-US" sz="1600" dirty="0" smtClean="0">
                <a:solidFill>
                  <a:srgbClr val="333399"/>
                </a:solidFill>
              </a:rPr>
              <a:t>，以砲</a:t>
            </a:r>
            <a:r>
              <a:rPr lang="zh-TW" altLang="en-US" sz="1600" dirty="0">
                <a:solidFill>
                  <a:srgbClr val="333399"/>
                </a:solidFill>
              </a:rPr>
              <a:t>壘形式，圍牆有射擊的槍眼，四周並築壕溝，是清廷防範原住民滋擾的</a:t>
            </a:r>
            <a:r>
              <a:rPr lang="zh-TW" altLang="en-US" sz="1600" dirty="0" smtClean="0">
                <a:solidFill>
                  <a:srgbClr val="333399"/>
                </a:solidFill>
              </a:rPr>
              <a:t>防禦工事，亞洲第一個武裝燈塔。</a:t>
            </a:r>
            <a:endParaRPr lang="en-US" altLang="zh-TW" sz="1600" dirty="0" smtClean="0">
              <a:solidFill>
                <a:srgbClr val="333399"/>
              </a:solidFill>
            </a:endParaRPr>
          </a:p>
          <a:p>
            <a:pPr lvl="0"/>
            <a:r>
              <a:rPr lang="zh-TW" altLang="en-US" sz="1600" dirty="0">
                <a:solidFill>
                  <a:srgbClr val="333399"/>
                </a:solidFill>
              </a:rPr>
              <a:t>極東－三貂角</a:t>
            </a:r>
            <a:r>
              <a:rPr lang="zh-TW" altLang="en-US" sz="1600" dirty="0" smtClean="0">
                <a:solidFill>
                  <a:srgbClr val="333399"/>
                </a:solidFill>
              </a:rPr>
              <a:t>燈塔</a:t>
            </a:r>
            <a:endParaRPr lang="en-US" altLang="zh-TW" sz="1600" dirty="0" smtClean="0">
              <a:solidFill>
                <a:srgbClr val="333399"/>
              </a:solidFill>
            </a:endParaRPr>
          </a:p>
          <a:p>
            <a:pPr lvl="0">
              <a:buNone/>
            </a:pPr>
            <a:r>
              <a:rPr lang="zh-TW" altLang="en-US" sz="1600" dirty="0" smtClean="0">
                <a:solidFill>
                  <a:srgbClr val="333399"/>
                </a:solidFill>
              </a:rPr>
              <a:t>    建</a:t>
            </a:r>
            <a:r>
              <a:rPr lang="zh-TW" altLang="en-US" sz="1600" dirty="0">
                <a:solidFill>
                  <a:srgbClr val="333399"/>
                </a:solidFill>
              </a:rPr>
              <a:t>於西元</a:t>
            </a:r>
            <a:r>
              <a:rPr lang="en-US" sz="1600" dirty="0">
                <a:solidFill>
                  <a:srgbClr val="333399"/>
                </a:solidFill>
              </a:rPr>
              <a:t>1935</a:t>
            </a:r>
            <a:r>
              <a:rPr lang="zh-TW" altLang="en-US" sz="1600" dirty="0" smtClean="0">
                <a:solidFill>
                  <a:srgbClr val="333399"/>
                </a:solidFill>
              </a:rPr>
              <a:t>年，</a:t>
            </a:r>
            <a:r>
              <a:rPr lang="zh-TW" altLang="en-US" sz="1600" dirty="0">
                <a:solidFill>
                  <a:srgbClr val="333399"/>
                </a:solidFill>
              </a:rPr>
              <a:t>當時日本人特定進口水晶玻璃作為燈炮</a:t>
            </a:r>
            <a:r>
              <a:rPr lang="zh-TW" altLang="en-US" sz="1600" dirty="0" smtClean="0">
                <a:solidFill>
                  <a:srgbClr val="333399"/>
                </a:solidFill>
              </a:rPr>
              <a:t>材質，</a:t>
            </a:r>
            <a:r>
              <a:rPr lang="zh-TW" altLang="en-US" sz="1600" dirty="0">
                <a:solidFill>
                  <a:srgbClr val="333399"/>
                </a:solidFill>
              </a:rPr>
              <a:t>二次大戰時亦遭炸射損壞</a:t>
            </a:r>
            <a:r>
              <a:rPr lang="zh-TW" altLang="en-US" sz="1600" dirty="0" smtClean="0">
                <a:solidFill>
                  <a:srgbClr val="333399"/>
                </a:solidFill>
              </a:rPr>
              <a:t>，</a:t>
            </a:r>
            <a:r>
              <a:rPr lang="en-US" sz="1600" dirty="0" smtClean="0">
                <a:solidFill>
                  <a:srgbClr val="333399"/>
                </a:solidFill>
              </a:rPr>
              <a:t> 1946</a:t>
            </a:r>
            <a:r>
              <a:rPr lang="zh-TW" altLang="en-US" sz="1600" dirty="0" smtClean="0">
                <a:solidFill>
                  <a:srgbClr val="333399"/>
                </a:solidFill>
              </a:rPr>
              <a:t>年時才重新修復，</a:t>
            </a:r>
            <a:r>
              <a:rPr lang="zh-TW" altLang="en-US" sz="1600" dirty="0" smtClean="0">
                <a:solidFill>
                  <a:srgbClr val="333399"/>
                </a:solidFill>
              </a:rPr>
              <a:t>至今</a:t>
            </a:r>
            <a:r>
              <a:rPr lang="zh-TW" altLang="en-US" sz="1600" dirty="0">
                <a:solidFill>
                  <a:srgbClr val="333399"/>
                </a:solidFill>
              </a:rPr>
              <a:t>傷痕依舊</a:t>
            </a:r>
            <a:r>
              <a:rPr lang="zh-TW" altLang="en-US" sz="1600" dirty="0" smtClean="0">
                <a:solidFill>
                  <a:srgbClr val="333399"/>
                </a:solidFill>
              </a:rPr>
              <a:t>可見，由於位在全島最東點，亦有</a:t>
            </a:r>
            <a:r>
              <a:rPr lang="zh-TW" altLang="en-US" sz="1600" dirty="0">
                <a:solidFill>
                  <a:srgbClr val="333399"/>
                </a:solidFill>
              </a:rPr>
              <a:t>「台灣的眼睛」之</a:t>
            </a:r>
            <a:r>
              <a:rPr lang="zh-TW" altLang="en-US" sz="1600" dirty="0" smtClean="0">
                <a:solidFill>
                  <a:srgbClr val="333399"/>
                </a:solidFill>
              </a:rPr>
              <a:t>稱。</a:t>
            </a:r>
            <a:endParaRPr lang="zh-TW" altLang="en-US" sz="1600" dirty="0">
              <a:solidFill>
                <a:srgbClr val="333399"/>
              </a:solidFill>
            </a:endParaRPr>
          </a:p>
          <a:p>
            <a:pPr lvl="0"/>
            <a:r>
              <a:rPr lang="zh-TW" altLang="en-US" sz="1600" dirty="0">
                <a:solidFill>
                  <a:srgbClr val="333399"/>
                </a:solidFill>
              </a:rPr>
              <a:t>極北－富貴角燈塔</a:t>
            </a:r>
          </a:p>
          <a:p>
            <a:pPr>
              <a:buNone/>
            </a:pPr>
            <a:r>
              <a:rPr lang="zh-TW" altLang="en-US" sz="1600" dirty="0" smtClean="0">
                <a:solidFill>
                  <a:srgbClr val="333399"/>
                </a:solidFill>
              </a:rPr>
              <a:t>    西元</a:t>
            </a:r>
            <a:r>
              <a:rPr lang="en-US" sz="1600" dirty="0">
                <a:solidFill>
                  <a:srgbClr val="333399"/>
                </a:solidFill>
              </a:rPr>
              <a:t>1897</a:t>
            </a:r>
            <a:r>
              <a:rPr lang="zh-TW" altLang="en-US" sz="1600" dirty="0">
                <a:solidFill>
                  <a:srgbClr val="333399"/>
                </a:solidFill>
              </a:rPr>
              <a:t>年完工的富貴角燈塔</a:t>
            </a:r>
            <a:r>
              <a:rPr lang="zh-TW" altLang="en-US" sz="1600" dirty="0" smtClean="0">
                <a:solidFill>
                  <a:srgbClr val="333399"/>
                </a:solidFill>
              </a:rPr>
              <a:t>，</a:t>
            </a:r>
            <a:r>
              <a:rPr lang="zh-TW" altLang="en-US" sz="1600" dirty="0" smtClean="0">
                <a:solidFill>
                  <a:srgbClr val="333399"/>
                </a:solidFill>
              </a:rPr>
              <a:t>原名富基角燈塔</a:t>
            </a:r>
            <a:r>
              <a:rPr lang="zh-TW" altLang="en-US" sz="1600" dirty="0" smtClean="0">
                <a:solidFill>
                  <a:srgbClr val="333399"/>
                </a:solidFill>
              </a:rPr>
              <a:t>。</a:t>
            </a:r>
            <a:r>
              <a:rPr lang="zh-TW" altLang="en-US" sz="1600" dirty="0">
                <a:solidFill>
                  <a:srgbClr val="333399"/>
                </a:solidFill>
              </a:rPr>
              <a:t>是日本人在台灣興建的第一座燈塔，係因日本人為了建造台灣與日本之間的海底電纜以及航路設備。</a:t>
            </a:r>
            <a:endParaRPr lang="en-US" altLang="zh-TW" sz="1600" dirty="0" smtClean="0">
              <a:solidFill>
                <a:srgbClr val="333399"/>
              </a:solidFill>
            </a:endParaRPr>
          </a:p>
          <a:p>
            <a:pPr lvl="0"/>
            <a:r>
              <a:rPr lang="zh-TW" altLang="en-US" sz="1600" dirty="0">
                <a:solidFill>
                  <a:srgbClr val="333399"/>
                </a:solidFill>
              </a:rPr>
              <a:t>極西－國聖</a:t>
            </a:r>
            <a:r>
              <a:rPr lang="zh-TW" altLang="en-US" sz="1600" dirty="0" smtClean="0">
                <a:solidFill>
                  <a:srgbClr val="333399"/>
                </a:solidFill>
              </a:rPr>
              <a:t>燈塔</a:t>
            </a:r>
            <a:endParaRPr lang="en-US" altLang="zh-TW" sz="1600" dirty="0" smtClean="0">
              <a:solidFill>
                <a:srgbClr val="333399"/>
              </a:solidFill>
            </a:endParaRPr>
          </a:p>
          <a:p>
            <a:pPr lvl="0">
              <a:buNone/>
            </a:pPr>
            <a:r>
              <a:rPr lang="zh-TW" altLang="en-US" sz="1600" dirty="0" smtClean="0">
                <a:solidFill>
                  <a:srgbClr val="333399"/>
                </a:solidFill>
              </a:rPr>
              <a:t>    建於</a:t>
            </a:r>
            <a:r>
              <a:rPr lang="en-US" sz="1600" dirty="0">
                <a:solidFill>
                  <a:srgbClr val="333399"/>
                </a:solidFill>
              </a:rPr>
              <a:t>1970</a:t>
            </a:r>
            <a:r>
              <a:rPr lang="zh-TW" altLang="en-US" sz="1600" dirty="0" smtClean="0">
                <a:solidFill>
                  <a:srgbClr val="333399"/>
                </a:solidFill>
              </a:rPr>
              <a:t>年，單純以指示船隻用途興建。</a:t>
            </a:r>
            <a:endParaRPr lang="zh-TW" altLang="en-US" sz="1600" dirty="0">
              <a:solidFill>
                <a:srgbClr val="333399"/>
              </a:solidFill>
            </a:endParaRPr>
          </a:p>
        </p:txBody>
      </p:sp>
      <p:pic>
        <p:nvPicPr>
          <p:cNvPr id="149506" name="Picture 2" descr="https://icrvb3jy.xinmedia.com/solomo/article/6129/2532FD41-D306-4123-BA40-A9138B151778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1142984"/>
            <a:ext cx="3917077" cy="45246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AutoShape 2"/>
          <p:cNvSpPr>
            <a:spLocks noChangeArrowheads="1"/>
          </p:cNvSpPr>
          <p:nvPr/>
        </p:nvSpPr>
        <p:spPr bwMode="auto">
          <a:xfrm>
            <a:off x="762000" y="1787525"/>
            <a:ext cx="7239000" cy="3962400"/>
          </a:xfrm>
          <a:prstGeom prst="roundRect">
            <a:avLst>
              <a:gd name="adj" fmla="val 10375"/>
            </a:avLst>
          </a:prstGeom>
          <a:noFill/>
          <a:ln w="19050" cap="rnd">
            <a:solidFill>
              <a:schemeClr val="bg2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7523" name="AutoShape 3"/>
          <p:cNvSpPr>
            <a:spLocks noChangeArrowheads="1"/>
          </p:cNvSpPr>
          <p:nvPr/>
        </p:nvSpPr>
        <p:spPr bwMode="gray">
          <a:xfrm>
            <a:off x="3505200" y="1901821"/>
            <a:ext cx="3962400" cy="381000"/>
          </a:xfrm>
          <a:prstGeom prst="roundRect">
            <a:avLst>
              <a:gd name="adj" fmla="val 7574"/>
            </a:avLst>
          </a:prstGeom>
          <a:gradFill rotWithShape="1">
            <a:gsLst>
              <a:gs pos="0">
                <a:srgbClr val="97CCF3"/>
              </a:gs>
              <a:gs pos="100000">
                <a:srgbClr val="97CCF3">
                  <a:gamma/>
                  <a:tint val="40000"/>
                  <a:invGamma/>
                </a:srgbClr>
              </a:gs>
            </a:gsLst>
            <a:lin ang="0" scaled="1"/>
          </a:gradFill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>
              <a:buFont typeface="Wingdings" pitchFamily="2" charset="2"/>
              <a:buNone/>
            </a:pPr>
            <a:r>
              <a:rPr lang="zh-TW" altLang="en-US" sz="1600" dirty="0" smtClean="0">
                <a:solidFill>
                  <a:schemeClr val="tx2"/>
                </a:solidFill>
                <a:ea typeface="新細明體" charset="-120"/>
              </a:rPr>
              <a:t>優點 </a:t>
            </a:r>
            <a:r>
              <a:rPr lang="en-US" altLang="zh-TW" sz="1600" dirty="0" smtClean="0">
                <a:solidFill>
                  <a:schemeClr val="tx2"/>
                </a:solidFill>
                <a:ea typeface="新細明體" charset="-120"/>
              </a:rPr>
              <a:t>:</a:t>
            </a:r>
            <a:r>
              <a:rPr lang="zh-TW" altLang="en-US" sz="1600" dirty="0" smtClean="0">
                <a:solidFill>
                  <a:schemeClr val="tx2"/>
                </a:solidFill>
                <a:ea typeface="新細明體" charset="-120"/>
              </a:rPr>
              <a:t> 春暖花開，處處都有美景</a:t>
            </a:r>
            <a:endParaRPr lang="en-US" altLang="zh-TW" sz="1600" dirty="0">
              <a:solidFill>
                <a:schemeClr val="tx2"/>
              </a:solidFill>
              <a:ea typeface="新細明體" charset="-120"/>
            </a:endParaRPr>
          </a:p>
        </p:txBody>
      </p:sp>
      <p:sp>
        <p:nvSpPr>
          <p:cNvPr id="107524" name="AutoShape 4"/>
          <p:cNvSpPr>
            <a:spLocks noChangeArrowheads="1"/>
          </p:cNvSpPr>
          <p:nvPr/>
        </p:nvSpPr>
        <p:spPr bwMode="gray">
          <a:xfrm>
            <a:off x="3500430" y="3143248"/>
            <a:ext cx="3962400" cy="381000"/>
          </a:xfrm>
          <a:prstGeom prst="roundRect">
            <a:avLst>
              <a:gd name="adj" fmla="val 7574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40000"/>
                  <a:invGamma/>
                </a:schemeClr>
              </a:gs>
            </a:gsLst>
            <a:lin ang="0" scaled="1"/>
          </a:gradFill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>
              <a:buFont typeface="Wingdings" pitchFamily="2" charset="2"/>
              <a:buNone/>
            </a:pPr>
            <a:r>
              <a:rPr lang="en-US" altLang="zh-TW" sz="1600" dirty="0">
                <a:solidFill>
                  <a:schemeClr val="tx2"/>
                </a:solidFill>
                <a:ea typeface="新細明體" charset="-120"/>
              </a:rPr>
              <a:t> </a:t>
            </a:r>
            <a:r>
              <a:rPr lang="zh-TW" altLang="en-US" sz="1600" dirty="0" smtClean="0">
                <a:solidFill>
                  <a:schemeClr val="tx2"/>
                </a:solidFill>
                <a:ea typeface="新細明體" charset="-120"/>
              </a:rPr>
              <a:t>缺點 </a:t>
            </a:r>
            <a:r>
              <a:rPr lang="en-US" altLang="zh-TW" sz="1600" dirty="0" smtClean="0">
                <a:solidFill>
                  <a:schemeClr val="tx2"/>
                </a:solidFill>
                <a:ea typeface="新細明體" charset="-120"/>
              </a:rPr>
              <a:t>:</a:t>
            </a:r>
            <a:r>
              <a:rPr lang="zh-TW" altLang="en-US" sz="1600" dirty="0" smtClean="0">
                <a:solidFill>
                  <a:schemeClr val="tx2"/>
                </a:solidFill>
                <a:ea typeface="新細明體" charset="-120"/>
              </a:rPr>
              <a:t>午後雷陣雨，颱風較多 </a:t>
            </a:r>
            <a:endParaRPr lang="en-US" altLang="zh-TW" sz="1600" dirty="0">
              <a:solidFill>
                <a:schemeClr val="tx2"/>
              </a:solidFill>
              <a:ea typeface="新細明體" charset="-120"/>
            </a:endParaRPr>
          </a:p>
        </p:txBody>
      </p:sp>
      <p:sp>
        <p:nvSpPr>
          <p:cNvPr id="107525" name="AutoShape 5"/>
          <p:cNvSpPr>
            <a:spLocks noChangeArrowheads="1"/>
          </p:cNvSpPr>
          <p:nvPr/>
        </p:nvSpPr>
        <p:spPr bwMode="gray">
          <a:xfrm>
            <a:off x="3505200" y="3619504"/>
            <a:ext cx="3962400" cy="381000"/>
          </a:xfrm>
          <a:prstGeom prst="roundRect">
            <a:avLst>
              <a:gd name="adj" fmla="val 7574"/>
            </a:avLst>
          </a:prstGeom>
          <a:gradFill rotWithShape="1">
            <a:gsLst>
              <a:gs pos="0">
                <a:srgbClr val="97CCF3"/>
              </a:gs>
              <a:gs pos="100000">
                <a:srgbClr val="97CCF3">
                  <a:gamma/>
                  <a:tint val="40000"/>
                  <a:invGamma/>
                </a:srgbClr>
              </a:gs>
            </a:gsLst>
            <a:lin ang="0" scaled="1"/>
          </a:gradFill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>
              <a:buFont typeface="Wingdings" pitchFamily="2" charset="2"/>
              <a:buNone/>
            </a:pPr>
            <a:r>
              <a:rPr lang="en-US" altLang="zh-TW" sz="1600" dirty="0">
                <a:solidFill>
                  <a:schemeClr val="tx2"/>
                </a:solidFill>
                <a:ea typeface="新細明體" charset="-120"/>
              </a:rPr>
              <a:t> </a:t>
            </a:r>
            <a:r>
              <a:rPr lang="zh-TW" altLang="en-US" sz="1600" dirty="0" smtClean="0">
                <a:solidFill>
                  <a:schemeClr val="tx2"/>
                </a:solidFill>
                <a:ea typeface="新細明體" charset="-120"/>
              </a:rPr>
              <a:t>優點 </a:t>
            </a:r>
            <a:r>
              <a:rPr lang="en-US" altLang="zh-TW" sz="1600" dirty="0" smtClean="0">
                <a:solidFill>
                  <a:schemeClr val="tx2"/>
                </a:solidFill>
                <a:ea typeface="新細明體" charset="-120"/>
              </a:rPr>
              <a:t>:</a:t>
            </a:r>
            <a:r>
              <a:rPr lang="zh-TW" altLang="en-US" sz="1600" dirty="0" smtClean="0">
                <a:solidFill>
                  <a:schemeClr val="tx2"/>
                </a:solidFill>
                <a:ea typeface="新細明體" charset="-120"/>
              </a:rPr>
              <a:t> 秋高氣爽，氣候穩定，降雨機率低</a:t>
            </a:r>
            <a:endParaRPr lang="en-US" altLang="zh-TW" sz="1600" dirty="0">
              <a:solidFill>
                <a:schemeClr val="tx2"/>
              </a:solidFill>
              <a:ea typeface="新細明體" charset="-120"/>
            </a:endParaRPr>
          </a:p>
        </p:txBody>
      </p:sp>
      <p:sp>
        <p:nvSpPr>
          <p:cNvPr id="107526" name="AutoShape 6"/>
          <p:cNvSpPr>
            <a:spLocks noChangeArrowheads="1"/>
          </p:cNvSpPr>
          <p:nvPr/>
        </p:nvSpPr>
        <p:spPr bwMode="gray">
          <a:xfrm>
            <a:off x="3505200" y="4429132"/>
            <a:ext cx="3962400" cy="381000"/>
          </a:xfrm>
          <a:prstGeom prst="roundRect">
            <a:avLst>
              <a:gd name="adj" fmla="val 7574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40000"/>
                  <a:invGamma/>
                </a:schemeClr>
              </a:gs>
            </a:gsLst>
            <a:lin ang="0" scaled="1"/>
          </a:gradFill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>
              <a:buFont typeface="Wingdings" pitchFamily="2" charset="2"/>
              <a:buNone/>
            </a:pPr>
            <a:r>
              <a:rPr lang="en-US" altLang="zh-TW" sz="1600" dirty="0">
                <a:solidFill>
                  <a:schemeClr val="tx2"/>
                </a:solidFill>
                <a:ea typeface="新細明體" charset="-120"/>
              </a:rPr>
              <a:t> </a:t>
            </a:r>
            <a:r>
              <a:rPr lang="zh-TW" altLang="en-US" sz="1600" dirty="0" smtClean="0">
                <a:solidFill>
                  <a:schemeClr val="tx2"/>
                </a:solidFill>
                <a:ea typeface="新細明體" charset="-120"/>
              </a:rPr>
              <a:t>優點 </a:t>
            </a:r>
            <a:r>
              <a:rPr lang="en-US" altLang="zh-TW" sz="1600" dirty="0" smtClean="0">
                <a:solidFill>
                  <a:schemeClr val="tx2"/>
                </a:solidFill>
                <a:ea typeface="新細明體" charset="-120"/>
              </a:rPr>
              <a:t>:</a:t>
            </a:r>
            <a:r>
              <a:rPr lang="zh-TW" altLang="en-US" sz="1600" dirty="0" smtClean="0">
                <a:solidFill>
                  <a:schemeClr val="tx2"/>
                </a:solidFill>
                <a:ea typeface="新細明體" charset="-120"/>
              </a:rPr>
              <a:t> 氣候濕冷，氣溫約在</a:t>
            </a:r>
            <a:r>
              <a:rPr lang="en-US" altLang="zh-TW" sz="1600" dirty="0" smtClean="0">
                <a:solidFill>
                  <a:schemeClr val="tx2"/>
                </a:solidFill>
                <a:ea typeface="新細明體" charset="-120"/>
              </a:rPr>
              <a:t>15-21</a:t>
            </a:r>
            <a:r>
              <a:rPr lang="zh-TW" altLang="en-US" sz="1600" dirty="0" smtClean="0">
                <a:solidFill>
                  <a:schemeClr val="tx2"/>
                </a:solidFill>
                <a:ea typeface="新細明體" charset="-120"/>
              </a:rPr>
              <a:t>度間</a:t>
            </a:r>
            <a:endParaRPr lang="en-US" altLang="zh-TW" sz="1600" dirty="0">
              <a:solidFill>
                <a:schemeClr val="tx2"/>
              </a:solidFill>
              <a:ea typeface="新細明體" charset="-120"/>
            </a:endParaRPr>
          </a:p>
        </p:txBody>
      </p:sp>
      <p:sp>
        <p:nvSpPr>
          <p:cNvPr id="107533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200" dirty="0"/>
              <a:t>行</a:t>
            </a:r>
            <a:r>
              <a:rPr lang="zh-TW" altLang="en-US" sz="3200" dirty="0" smtClean="0"/>
              <a:t>前考量</a:t>
            </a:r>
            <a:endParaRPr lang="en-US" altLang="zh-TW" sz="3200" dirty="0">
              <a:ea typeface="新細明體" charset="-120"/>
            </a:endParaRPr>
          </a:p>
        </p:txBody>
      </p:sp>
      <p:sp>
        <p:nvSpPr>
          <p:cNvPr id="107534" name="AutoShape 14"/>
          <p:cNvSpPr>
            <a:spLocks noChangeArrowheads="1"/>
          </p:cNvSpPr>
          <p:nvPr/>
        </p:nvSpPr>
        <p:spPr bwMode="auto">
          <a:xfrm>
            <a:off x="1500166" y="1285860"/>
            <a:ext cx="1433498" cy="56832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19050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lvl="0" algn="ctr"/>
            <a:r>
              <a:rPr lang="zh-TW" altLang="en-US" sz="2800" dirty="0" smtClean="0">
                <a:solidFill>
                  <a:srgbClr val="333399"/>
                </a:solidFill>
              </a:rPr>
              <a:t>氣候因素</a:t>
            </a:r>
            <a:endParaRPr lang="zh-TW" altLang="en-US" sz="2800" dirty="0">
              <a:solidFill>
                <a:srgbClr val="333399"/>
              </a:solidFill>
            </a:endParaRPr>
          </a:p>
        </p:txBody>
      </p:sp>
      <p:sp>
        <p:nvSpPr>
          <p:cNvPr id="20" name="AutoShape 3"/>
          <p:cNvSpPr>
            <a:spLocks noChangeArrowheads="1"/>
          </p:cNvSpPr>
          <p:nvPr/>
        </p:nvSpPr>
        <p:spPr bwMode="gray">
          <a:xfrm>
            <a:off x="3500430" y="2285992"/>
            <a:ext cx="3962400" cy="381000"/>
          </a:xfrm>
          <a:prstGeom prst="roundRect">
            <a:avLst>
              <a:gd name="adj" fmla="val 7574"/>
            </a:avLst>
          </a:prstGeom>
          <a:gradFill rotWithShape="1">
            <a:gsLst>
              <a:gs pos="0">
                <a:srgbClr val="97CCF3"/>
              </a:gs>
              <a:gs pos="100000">
                <a:srgbClr val="97CCF3">
                  <a:gamma/>
                  <a:tint val="40000"/>
                  <a:invGamma/>
                </a:srgbClr>
              </a:gs>
            </a:gsLst>
            <a:lin ang="0" scaled="1"/>
          </a:gradFill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>
              <a:buFont typeface="Wingdings" pitchFamily="2" charset="2"/>
              <a:buNone/>
            </a:pPr>
            <a:r>
              <a:rPr lang="zh-TW" altLang="en-US" sz="1600" dirty="0" smtClean="0">
                <a:solidFill>
                  <a:schemeClr val="tx2"/>
                </a:solidFill>
                <a:ea typeface="新細明體" charset="-120"/>
              </a:rPr>
              <a:t>缺點 </a:t>
            </a:r>
            <a:r>
              <a:rPr lang="en-US" altLang="zh-TW" sz="1600" dirty="0" smtClean="0">
                <a:solidFill>
                  <a:schemeClr val="tx2"/>
                </a:solidFill>
                <a:ea typeface="新細明體" charset="-120"/>
              </a:rPr>
              <a:t>:</a:t>
            </a:r>
            <a:r>
              <a:rPr lang="zh-TW" altLang="en-US" sz="1600" dirty="0" smtClean="0">
                <a:solidFill>
                  <a:schemeClr val="tx2"/>
                </a:solidFill>
                <a:ea typeface="新細明體" charset="-120"/>
              </a:rPr>
              <a:t> 偶而春雨綿綿，早晚溫差大</a:t>
            </a:r>
            <a:endParaRPr lang="en-US" altLang="zh-TW" sz="1600" dirty="0">
              <a:solidFill>
                <a:schemeClr val="tx2"/>
              </a:solidFill>
              <a:ea typeface="新細明體" charset="-120"/>
            </a:endParaRPr>
          </a:p>
        </p:txBody>
      </p:sp>
      <p:sp>
        <p:nvSpPr>
          <p:cNvPr id="22" name="AutoShape 4"/>
          <p:cNvSpPr>
            <a:spLocks noChangeArrowheads="1"/>
          </p:cNvSpPr>
          <p:nvPr/>
        </p:nvSpPr>
        <p:spPr bwMode="gray">
          <a:xfrm>
            <a:off x="3500430" y="2762248"/>
            <a:ext cx="3962400" cy="381000"/>
          </a:xfrm>
          <a:prstGeom prst="roundRect">
            <a:avLst>
              <a:gd name="adj" fmla="val 7574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40000"/>
                  <a:invGamma/>
                </a:schemeClr>
              </a:gs>
            </a:gsLst>
            <a:lin ang="0" scaled="1"/>
          </a:gradFill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>
              <a:buFont typeface="Wingdings" pitchFamily="2" charset="2"/>
              <a:buNone/>
            </a:pPr>
            <a:r>
              <a:rPr lang="zh-TW" altLang="en-US" sz="1600" dirty="0" smtClean="0">
                <a:solidFill>
                  <a:schemeClr val="tx2"/>
                </a:solidFill>
                <a:ea typeface="新細明體" charset="-120"/>
              </a:rPr>
              <a:t>優點 </a:t>
            </a:r>
            <a:r>
              <a:rPr lang="en-US" altLang="zh-TW" sz="1600" dirty="0" smtClean="0">
                <a:solidFill>
                  <a:schemeClr val="tx2"/>
                </a:solidFill>
                <a:ea typeface="新細明體" charset="-120"/>
              </a:rPr>
              <a:t>:</a:t>
            </a:r>
            <a:r>
              <a:rPr lang="zh-TW" altLang="en-US" sz="1600" dirty="0" smtClean="0">
                <a:solidFill>
                  <a:schemeClr val="tx2"/>
                </a:solidFill>
                <a:ea typeface="新細明體" charset="-120"/>
              </a:rPr>
              <a:t> 天氣晴朗，氣溫約在</a:t>
            </a:r>
            <a:r>
              <a:rPr lang="en-US" altLang="zh-TW" sz="1600" dirty="0" smtClean="0">
                <a:solidFill>
                  <a:schemeClr val="tx2"/>
                </a:solidFill>
                <a:ea typeface="新細明體" charset="-120"/>
              </a:rPr>
              <a:t>27-35</a:t>
            </a:r>
            <a:r>
              <a:rPr lang="zh-TW" altLang="en-US" sz="1600" dirty="0" smtClean="0">
                <a:solidFill>
                  <a:schemeClr val="tx2"/>
                </a:solidFill>
                <a:ea typeface="新細明體" charset="-120"/>
              </a:rPr>
              <a:t>度間</a:t>
            </a:r>
            <a:endParaRPr lang="en-US" altLang="zh-TW" sz="1600" dirty="0">
              <a:solidFill>
                <a:schemeClr val="tx2"/>
              </a:solidFill>
              <a:ea typeface="新細明體" charset="-120"/>
            </a:endParaRPr>
          </a:p>
        </p:txBody>
      </p:sp>
      <p:sp>
        <p:nvSpPr>
          <p:cNvPr id="23" name="AutoShape 5"/>
          <p:cNvSpPr>
            <a:spLocks noChangeArrowheads="1"/>
          </p:cNvSpPr>
          <p:nvPr/>
        </p:nvSpPr>
        <p:spPr bwMode="gray">
          <a:xfrm>
            <a:off x="3500430" y="4000504"/>
            <a:ext cx="3962400" cy="381000"/>
          </a:xfrm>
          <a:prstGeom prst="roundRect">
            <a:avLst>
              <a:gd name="adj" fmla="val 7574"/>
            </a:avLst>
          </a:prstGeom>
          <a:gradFill rotWithShape="1">
            <a:gsLst>
              <a:gs pos="0">
                <a:srgbClr val="97CCF3"/>
              </a:gs>
              <a:gs pos="100000">
                <a:srgbClr val="97CCF3">
                  <a:gamma/>
                  <a:tint val="40000"/>
                  <a:invGamma/>
                </a:srgbClr>
              </a:gs>
            </a:gsLst>
            <a:lin ang="0" scaled="1"/>
          </a:gradFill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>
              <a:buFont typeface="Wingdings" pitchFamily="2" charset="2"/>
              <a:buNone/>
            </a:pPr>
            <a:r>
              <a:rPr lang="en-US" altLang="zh-TW" sz="1600" dirty="0">
                <a:solidFill>
                  <a:schemeClr val="tx2"/>
                </a:solidFill>
                <a:ea typeface="新細明體" charset="-120"/>
              </a:rPr>
              <a:t> </a:t>
            </a:r>
            <a:r>
              <a:rPr lang="zh-TW" altLang="en-US" sz="1600" dirty="0" smtClean="0">
                <a:solidFill>
                  <a:schemeClr val="tx2"/>
                </a:solidFill>
                <a:ea typeface="新細明體" charset="-120"/>
              </a:rPr>
              <a:t>缺點 </a:t>
            </a:r>
            <a:r>
              <a:rPr lang="en-US" altLang="zh-TW" sz="1600" dirty="0" smtClean="0">
                <a:solidFill>
                  <a:schemeClr val="tx2"/>
                </a:solidFill>
                <a:ea typeface="新細明體" charset="-120"/>
              </a:rPr>
              <a:t>:</a:t>
            </a:r>
            <a:r>
              <a:rPr lang="zh-TW" altLang="en-US" sz="1600" dirty="0" smtClean="0">
                <a:solidFill>
                  <a:schemeClr val="tx2"/>
                </a:solidFill>
                <a:ea typeface="新細明體" charset="-120"/>
              </a:rPr>
              <a:t> 偶而會有零星颱風侵襲</a:t>
            </a:r>
            <a:endParaRPr lang="en-US" altLang="zh-TW" sz="1600" dirty="0">
              <a:solidFill>
                <a:schemeClr val="tx2"/>
              </a:solidFill>
              <a:ea typeface="新細明體" charset="-120"/>
            </a:endParaRPr>
          </a:p>
        </p:txBody>
      </p:sp>
      <p:sp>
        <p:nvSpPr>
          <p:cNvPr id="24" name="AutoShape 6"/>
          <p:cNvSpPr>
            <a:spLocks noChangeArrowheads="1"/>
          </p:cNvSpPr>
          <p:nvPr/>
        </p:nvSpPr>
        <p:spPr bwMode="gray">
          <a:xfrm>
            <a:off x="3500430" y="4786322"/>
            <a:ext cx="3962400" cy="381000"/>
          </a:xfrm>
          <a:prstGeom prst="roundRect">
            <a:avLst>
              <a:gd name="adj" fmla="val 7574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40000"/>
                  <a:invGamma/>
                </a:schemeClr>
              </a:gs>
            </a:gsLst>
            <a:lin ang="0" scaled="1"/>
          </a:gradFill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>
              <a:buFont typeface="Wingdings" pitchFamily="2" charset="2"/>
              <a:buNone/>
            </a:pPr>
            <a:r>
              <a:rPr lang="en-US" altLang="zh-TW" sz="1600" dirty="0">
                <a:solidFill>
                  <a:schemeClr val="tx2"/>
                </a:solidFill>
                <a:ea typeface="新細明體" charset="-120"/>
              </a:rPr>
              <a:t> </a:t>
            </a:r>
            <a:r>
              <a:rPr lang="zh-TW" altLang="en-US" sz="1600" dirty="0" smtClean="0">
                <a:solidFill>
                  <a:schemeClr val="tx2"/>
                </a:solidFill>
                <a:ea typeface="新細明體" charset="-120"/>
              </a:rPr>
              <a:t>缺點 </a:t>
            </a:r>
            <a:r>
              <a:rPr lang="en-US" altLang="zh-TW" sz="1600" dirty="0" smtClean="0">
                <a:solidFill>
                  <a:schemeClr val="tx2"/>
                </a:solidFill>
                <a:ea typeface="新細明體" charset="-120"/>
              </a:rPr>
              <a:t>:</a:t>
            </a:r>
            <a:r>
              <a:rPr lang="zh-TW" altLang="en-US" sz="1600" dirty="0" smtClean="0">
                <a:solidFill>
                  <a:schemeClr val="tx2"/>
                </a:solidFill>
                <a:ea typeface="新細明體" charset="-120"/>
              </a:rPr>
              <a:t> 東北季風影響，多為逆風 </a:t>
            </a:r>
            <a:endParaRPr lang="en-US" altLang="zh-TW" sz="1600" dirty="0">
              <a:solidFill>
                <a:schemeClr val="tx2"/>
              </a:solidFill>
              <a:ea typeface="新細明體" charset="-120"/>
            </a:endParaRPr>
          </a:p>
        </p:txBody>
      </p:sp>
      <p:sp>
        <p:nvSpPr>
          <p:cNvPr id="107531" name="AutoShape 11"/>
          <p:cNvSpPr>
            <a:spLocks noChangeArrowheads="1"/>
          </p:cNvSpPr>
          <p:nvPr/>
        </p:nvSpPr>
        <p:spPr bwMode="gray">
          <a:xfrm>
            <a:off x="1371600" y="4572008"/>
            <a:ext cx="2057400" cy="785818"/>
          </a:xfrm>
          <a:prstGeom prst="roundRect">
            <a:avLst>
              <a:gd name="adj" fmla="val 7574"/>
            </a:avLst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72549"/>
                  <a:invGamma/>
                </a:schemeClr>
              </a:gs>
              <a:gs pos="100000">
                <a:schemeClr val="accent2"/>
              </a:gs>
            </a:gsLst>
            <a:lin ang="2700000" scaled="1"/>
          </a:gradFill>
          <a:ln w="28575" cap="rnd">
            <a:prstDash val="sysDot"/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pPr algn="ctr" eaLnBrk="0" hangingPunct="0">
              <a:buClr>
                <a:schemeClr val="bg1"/>
              </a:buClr>
              <a:buFont typeface="Wingdings" pitchFamily="2" charset="2"/>
              <a:buChar char="§"/>
            </a:pPr>
            <a:r>
              <a:rPr lang="en-US" altLang="zh-TW" sz="1600" b="0" dirty="0">
                <a:ea typeface="新細明體" charset="-120"/>
              </a:rPr>
              <a:t> </a:t>
            </a:r>
            <a:r>
              <a:rPr lang="zh-TW" altLang="en-US" sz="2400" b="0" dirty="0">
                <a:solidFill>
                  <a:schemeClr val="bg1"/>
                </a:solidFill>
                <a:ea typeface="新細明體" charset="-120"/>
              </a:rPr>
              <a:t>冬季  </a:t>
            </a:r>
            <a:r>
              <a:rPr lang="en-US" altLang="zh-TW" sz="2400" b="0" dirty="0">
                <a:solidFill>
                  <a:schemeClr val="bg1"/>
                </a:solidFill>
                <a:ea typeface="新細明體" charset="-120"/>
              </a:rPr>
              <a:t>12-2</a:t>
            </a:r>
            <a:r>
              <a:rPr lang="zh-TW" altLang="en-US" sz="2400" b="0" dirty="0">
                <a:solidFill>
                  <a:schemeClr val="bg1"/>
                </a:solidFill>
                <a:ea typeface="新細明體" charset="-120"/>
              </a:rPr>
              <a:t>月</a:t>
            </a:r>
            <a:endParaRPr lang="en-US" altLang="zh-TW" sz="2400" b="0" dirty="0">
              <a:solidFill>
                <a:schemeClr val="bg1"/>
              </a:solidFill>
              <a:ea typeface="新細明體" charset="-120"/>
            </a:endParaRPr>
          </a:p>
        </p:txBody>
      </p:sp>
      <p:sp>
        <p:nvSpPr>
          <p:cNvPr id="107530" name="AutoShape 10"/>
          <p:cNvSpPr>
            <a:spLocks noChangeArrowheads="1"/>
          </p:cNvSpPr>
          <p:nvPr/>
        </p:nvSpPr>
        <p:spPr bwMode="gray">
          <a:xfrm>
            <a:off x="1371600" y="3786190"/>
            <a:ext cx="2057400" cy="714380"/>
          </a:xfrm>
          <a:prstGeom prst="roundRect">
            <a:avLst>
              <a:gd name="adj" fmla="val 7574"/>
            </a:avLst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72549"/>
                  <a:invGamma/>
                </a:schemeClr>
              </a:gs>
              <a:gs pos="100000">
                <a:schemeClr val="accent1"/>
              </a:gs>
            </a:gsLst>
            <a:lin ang="2700000" scaled="1"/>
          </a:gradFill>
          <a:ln w="28575" cap="rnd">
            <a:prstDash val="sysDot"/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pPr algn="ctr" eaLnBrk="0" hangingPunct="0">
              <a:buClr>
                <a:schemeClr val="bg1"/>
              </a:buClr>
              <a:buFont typeface="Wingdings" pitchFamily="2" charset="2"/>
              <a:buChar char="§"/>
            </a:pPr>
            <a:r>
              <a:rPr lang="zh-TW" altLang="en-US" sz="2400" b="0" dirty="0">
                <a:solidFill>
                  <a:schemeClr val="bg1"/>
                </a:solidFill>
                <a:ea typeface="新細明體" charset="-120"/>
              </a:rPr>
              <a:t>秋季  </a:t>
            </a:r>
            <a:r>
              <a:rPr lang="en-US" altLang="zh-TW" sz="2400" b="0" dirty="0">
                <a:solidFill>
                  <a:schemeClr val="bg1"/>
                </a:solidFill>
                <a:ea typeface="新細明體" charset="-120"/>
              </a:rPr>
              <a:t>6-11</a:t>
            </a:r>
            <a:r>
              <a:rPr lang="zh-TW" altLang="en-US" sz="2400" b="0" dirty="0">
                <a:solidFill>
                  <a:schemeClr val="bg1"/>
                </a:solidFill>
                <a:ea typeface="新細明體" charset="-120"/>
              </a:rPr>
              <a:t>月</a:t>
            </a:r>
            <a:endParaRPr lang="en-US" altLang="zh-TW" sz="2400" b="0" dirty="0">
              <a:solidFill>
                <a:schemeClr val="bg1"/>
              </a:solidFill>
              <a:ea typeface="新細明體" charset="-120"/>
            </a:endParaRP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gray">
          <a:xfrm>
            <a:off x="1371600" y="2928934"/>
            <a:ext cx="2057400" cy="785818"/>
          </a:xfrm>
          <a:prstGeom prst="roundRect">
            <a:avLst>
              <a:gd name="adj" fmla="val 7574"/>
            </a:avLst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72549"/>
                  <a:invGamma/>
                </a:schemeClr>
              </a:gs>
              <a:gs pos="100000">
                <a:schemeClr val="accent2"/>
              </a:gs>
            </a:gsLst>
            <a:lin ang="2700000" scaled="1"/>
          </a:gradFill>
          <a:ln w="28575" cap="rnd">
            <a:prstDash val="sysDot"/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pPr algn="ctr" eaLnBrk="0" hangingPunct="0">
              <a:buClr>
                <a:schemeClr val="bg1"/>
              </a:buClr>
              <a:buFont typeface="Wingdings" pitchFamily="2" charset="2"/>
              <a:buChar char="§"/>
            </a:pPr>
            <a:r>
              <a:rPr lang="en-US" altLang="zh-TW" sz="2400" b="0" dirty="0">
                <a:solidFill>
                  <a:schemeClr val="bg1"/>
                </a:solidFill>
                <a:ea typeface="新細明體" charset="-120"/>
              </a:rPr>
              <a:t> </a:t>
            </a:r>
            <a:r>
              <a:rPr lang="zh-TW" altLang="en-US" sz="2400" b="0" dirty="0">
                <a:solidFill>
                  <a:schemeClr val="bg1"/>
                </a:solidFill>
                <a:ea typeface="新細明體" charset="-120"/>
              </a:rPr>
              <a:t>夏季  </a:t>
            </a:r>
            <a:r>
              <a:rPr lang="en-US" altLang="zh-TW" sz="2400" b="0" dirty="0">
                <a:solidFill>
                  <a:schemeClr val="bg1"/>
                </a:solidFill>
                <a:ea typeface="新細明體" charset="-120"/>
              </a:rPr>
              <a:t>6-8</a:t>
            </a:r>
            <a:r>
              <a:rPr lang="zh-TW" altLang="en-US" sz="2400" b="0" dirty="0">
                <a:solidFill>
                  <a:schemeClr val="bg1"/>
                </a:solidFill>
                <a:ea typeface="新細明體" charset="-120"/>
              </a:rPr>
              <a:t>月</a:t>
            </a:r>
            <a:endParaRPr lang="en-US" altLang="zh-TW" sz="2400" b="0" dirty="0">
              <a:solidFill>
                <a:schemeClr val="bg1"/>
              </a:solidFill>
              <a:ea typeface="新細明體" charset="-120"/>
            </a:endParaRPr>
          </a:p>
        </p:txBody>
      </p:sp>
      <p:sp>
        <p:nvSpPr>
          <p:cNvPr id="18" name="AutoShape 12"/>
          <p:cNvSpPr>
            <a:spLocks noChangeArrowheads="1"/>
          </p:cNvSpPr>
          <p:nvPr/>
        </p:nvSpPr>
        <p:spPr bwMode="gray">
          <a:xfrm>
            <a:off x="1357290" y="2071678"/>
            <a:ext cx="2057400" cy="785818"/>
          </a:xfrm>
          <a:prstGeom prst="roundRect">
            <a:avLst>
              <a:gd name="adj" fmla="val 7574"/>
            </a:avLst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72549"/>
                  <a:invGamma/>
                </a:schemeClr>
              </a:gs>
              <a:gs pos="100000">
                <a:schemeClr val="accent1"/>
              </a:gs>
            </a:gsLst>
            <a:lin ang="2700000" scaled="1"/>
          </a:gradFill>
          <a:ln w="28575" cap="rnd">
            <a:prstDash val="sysDot"/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pPr algn="ctr" eaLnBrk="0" hangingPunct="0">
              <a:buClr>
                <a:schemeClr val="bg1"/>
              </a:buClr>
              <a:buFont typeface="Wingdings" pitchFamily="2" charset="2"/>
              <a:buChar char="§"/>
            </a:pPr>
            <a:r>
              <a:rPr lang="en-US" altLang="zh-TW" sz="2400" b="0" dirty="0">
                <a:solidFill>
                  <a:schemeClr val="bg1"/>
                </a:solidFill>
                <a:ea typeface="新細明體" charset="-120"/>
              </a:rPr>
              <a:t> </a:t>
            </a:r>
            <a:r>
              <a:rPr lang="zh-TW" altLang="en-US" sz="2400" b="0" dirty="0" smtClean="0">
                <a:solidFill>
                  <a:schemeClr val="bg1"/>
                </a:solidFill>
                <a:ea typeface="新細明體" charset="-120"/>
              </a:rPr>
              <a:t>春季 </a:t>
            </a:r>
            <a:r>
              <a:rPr lang="en-US" altLang="zh-TW" sz="2400" b="0" dirty="0" smtClean="0">
                <a:solidFill>
                  <a:schemeClr val="bg1"/>
                </a:solidFill>
                <a:ea typeface="新細明體" charset="-120"/>
              </a:rPr>
              <a:t>3-5</a:t>
            </a:r>
            <a:r>
              <a:rPr lang="zh-TW" altLang="en-US" sz="2400" b="0" dirty="0" smtClean="0">
                <a:solidFill>
                  <a:schemeClr val="bg1"/>
                </a:solidFill>
                <a:ea typeface="新細明體" charset="-120"/>
              </a:rPr>
              <a:t>月</a:t>
            </a:r>
            <a:endParaRPr lang="en-US" altLang="zh-TW" sz="2400" b="0" dirty="0">
              <a:solidFill>
                <a:schemeClr val="bg1"/>
              </a:solidFill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預計經過路線</a:t>
            </a:r>
            <a:endParaRPr lang="zh-TW" altLang="en-US" dirty="0"/>
          </a:p>
        </p:txBody>
      </p:sp>
      <p:pic>
        <p:nvPicPr>
          <p:cNvPr id="136217" name="Picture 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5" y="1214422"/>
            <a:ext cx="8143933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1800" dirty="0" smtClean="0">
                <a:ea typeface="新細明體" charset="-120"/>
              </a:rPr>
              <a:t>路線規劃</a:t>
            </a:r>
            <a:endParaRPr lang="en-US" altLang="zh-TW" sz="1800" dirty="0">
              <a:ea typeface="新細明體" charset="-120"/>
            </a:endParaRPr>
          </a:p>
        </p:txBody>
      </p:sp>
      <p:grpSp>
        <p:nvGrpSpPr>
          <p:cNvPr id="109571" name="Group 3"/>
          <p:cNvGrpSpPr>
            <a:grpSpLocks/>
          </p:cNvGrpSpPr>
          <p:nvPr/>
        </p:nvGrpSpPr>
        <p:grpSpPr bwMode="auto">
          <a:xfrm>
            <a:off x="1066800" y="4343400"/>
            <a:ext cx="6319838" cy="1219200"/>
            <a:chOff x="576" y="2880"/>
            <a:chExt cx="3981" cy="768"/>
          </a:xfrm>
        </p:grpSpPr>
        <p:sp>
          <p:nvSpPr>
            <p:cNvPr id="109572" name="AutoShape 4"/>
            <p:cNvSpPr>
              <a:spLocks noChangeArrowheads="1"/>
            </p:cNvSpPr>
            <p:nvPr/>
          </p:nvSpPr>
          <p:spPr bwMode="gray">
            <a:xfrm>
              <a:off x="576" y="2976"/>
              <a:ext cx="3981" cy="67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51373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9573" name="AutoShape 5"/>
            <p:cNvSpPr>
              <a:spLocks noChangeArrowheads="1"/>
            </p:cNvSpPr>
            <p:nvPr/>
          </p:nvSpPr>
          <p:spPr bwMode="gray">
            <a:xfrm>
              <a:off x="576" y="2880"/>
              <a:ext cx="3981" cy="519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9574" name="AutoShape 6"/>
            <p:cNvSpPr>
              <a:spLocks noChangeArrowheads="1"/>
            </p:cNvSpPr>
            <p:nvPr/>
          </p:nvSpPr>
          <p:spPr bwMode="gray">
            <a:xfrm flipV="1">
              <a:off x="576" y="3216"/>
              <a:ext cx="3978" cy="240"/>
            </a:xfrm>
            <a:prstGeom prst="roundRect">
              <a:avLst>
                <a:gd name="adj" fmla="val 23750"/>
              </a:avLst>
            </a:prstGeom>
            <a:gradFill rotWithShape="1">
              <a:gsLst>
                <a:gs pos="0">
                  <a:schemeClr val="accent2">
                    <a:gamma/>
                    <a:tint val="0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</p:grpSp>
      <p:grpSp>
        <p:nvGrpSpPr>
          <p:cNvPr id="109575" name="Group 7"/>
          <p:cNvGrpSpPr>
            <a:grpSpLocks/>
          </p:cNvGrpSpPr>
          <p:nvPr/>
        </p:nvGrpSpPr>
        <p:grpSpPr bwMode="auto">
          <a:xfrm>
            <a:off x="1066800" y="2841625"/>
            <a:ext cx="6319838" cy="1219200"/>
            <a:chOff x="576" y="1934"/>
            <a:chExt cx="3981" cy="768"/>
          </a:xfrm>
        </p:grpSpPr>
        <p:sp>
          <p:nvSpPr>
            <p:cNvPr id="109576" name="AutoShape 8"/>
            <p:cNvSpPr>
              <a:spLocks noChangeArrowheads="1"/>
            </p:cNvSpPr>
            <p:nvPr/>
          </p:nvSpPr>
          <p:spPr bwMode="gray">
            <a:xfrm>
              <a:off x="576" y="2030"/>
              <a:ext cx="3981" cy="67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51373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9577" name="AutoShape 9"/>
            <p:cNvSpPr>
              <a:spLocks noChangeArrowheads="1"/>
            </p:cNvSpPr>
            <p:nvPr/>
          </p:nvSpPr>
          <p:spPr bwMode="gray">
            <a:xfrm>
              <a:off x="576" y="1934"/>
              <a:ext cx="3981" cy="519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9578" name="AutoShape 10"/>
            <p:cNvSpPr>
              <a:spLocks noChangeArrowheads="1"/>
            </p:cNvSpPr>
            <p:nvPr/>
          </p:nvSpPr>
          <p:spPr bwMode="gray">
            <a:xfrm flipV="1">
              <a:off x="576" y="2270"/>
              <a:ext cx="3978" cy="240"/>
            </a:xfrm>
            <a:prstGeom prst="roundRect">
              <a:avLst>
                <a:gd name="adj" fmla="val 23750"/>
              </a:avLst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</p:grpSp>
      <p:grpSp>
        <p:nvGrpSpPr>
          <p:cNvPr id="109579" name="Group 11"/>
          <p:cNvGrpSpPr>
            <a:grpSpLocks/>
          </p:cNvGrpSpPr>
          <p:nvPr/>
        </p:nvGrpSpPr>
        <p:grpSpPr bwMode="auto">
          <a:xfrm>
            <a:off x="1066800" y="1371600"/>
            <a:ext cx="6319838" cy="1219200"/>
            <a:chOff x="576" y="1008"/>
            <a:chExt cx="3981" cy="768"/>
          </a:xfrm>
        </p:grpSpPr>
        <p:sp>
          <p:nvSpPr>
            <p:cNvPr id="109580" name="AutoShape 12"/>
            <p:cNvSpPr>
              <a:spLocks noChangeArrowheads="1"/>
            </p:cNvSpPr>
            <p:nvPr/>
          </p:nvSpPr>
          <p:spPr bwMode="gray">
            <a:xfrm>
              <a:off x="576" y="1104"/>
              <a:ext cx="3981" cy="67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tint val="51373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9581" name="AutoShape 13"/>
            <p:cNvSpPr>
              <a:spLocks noChangeArrowheads="1"/>
            </p:cNvSpPr>
            <p:nvPr/>
          </p:nvSpPr>
          <p:spPr bwMode="gray">
            <a:xfrm>
              <a:off x="576" y="1008"/>
              <a:ext cx="3981" cy="519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9582" name="AutoShape 14"/>
            <p:cNvSpPr>
              <a:spLocks noChangeArrowheads="1"/>
            </p:cNvSpPr>
            <p:nvPr/>
          </p:nvSpPr>
          <p:spPr bwMode="gray">
            <a:xfrm flipV="1">
              <a:off x="576" y="1344"/>
              <a:ext cx="3978" cy="240"/>
            </a:xfrm>
            <a:prstGeom prst="roundRect">
              <a:avLst>
                <a:gd name="adj" fmla="val 23750"/>
              </a:avLst>
            </a:prstGeom>
            <a:gradFill rotWithShape="1">
              <a:gsLst>
                <a:gs pos="0">
                  <a:schemeClr val="folHlink">
                    <a:gamma/>
                    <a:tint val="0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109583" name="Rectangle 15"/>
          <p:cNvSpPr>
            <a:spLocks noChangeArrowheads="1"/>
          </p:cNvSpPr>
          <p:nvPr/>
        </p:nvSpPr>
        <p:spPr bwMode="gray">
          <a:xfrm>
            <a:off x="1219200" y="1345156"/>
            <a:ext cx="10214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  <a:buClr>
                <a:srgbClr val="1F3F5F"/>
              </a:buClr>
              <a:buFontTx/>
              <a:buChar char="•"/>
            </a:pPr>
            <a:r>
              <a:rPr lang="en-US" altLang="zh-TW" dirty="0">
                <a:solidFill>
                  <a:schemeClr val="bg1"/>
                </a:solidFill>
                <a:ea typeface="新細明體" charset="-120"/>
              </a:rPr>
              <a:t> </a:t>
            </a:r>
            <a:r>
              <a:rPr lang="zh-TW" altLang="en-US" dirty="0" smtClean="0">
                <a:solidFill>
                  <a:schemeClr val="bg1"/>
                </a:solidFill>
                <a:ea typeface="新細明體" charset="-120"/>
              </a:rPr>
              <a:t>第一天</a:t>
            </a:r>
            <a:endParaRPr lang="en-US" altLang="zh-TW" dirty="0">
              <a:solidFill>
                <a:schemeClr val="bg1"/>
              </a:solidFill>
              <a:ea typeface="新細明體" charset="-120"/>
            </a:endParaRPr>
          </a:p>
        </p:txBody>
      </p:sp>
      <p:sp>
        <p:nvSpPr>
          <p:cNvPr id="109584" name="Rectangle 16"/>
          <p:cNvSpPr>
            <a:spLocks noChangeArrowheads="1"/>
          </p:cNvSpPr>
          <p:nvPr/>
        </p:nvSpPr>
        <p:spPr bwMode="gray">
          <a:xfrm>
            <a:off x="1219200" y="2786058"/>
            <a:ext cx="10214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  <a:buClr>
                <a:srgbClr val="1F3F5F"/>
              </a:buClr>
              <a:buFontTx/>
              <a:buChar char="•"/>
            </a:pPr>
            <a:r>
              <a:rPr lang="en-US" altLang="zh-TW" dirty="0">
                <a:solidFill>
                  <a:schemeClr val="bg1"/>
                </a:solidFill>
                <a:ea typeface="新細明體" charset="-120"/>
              </a:rPr>
              <a:t> </a:t>
            </a:r>
            <a:r>
              <a:rPr lang="zh-TW" altLang="en-US" dirty="0" smtClean="0">
                <a:solidFill>
                  <a:schemeClr val="bg1"/>
                </a:solidFill>
                <a:ea typeface="新細明體" charset="-120"/>
              </a:rPr>
              <a:t>第二天</a:t>
            </a:r>
            <a:endParaRPr lang="en-US" altLang="zh-TW" dirty="0">
              <a:solidFill>
                <a:schemeClr val="bg1"/>
              </a:solidFill>
              <a:ea typeface="新細明體" charset="-120"/>
            </a:endParaRPr>
          </a:p>
        </p:txBody>
      </p:sp>
      <p:sp>
        <p:nvSpPr>
          <p:cNvPr id="109585" name="Rectangle 17"/>
          <p:cNvSpPr>
            <a:spLocks noChangeArrowheads="1"/>
          </p:cNvSpPr>
          <p:nvPr/>
        </p:nvSpPr>
        <p:spPr bwMode="gray">
          <a:xfrm>
            <a:off x="1219200" y="4286256"/>
            <a:ext cx="10214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  <a:buClr>
                <a:srgbClr val="1F3F5F"/>
              </a:buClr>
              <a:buFontTx/>
              <a:buChar char="•"/>
            </a:pPr>
            <a:r>
              <a:rPr lang="en-US" altLang="zh-TW" dirty="0">
                <a:solidFill>
                  <a:schemeClr val="bg1"/>
                </a:solidFill>
                <a:ea typeface="新細明體" charset="-120"/>
              </a:rPr>
              <a:t> </a:t>
            </a:r>
            <a:r>
              <a:rPr lang="zh-TW" altLang="en-US" dirty="0" smtClean="0">
                <a:solidFill>
                  <a:schemeClr val="bg1"/>
                </a:solidFill>
                <a:ea typeface="新細明體" charset="-120"/>
              </a:rPr>
              <a:t>第三天</a:t>
            </a:r>
            <a:endParaRPr lang="en-US" altLang="zh-TW" dirty="0">
              <a:solidFill>
                <a:schemeClr val="bg1"/>
              </a:solidFill>
              <a:ea typeface="新細明體" charset="-120"/>
            </a:endParaRPr>
          </a:p>
        </p:txBody>
      </p:sp>
      <p:sp>
        <p:nvSpPr>
          <p:cNvPr id="109586" name="AutoShape 18"/>
          <p:cNvSpPr>
            <a:spLocks noChangeArrowheads="1"/>
          </p:cNvSpPr>
          <p:nvPr/>
        </p:nvSpPr>
        <p:spPr bwMode="gray">
          <a:xfrm>
            <a:off x="1500166" y="1714488"/>
            <a:ext cx="5257800" cy="533400"/>
          </a:xfrm>
          <a:prstGeom prst="roundRect">
            <a:avLst>
              <a:gd name="adj" fmla="val 29463"/>
            </a:avLst>
          </a:prstGeom>
          <a:solidFill>
            <a:schemeClr val="bg1"/>
          </a:solidFill>
          <a:ln w="2857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r>
              <a:rPr lang="zh-TW" altLang="en-US" sz="1200" dirty="0" smtClean="0">
                <a:solidFill>
                  <a:schemeClr val="tx2"/>
                </a:solidFill>
                <a:ea typeface="新細明體" charset="-120"/>
              </a:rPr>
              <a:t>小港國際機場                    </a:t>
            </a:r>
            <a:r>
              <a:rPr lang="zh-TW" altLang="en-US" sz="1200" dirty="0" smtClean="0">
                <a:solidFill>
                  <a:srgbClr val="FF0000"/>
                </a:solidFill>
                <a:ea typeface="新細明體" charset="-120"/>
              </a:rPr>
              <a:t>鵝鑾鼻燈塔      </a:t>
            </a:r>
            <a:r>
              <a:rPr lang="en-US" altLang="zh-TW" sz="1200" dirty="0" smtClean="0">
                <a:solidFill>
                  <a:schemeClr val="tx2"/>
                </a:solidFill>
                <a:ea typeface="新細明體" charset="-120"/>
              </a:rPr>
              <a:t>108</a:t>
            </a:r>
            <a:r>
              <a:rPr lang="zh-TW" altLang="en-US" sz="1200" dirty="0" smtClean="0">
                <a:solidFill>
                  <a:schemeClr val="tx2"/>
                </a:solidFill>
                <a:ea typeface="新細明體" charset="-120"/>
              </a:rPr>
              <a:t> </a:t>
            </a:r>
            <a:r>
              <a:rPr lang="en-US" altLang="zh-TW" sz="1200" dirty="0" smtClean="0">
                <a:solidFill>
                  <a:schemeClr val="tx2"/>
                </a:solidFill>
                <a:ea typeface="新細明體" charset="-120"/>
              </a:rPr>
              <a:t>km</a:t>
            </a:r>
            <a:endParaRPr lang="en-US" altLang="zh-TW" sz="1200" dirty="0">
              <a:solidFill>
                <a:schemeClr val="tx2"/>
              </a:solidFill>
              <a:ea typeface="新細明體" charset="-120"/>
            </a:endParaRPr>
          </a:p>
        </p:txBody>
      </p:sp>
      <p:sp>
        <p:nvSpPr>
          <p:cNvPr id="109587" name="AutoShape 19"/>
          <p:cNvSpPr>
            <a:spLocks noChangeArrowheads="1"/>
          </p:cNvSpPr>
          <p:nvPr/>
        </p:nvSpPr>
        <p:spPr bwMode="gray">
          <a:xfrm>
            <a:off x="1571604" y="3143248"/>
            <a:ext cx="5257800" cy="533400"/>
          </a:xfrm>
          <a:prstGeom prst="roundRect">
            <a:avLst>
              <a:gd name="adj" fmla="val 29463"/>
            </a:avLst>
          </a:prstGeom>
          <a:solidFill>
            <a:schemeClr val="bg1"/>
          </a:solidFill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r>
              <a:rPr lang="zh-TW" altLang="en-US" sz="1200" dirty="0" smtClean="0">
                <a:solidFill>
                  <a:schemeClr val="tx2"/>
                </a:solidFill>
                <a:ea typeface="新細明體" charset="-120"/>
              </a:rPr>
              <a:t>鵝鑾鼻燈塔                   台東知本溫泉     </a:t>
            </a:r>
            <a:r>
              <a:rPr lang="en-US" altLang="zh-TW" sz="1200" dirty="0" smtClean="0">
                <a:solidFill>
                  <a:schemeClr val="tx2"/>
                </a:solidFill>
                <a:ea typeface="新細明體" charset="-120"/>
              </a:rPr>
              <a:t>128km</a:t>
            </a:r>
            <a:endParaRPr lang="en-US" altLang="zh-TW" sz="1200" dirty="0">
              <a:solidFill>
                <a:schemeClr val="tx2"/>
              </a:solidFill>
              <a:ea typeface="新細明體" charset="-120"/>
            </a:endParaRPr>
          </a:p>
        </p:txBody>
      </p:sp>
      <p:sp>
        <p:nvSpPr>
          <p:cNvPr id="109588" name="AutoShape 20"/>
          <p:cNvSpPr>
            <a:spLocks noChangeArrowheads="1"/>
          </p:cNvSpPr>
          <p:nvPr/>
        </p:nvSpPr>
        <p:spPr bwMode="gray">
          <a:xfrm>
            <a:off x="1571604" y="4643446"/>
            <a:ext cx="5257800" cy="533400"/>
          </a:xfrm>
          <a:prstGeom prst="roundRect">
            <a:avLst>
              <a:gd name="adj" fmla="val 29463"/>
            </a:avLst>
          </a:prstGeom>
          <a:solidFill>
            <a:schemeClr val="bg1"/>
          </a:soli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r>
              <a:rPr lang="zh-TW" altLang="en-US" sz="1200" dirty="0" smtClean="0">
                <a:solidFill>
                  <a:schemeClr val="tx2"/>
                </a:solidFill>
                <a:ea typeface="新細明體" charset="-120"/>
              </a:rPr>
              <a:t>台東知本溫泉                   花蓮瑞穗牧場      </a:t>
            </a:r>
            <a:r>
              <a:rPr lang="en-US" altLang="zh-TW" sz="1200" dirty="0" smtClean="0">
                <a:solidFill>
                  <a:schemeClr val="tx2"/>
                </a:solidFill>
                <a:ea typeface="新細明體" charset="-120"/>
              </a:rPr>
              <a:t>130km</a:t>
            </a:r>
            <a:endParaRPr lang="en-US" altLang="zh-TW" sz="1200" dirty="0">
              <a:solidFill>
                <a:schemeClr val="tx2"/>
              </a:solidFill>
              <a:ea typeface="新細明體" charset="-120"/>
            </a:endParaRPr>
          </a:p>
        </p:txBody>
      </p:sp>
      <p:sp>
        <p:nvSpPr>
          <p:cNvPr id="23" name="向右箭號 22"/>
          <p:cNvSpPr/>
          <p:nvPr/>
        </p:nvSpPr>
        <p:spPr bwMode="auto">
          <a:xfrm>
            <a:off x="2786050" y="1928802"/>
            <a:ext cx="428628" cy="14287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AutoShape 18"/>
          <p:cNvSpPr>
            <a:spLocks noChangeArrowheads="1"/>
          </p:cNvSpPr>
          <p:nvPr/>
        </p:nvSpPr>
        <p:spPr bwMode="gray">
          <a:xfrm>
            <a:off x="1857356" y="2109782"/>
            <a:ext cx="5257800" cy="533400"/>
          </a:xfrm>
          <a:prstGeom prst="roundRect">
            <a:avLst>
              <a:gd name="adj" fmla="val 29463"/>
            </a:avLst>
          </a:prstGeom>
          <a:solidFill>
            <a:schemeClr val="bg1"/>
          </a:solidFill>
          <a:ln w="2857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r>
              <a:rPr lang="zh-TW" altLang="en-US" sz="1200" dirty="0" smtClean="0">
                <a:solidFill>
                  <a:schemeClr val="tx2"/>
                </a:solidFill>
                <a:ea typeface="新細明體" charset="-120"/>
              </a:rPr>
              <a:t>周邊</a:t>
            </a:r>
            <a:r>
              <a:rPr lang="zh-TW" altLang="en-US" sz="1200" dirty="0">
                <a:solidFill>
                  <a:schemeClr val="tx2"/>
                </a:solidFill>
                <a:ea typeface="新細明體" charset="-120"/>
              </a:rPr>
              <a:t>特色</a:t>
            </a:r>
            <a:r>
              <a:rPr lang="en-US" altLang="zh-TW" sz="1200" dirty="0" smtClean="0">
                <a:solidFill>
                  <a:schemeClr val="tx2"/>
                </a:solidFill>
                <a:ea typeface="新細明體" charset="-120"/>
              </a:rPr>
              <a:t>:</a:t>
            </a:r>
            <a:r>
              <a:rPr lang="zh-TW" altLang="en-US" sz="1200" dirty="0" smtClean="0">
                <a:solidFill>
                  <a:schemeClr val="tx2"/>
                </a:solidFill>
                <a:ea typeface="新細明體" charset="-120"/>
              </a:rPr>
              <a:t>無限海景、當地民宿、鼻頭港海鮮</a:t>
            </a:r>
            <a:endParaRPr lang="en-US" altLang="zh-TW" sz="1200" dirty="0">
              <a:solidFill>
                <a:schemeClr val="tx2"/>
              </a:solidFill>
              <a:ea typeface="新細明體" charset="-120"/>
            </a:endParaRPr>
          </a:p>
        </p:txBody>
      </p:sp>
      <p:pic>
        <p:nvPicPr>
          <p:cNvPr id="109589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1142984"/>
            <a:ext cx="1285884" cy="1490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向右箭號 25"/>
          <p:cNvSpPr/>
          <p:nvPr/>
        </p:nvSpPr>
        <p:spPr bwMode="auto">
          <a:xfrm>
            <a:off x="2714612" y="3357562"/>
            <a:ext cx="428628" cy="14287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AutoShape 19"/>
          <p:cNvSpPr>
            <a:spLocks noChangeArrowheads="1"/>
          </p:cNvSpPr>
          <p:nvPr/>
        </p:nvSpPr>
        <p:spPr bwMode="gray">
          <a:xfrm>
            <a:off x="1885968" y="3571876"/>
            <a:ext cx="5257800" cy="533400"/>
          </a:xfrm>
          <a:prstGeom prst="roundRect">
            <a:avLst>
              <a:gd name="adj" fmla="val 29463"/>
            </a:avLst>
          </a:prstGeom>
          <a:solidFill>
            <a:schemeClr val="bg1"/>
          </a:solidFill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r>
              <a:rPr lang="zh-TW" altLang="en-US" sz="1200" dirty="0" smtClean="0">
                <a:solidFill>
                  <a:schemeClr val="tx2"/>
                </a:solidFill>
                <a:ea typeface="新細明體" charset="-120"/>
              </a:rPr>
              <a:t>周邊特色</a:t>
            </a:r>
            <a:r>
              <a:rPr lang="en-US" altLang="zh-TW" sz="1200" dirty="0" smtClean="0">
                <a:solidFill>
                  <a:schemeClr val="tx2"/>
                </a:solidFill>
                <a:ea typeface="新細明體" charset="-120"/>
              </a:rPr>
              <a:t>:</a:t>
            </a:r>
            <a:r>
              <a:rPr lang="zh-TW" altLang="en-US" sz="1200" dirty="0" smtClean="0">
                <a:solidFill>
                  <a:schemeClr val="tx2"/>
                </a:solidFill>
                <a:ea typeface="新細明體" charset="-120"/>
              </a:rPr>
              <a:t>老爺酒店、史前博物館、知本夜市</a:t>
            </a:r>
            <a:endParaRPr lang="en-US" altLang="zh-TW" sz="1200" dirty="0">
              <a:solidFill>
                <a:schemeClr val="tx2"/>
              </a:solidFill>
              <a:ea typeface="新細明體" charset="-120"/>
            </a:endParaRPr>
          </a:p>
        </p:txBody>
      </p:sp>
      <p:pic>
        <p:nvPicPr>
          <p:cNvPr id="109590" name="Picture 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75023">
            <a:off x="7638370" y="2605372"/>
            <a:ext cx="1231788" cy="1636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向右箭號 28"/>
          <p:cNvSpPr/>
          <p:nvPr/>
        </p:nvSpPr>
        <p:spPr bwMode="auto">
          <a:xfrm>
            <a:off x="2857488" y="4857760"/>
            <a:ext cx="428628" cy="14287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AutoShape 20"/>
          <p:cNvSpPr>
            <a:spLocks noChangeArrowheads="1"/>
          </p:cNvSpPr>
          <p:nvPr/>
        </p:nvSpPr>
        <p:spPr bwMode="gray">
          <a:xfrm>
            <a:off x="1885968" y="5072074"/>
            <a:ext cx="5257800" cy="533400"/>
          </a:xfrm>
          <a:prstGeom prst="roundRect">
            <a:avLst>
              <a:gd name="adj" fmla="val 29463"/>
            </a:avLst>
          </a:prstGeom>
          <a:solidFill>
            <a:schemeClr val="bg1"/>
          </a:soli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r>
              <a:rPr lang="zh-TW" altLang="en-US" sz="1200" dirty="0" smtClean="0">
                <a:solidFill>
                  <a:schemeClr val="tx2"/>
                </a:solidFill>
                <a:ea typeface="新細明體" charset="-120"/>
              </a:rPr>
              <a:t>周邊特色</a:t>
            </a:r>
            <a:r>
              <a:rPr lang="en-US" altLang="zh-TW" sz="1200" dirty="0" smtClean="0">
                <a:solidFill>
                  <a:schemeClr val="tx2"/>
                </a:solidFill>
                <a:ea typeface="新細明體" charset="-120"/>
              </a:rPr>
              <a:t>:</a:t>
            </a:r>
            <a:r>
              <a:rPr lang="zh-TW" altLang="en-US" sz="1200" dirty="0" smtClean="0">
                <a:solidFill>
                  <a:schemeClr val="tx2"/>
                </a:solidFill>
                <a:ea typeface="新細明體" charset="-120"/>
              </a:rPr>
              <a:t>北回歸線地標、秀姑巒溪、長虹橋</a:t>
            </a:r>
            <a:endParaRPr lang="en-US" altLang="zh-TW" sz="1200" dirty="0">
              <a:solidFill>
                <a:schemeClr val="tx2"/>
              </a:solidFill>
              <a:ea typeface="新細明體" charset="-120"/>
            </a:endParaRPr>
          </a:p>
        </p:txBody>
      </p:sp>
      <p:pic>
        <p:nvPicPr>
          <p:cNvPr id="109591" name="Picture 2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704394">
            <a:off x="7686122" y="4255567"/>
            <a:ext cx="1077909" cy="1578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1800" dirty="0" smtClean="0">
                <a:ea typeface="新細明體" charset="-120"/>
              </a:rPr>
              <a:t>路線規劃</a:t>
            </a:r>
            <a:endParaRPr lang="en-US" altLang="zh-TW" sz="1800" dirty="0">
              <a:ea typeface="新細明體" charset="-12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066800" y="4343400"/>
            <a:ext cx="6319838" cy="1219200"/>
            <a:chOff x="576" y="2880"/>
            <a:chExt cx="3981" cy="768"/>
          </a:xfrm>
        </p:grpSpPr>
        <p:sp>
          <p:nvSpPr>
            <p:cNvPr id="109572" name="AutoShape 4"/>
            <p:cNvSpPr>
              <a:spLocks noChangeArrowheads="1"/>
            </p:cNvSpPr>
            <p:nvPr/>
          </p:nvSpPr>
          <p:spPr bwMode="gray">
            <a:xfrm>
              <a:off x="576" y="2976"/>
              <a:ext cx="3981" cy="67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51373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9573" name="AutoShape 5"/>
            <p:cNvSpPr>
              <a:spLocks noChangeArrowheads="1"/>
            </p:cNvSpPr>
            <p:nvPr/>
          </p:nvSpPr>
          <p:spPr bwMode="gray">
            <a:xfrm>
              <a:off x="576" y="2880"/>
              <a:ext cx="3981" cy="519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9574" name="AutoShape 6"/>
            <p:cNvSpPr>
              <a:spLocks noChangeArrowheads="1"/>
            </p:cNvSpPr>
            <p:nvPr/>
          </p:nvSpPr>
          <p:spPr bwMode="gray">
            <a:xfrm flipV="1">
              <a:off x="576" y="3216"/>
              <a:ext cx="3978" cy="240"/>
            </a:xfrm>
            <a:prstGeom prst="roundRect">
              <a:avLst>
                <a:gd name="adj" fmla="val 23750"/>
              </a:avLst>
            </a:prstGeom>
            <a:gradFill rotWithShape="1">
              <a:gsLst>
                <a:gs pos="0">
                  <a:schemeClr val="accent2">
                    <a:gamma/>
                    <a:tint val="0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066800" y="2841625"/>
            <a:ext cx="6319838" cy="1219200"/>
            <a:chOff x="576" y="1934"/>
            <a:chExt cx="3981" cy="768"/>
          </a:xfrm>
        </p:grpSpPr>
        <p:sp>
          <p:nvSpPr>
            <p:cNvPr id="109576" name="AutoShape 8"/>
            <p:cNvSpPr>
              <a:spLocks noChangeArrowheads="1"/>
            </p:cNvSpPr>
            <p:nvPr/>
          </p:nvSpPr>
          <p:spPr bwMode="gray">
            <a:xfrm>
              <a:off x="576" y="2030"/>
              <a:ext cx="3981" cy="67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51373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9577" name="AutoShape 9"/>
            <p:cNvSpPr>
              <a:spLocks noChangeArrowheads="1"/>
            </p:cNvSpPr>
            <p:nvPr/>
          </p:nvSpPr>
          <p:spPr bwMode="gray">
            <a:xfrm>
              <a:off x="576" y="1934"/>
              <a:ext cx="3981" cy="519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9578" name="AutoShape 10"/>
            <p:cNvSpPr>
              <a:spLocks noChangeArrowheads="1"/>
            </p:cNvSpPr>
            <p:nvPr/>
          </p:nvSpPr>
          <p:spPr bwMode="gray">
            <a:xfrm flipV="1">
              <a:off x="576" y="2270"/>
              <a:ext cx="3978" cy="240"/>
            </a:xfrm>
            <a:prstGeom prst="roundRect">
              <a:avLst>
                <a:gd name="adj" fmla="val 23750"/>
              </a:avLst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1066800" y="1371600"/>
            <a:ext cx="6319838" cy="1219200"/>
            <a:chOff x="576" y="1008"/>
            <a:chExt cx="3981" cy="768"/>
          </a:xfrm>
        </p:grpSpPr>
        <p:sp>
          <p:nvSpPr>
            <p:cNvPr id="109580" name="AutoShape 12"/>
            <p:cNvSpPr>
              <a:spLocks noChangeArrowheads="1"/>
            </p:cNvSpPr>
            <p:nvPr/>
          </p:nvSpPr>
          <p:spPr bwMode="gray">
            <a:xfrm>
              <a:off x="576" y="1104"/>
              <a:ext cx="3981" cy="67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tint val="51373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9581" name="AutoShape 13"/>
            <p:cNvSpPr>
              <a:spLocks noChangeArrowheads="1"/>
            </p:cNvSpPr>
            <p:nvPr/>
          </p:nvSpPr>
          <p:spPr bwMode="gray">
            <a:xfrm>
              <a:off x="576" y="1008"/>
              <a:ext cx="3981" cy="519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9582" name="AutoShape 14"/>
            <p:cNvSpPr>
              <a:spLocks noChangeArrowheads="1"/>
            </p:cNvSpPr>
            <p:nvPr/>
          </p:nvSpPr>
          <p:spPr bwMode="gray">
            <a:xfrm flipV="1">
              <a:off x="576" y="1344"/>
              <a:ext cx="3978" cy="240"/>
            </a:xfrm>
            <a:prstGeom prst="roundRect">
              <a:avLst>
                <a:gd name="adj" fmla="val 23750"/>
              </a:avLst>
            </a:prstGeom>
            <a:gradFill rotWithShape="1">
              <a:gsLst>
                <a:gs pos="0">
                  <a:schemeClr val="folHlink">
                    <a:gamma/>
                    <a:tint val="0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109583" name="Rectangle 15"/>
          <p:cNvSpPr>
            <a:spLocks noChangeArrowheads="1"/>
          </p:cNvSpPr>
          <p:nvPr/>
        </p:nvSpPr>
        <p:spPr bwMode="gray">
          <a:xfrm>
            <a:off x="1219200" y="1345156"/>
            <a:ext cx="10214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  <a:buClr>
                <a:srgbClr val="1F3F5F"/>
              </a:buClr>
              <a:buFontTx/>
              <a:buChar char="•"/>
            </a:pPr>
            <a:r>
              <a:rPr lang="en-US" altLang="zh-TW" dirty="0">
                <a:solidFill>
                  <a:schemeClr val="bg1"/>
                </a:solidFill>
                <a:ea typeface="新細明體" charset="-120"/>
              </a:rPr>
              <a:t> </a:t>
            </a:r>
            <a:r>
              <a:rPr lang="zh-TW" altLang="en-US" dirty="0" smtClean="0">
                <a:solidFill>
                  <a:schemeClr val="bg1"/>
                </a:solidFill>
                <a:ea typeface="新細明體" charset="-120"/>
              </a:rPr>
              <a:t>第四天</a:t>
            </a:r>
            <a:endParaRPr lang="en-US" altLang="zh-TW" dirty="0">
              <a:solidFill>
                <a:schemeClr val="bg1"/>
              </a:solidFill>
              <a:ea typeface="新細明體" charset="-120"/>
            </a:endParaRPr>
          </a:p>
        </p:txBody>
      </p:sp>
      <p:sp>
        <p:nvSpPr>
          <p:cNvPr id="109584" name="Rectangle 16"/>
          <p:cNvSpPr>
            <a:spLocks noChangeArrowheads="1"/>
          </p:cNvSpPr>
          <p:nvPr/>
        </p:nvSpPr>
        <p:spPr bwMode="gray">
          <a:xfrm>
            <a:off x="1219200" y="2786058"/>
            <a:ext cx="10214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  <a:buClr>
                <a:srgbClr val="1F3F5F"/>
              </a:buClr>
              <a:buFontTx/>
              <a:buChar char="•"/>
            </a:pPr>
            <a:r>
              <a:rPr lang="en-US" altLang="zh-TW" dirty="0">
                <a:solidFill>
                  <a:schemeClr val="bg1"/>
                </a:solidFill>
                <a:ea typeface="新細明體" charset="-120"/>
              </a:rPr>
              <a:t> </a:t>
            </a:r>
            <a:r>
              <a:rPr lang="zh-TW" altLang="en-US" dirty="0" smtClean="0">
                <a:solidFill>
                  <a:schemeClr val="bg1"/>
                </a:solidFill>
                <a:ea typeface="新細明體" charset="-120"/>
              </a:rPr>
              <a:t>第五天</a:t>
            </a:r>
            <a:endParaRPr lang="en-US" altLang="zh-TW" dirty="0">
              <a:solidFill>
                <a:schemeClr val="bg1"/>
              </a:solidFill>
              <a:ea typeface="新細明體" charset="-120"/>
            </a:endParaRPr>
          </a:p>
        </p:txBody>
      </p:sp>
      <p:sp>
        <p:nvSpPr>
          <p:cNvPr id="109585" name="Rectangle 17"/>
          <p:cNvSpPr>
            <a:spLocks noChangeArrowheads="1"/>
          </p:cNvSpPr>
          <p:nvPr/>
        </p:nvSpPr>
        <p:spPr bwMode="gray">
          <a:xfrm>
            <a:off x="1219200" y="4286256"/>
            <a:ext cx="10214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  <a:buClr>
                <a:srgbClr val="1F3F5F"/>
              </a:buClr>
              <a:buFontTx/>
              <a:buChar char="•"/>
            </a:pPr>
            <a:r>
              <a:rPr lang="en-US" altLang="zh-TW" dirty="0">
                <a:solidFill>
                  <a:schemeClr val="bg1"/>
                </a:solidFill>
                <a:ea typeface="新細明體" charset="-120"/>
              </a:rPr>
              <a:t> </a:t>
            </a:r>
            <a:r>
              <a:rPr lang="zh-TW" altLang="en-US" dirty="0" smtClean="0">
                <a:solidFill>
                  <a:schemeClr val="bg1"/>
                </a:solidFill>
                <a:ea typeface="新細明體" charset="-120"/>
              </a:rPr>
              <a:t>第六天</a:t>
            </a:r>
            <a:endParaRPr lang="en-US" altLang="zh-TW" dirty="0">
              <a:solidFill>
                <a:schemeClr val="bg1"/>
              </a:solidFill>
              <a:ea typeface="新細明體" charset="-120"/>
            </a:endParaRPr>
          </a:p>
        </p:txBody>
      </p:sp>
      <p:sp>
        <p:nvSpPr>
          <p:cNvPr id="109586" name="AutoShape 18"/>
          <p:cNvSpPr>
            <a:spLocks noChangeArrowheads="1"/>
          </p:cNvSpPr>
          <p:nvPr/>
        </p:nvSpPr>
        <p:spPr bwMode="gray">
          <a:xfrm>
            <a:off x="1500166" y="1714488"/>
            <a:ext cx="5257800" cy="533400"/>
          </a:xfrm>
          <a:prstGeom prst="roundRect">
            <a:avLst>
              <a:gd name="adj" fmla="val 29463"/>
            </a:avLst>
          </a:prstGeom>
          <a:solidFill>
            <a:schemeClr val="bg1"/>
          </a:solidFill>
          <a:ln w="2857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r>
              <a:rPr lang="zh-TW" altLang="en-US" sz="1200" dirty="0" smtClean="0">
                <a:solidFill>
                  <a:schemeClr val="tx2"/>
                </a:solidFill>
                <a:ea typeface="新細明體" charset="-120"/>
              </a:rPr>
              <a:t>花蓮瑞穗牧場</a:t>
            </a:r>
            <a:r>
              <a:rPr lang="zh-TW" altLang="en-US" sz="1200" dirty="0" smtClean="0">
                <a:solidFill>
                  <a:schemeClr val="tx2"/>
                </a:solidFill>
                <a:ea typeface="新細明體" charset="-120"/>
              </a:rPr>
              <a:t>                    宜蘭南澳粉鳥林  </a:t>
            </a:r>
            <a:r>
              <a:rPr lang="en-US" altLang="zh-TW" sz="1200" dirty="0" smtClean="0">
                <a:solidFill>
                  <a:schemeClr val="tx2"/>
                </a:solidFill>
                <a:ea typeface="新細明體" charset="-120"/>
              </a:rPr>
              <a:t>154</a:t>
            </a:r>
            <a:r>
              <a:rPr lang="zh-TW" altLang="en-US" sz="1200" dirty="0" smtClean="0">
                <a:solidFill>
                  <a:schemeClr val="tx2"/>
                </a:solidFill>
                <a:ea typeface="新細明體" charset="-120"/>
              </a:rPr>
              <a:t> </a:t>
            </a:r>
            <a:r>
              <a:rPr lang="en-US" altLang="zh-TW" sz="1200" dirty="0" smtClean="0">
                <a:solidFill>
                  <a:schemeClr val="tx2"/>
                </a:solidFill>
                <a:ea typeface="新細明體" charset="-120"/>
              </a:rPr>
              <a:t>km</a:t>
            </a:r>
            <a:endParaRPr lang="en-US" altLang="zh-TW" sz="1200" dirty="0">
              <a:solidFill>
                <a:schemeClr val="tx2"/>
              </a:solidFill>
              <a:ea typeface="新細明體" charset="-120"/>
            </a:endParaRPr>
          </a:p>
        </p:txBody>
      </p:sp>
      <p:sp>
        <p:nvSpPr>
          <p:cNvPr id="109587" name="AutoShape 19"/>
          <p:cNvSpPr>
            <a:spLocks noChangeArrowheads="1"/>
          </p:cNvSpPr>
          <p:nvPr/>
        </p:nvSpPr>
        <p:spPr bwMode="gray">
          <a:xfrm>
            <a:off x="1571604" y="3143248"/>
            <a:ext cx="5257800" cy="533400"/>
          </a:xfrm>
          <a:prstGeom prst="roundRect">
            <a:avLst>
              <a:gd name="adj" fmla="val 29463"/>
            </a:avLst>
          </a:prstGeom>
          <a:solidFill>
            <a:schemeClr val="bg1"/>
          </a:solidFill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r>
              <a:rPr lang="zh-TW" altLang="en-US" sz="1200" dirty="0" smtClean="0">
                <a:solidFill>
                  <a:schemeClr val="tx2"/>
                </a:solidFill>
                <a:ea typeface="新細明體" charset="-120"/>
              </a:rPr>
              <a:t>宜蘭南澳粉鳥林                   </a:t>
            </a:r>
            <a:r>
              <a:rPr lang="zh-TW" altLang="en-US" sz="1400" dirty="0" smtClean="0">
                <a:solidFill>
                  <a:srgbClr val="FF0000"/>
                </a:solidFill>
                <a:ea typeface="新細明體" charset="-120"/>
              </a:rPr>
              <a:t>三貂角燈塔              富貴角燈塔</a:t>
            </a:r>
            <a:r>
              <a:rPr lang="zh-TW" altLang="en-US" sz="1200" dirty="0" smtClean="0">
                <a:solidFill>
                  <a:schemeClr val="tx2"/>
                </a:solidFill>
                <a:ea typeface="新細明體" charset="-120"/>
              </a:rPr>
              <a:t>     </a:t>
            </a:r>
            <a:r>
              <a:rPr lang="en-US" altLang="zh-TW" sz="1200" dirty="0" smtClean="0">
                <a:solidFill>
                  <a:schemeClr val="tx2"/>
                </a:solidFill>
                <a:ea typeface="新細明體" charset="-120"/>
              </a:rPr>
              <a:t>120km</a:t>
            </a:r>
            <a:endParaRPr lang="en-US" altLang="zh-TW" sz="1200" dirty="0">
              <a:solidFill>
                <a:schemeClr val="tx2"/>
              </a:solidFill>
              <a:ea typeface="新細明體" charset="-120"/>
            </a:endParaRPr>
          </a:p>
        </p:txBody>
      </p:sp>
      <p:sp>
        <p:nvSpPr>
          <p:cNvPr id="109588" name="AutoShape 20"/>
          <p:cNvSpPr>
            <a:spLocks noChangeArrowheads="1"/>
          </p:cNvSpPr>
          <p:nvPr/>
        </p:nvSpPr>
        <p:spPr bwMode="gray">
          <a:xfrm>
            <a:off x="1571604" y="4643446"/>
            <a:ext cx="5257800" cy="533400"/>
          </a:xfrm>
          <a:prstGeom prst="roundRect">
            <a:avLst>
              <a:gd name="adj" fmla="val 29463"/>
            </a:avLst>
          </a:prstGeom>
          <a:solidFill>
            <a:schemeClr val="bg1"/>
          </a:soli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r>
              <a:rPr lang="zh-TW" altLang="en-US" sz="1200" dirty="0" smtClean="0">
                <a:solidFill>
                  <a:srgbClr val="FF0000"/>
                </a:solidFill>
                <a:ea typeface="新細明體" charset="-120"/>
              </a:rPr>
              <a:t>富貴角燈塔                     </a:t>
            </a:r>
            <a:r>
              <a:rPr lang="zh-TW" altLang="en-US" sz="1200" dirty="0">
                <a:solidFill>
                  <a:schemeClr val="tx2"/>
                </a:solidFill>
                <a:ea typeface="新細明體" charset="-120"/>
              </a:rPr>
              <a:t>苗栗市區         </a:t>
            </a:r>
            <a:r>
              <a:rPr lang="en-US" altLang="zh-TW" sz="1200" dirty="0" smtClean="0">
                <a:solidFill>
                  <a:schemeClr val="tx2"/>
                </a:solidFill>
                <a:ea typeface="新細明體" charset="-120"/>
              </a:rPr>
              <a:t>137km</a:t>
            </a:r>
            <a:endParaRPr lang="en-US" altLang="zh-TW" sz="1200" dirty="0">
              <a:solidFill>
                <a:schemeClr val="tx2"/>
              </a:solidFill>
              <a:ea typeface="新細明體" charset="-120"/>
            </a:endParaRPr>
          </a:p>
        </p:txBody>
      </p:sp>
      <p:sp>
        <p:nvSpPr>
          <p:cNvPr id="23" name="向右箭號 22"/>
          <p:cNvSpPr/>
          <p:nvPr/>
        </p:nvSpPr>
        <p:spPr bwMode="auto">
          <a:xfrm>
            <a:off x="2786050" y="1928802"/>
            <a:ext cx="428628" cy="14287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AutoShape 18"/>
          <p:cNvSpPr>
            <a:spLocks noChangeArrowheads="1"/>
          </p:cNvSpPr>
          <p:nvPr/>
        </p:nvSpPr>
        <p:spPr bwMode="gray">
          <a:xfrm>
            <a:off x="1857356" y="2109782"/>
            <a:ext cx="5257800" cy="533400"/>
          </a:xfrm>
          <a:prstGeom prst="roundRect">
            <a:avLst>
              <a:gd name="adj" fmla="val 29463"/>
            </a:avLst>
          </a:prstGeom>
          <a:solidFill>
            <a:schemeClr val="bg1"/>
          </a:solidFill>
          <a:ln w="2857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r>
              <a:rPr lang="zh-TW" altLang="en-US" sz="1200" dirty="0" smtClean="0">
                <a:solidFill>
                  <a:schemeClr val="tx2"/>
                </a:solidFill>
                <a:ea typeface="新細明體" charset="-120"/>
              </a:rPr>
              <a:t>周邊</a:t>
            </a:r>
            <a:r>
              <a:rPr lang="zh-TW" altLang="en-US" sz="1200" dirty="0">
                <a:solidFill>
                  <a:schemeClr val="tx2"/>
                </a:solidFill>
                <a:ea typeface="新細明體" charset="-120"/>
              </a:rPr>
              <a:t>特色</a:t>
            </a:r>
            <a:r>
              <a:rPr lang="en-US" altLang="zh-TW" sz="1200" dirty="0" smtClean="0">
                <a:solidFill>
                  <a:schemeClr val="tx2"/>
                </a:solidFill>
                <a:ea typeface="新細明體" charset="-120"/>
              </a:rPr>
              <a:t>:</a:t>
            </a:r>
            <a:r>
              <a:rPr lang="zh-TW" altLang="en-US" sz="1200" dirty="0" smtClean="0">
                <a:solidFill>
                  <a:schemeClr val="tx2"/>
                </a:solidFill>
                <a:ea typeface="新細明體" charset="-120"/>
              </a:rPr>
              <a:t>粉鳥林海灘、建華冰店</a:t>
            </a:r>
            <a:endParaRPr lang="en-US" altLang="zh-TW" sz="1200" dirty="0">
              <a:solidFill>
                <a:schemeClr val="tx2"/>
              </a:solidFill>
              <a:ea typeface="新細明體" charset="-120"/>
            </a:endParaRPr>
          </a:p>
        </p:txBody>
      </p:sp>
      <p:sp>
        <p:nvSpPr>
          <p:cNvPr id="26" name="向右箭號 25"/>
          <p:cNvSpPr/>
          <p:nvPr/>
        </p:nvSpPr>
        <p:spPr bwMode="auto">
          <a:xfrm>
            <a:off x="3000364" y="3357562"/>
            <a:ext cx="428628" cy="14287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AutoShape 19"/>
          <p:cNvSpPr>
            <a:spLocks noChangeArrowheads="1"/>
          </p:cNvSpPr>
          <p:nvPr/>
        </p:nvSpPr>
        <p:spPr bwMode="gray">
          <a:xfrm>
            <a:off x="1885968" y="3571876"/>
            <a:ext cx="5257800" cy="533400"/>
          </a:xfrm>
          <a:prstGeom prst="roundRect">
            <a:avLst>
              <a:gd name="adj" fmla="val 29463"/>
            </a:avLst>
          </a:prstGeom>
          <a:solidFill>
            <a:schemeClr val="bg1"/>
          </a:solidFill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r>
              <a:rPr lang="zh-TW" altLang="en-US" sz="1200" dirty="0" smtClean="0">
                <a:solidFill>
                  <a:schemeClr val="tx2"/>
                </a:solidFill>
                <a:ea typeface="新細明體" charset="-120"/>
              </a:rPr>
              <a:t>周邊特色</a:t>
            </a:r>
            <a:r>
              <a:rPr lang="en-US" altLang="zh-TW" sz="1200" dirty="0" smtClean="0">
                <a:solidFill>
                  <a:schemeClr val="tx2"/>
                </a:solidFill>
                <a:ea typeface="新細明體" charset="-120"/>
              </a:rPr>
              <a:t>:</a:t>
            </a:r>
            <a:r>
              <a:rPr lang="zh-TW" altLang="en-US" sz="1200" dirty="0" smtClean="0">
                <a:solidFill>
                  <a:schemeClr val="tx2"/>
                </a:solidFill>
                <a:ea typeface="新細明體" charset="-120"/>
              </a:rPr>
              <a:t>福隆便當、福隆沙雕、廟口小吃、富基漁港海產</a:t>
            </a:r>
            <a:endParaRPr lang="en-US" altLang="zh-TW" sz="1200" dirty="0">
              <a:solidFill>
                <a:schemeClr val="tx2"/>
              </a:solidFill>
              <a:ea typeface="新細明體" charset="-120"/>
            </a:endParaRPr>
          </a:p>
        </p:txBody>
      </p:sp>
      <p:sp>
        <p:nvSpPr>
          <p:cNvPr id="29" name="向右箭號 28"/>
          <p:cNvSpPr/>
          <p:nvPr/>
        </p:nvSpPr>
        <p:spPr bwMode="auto">
          <a:xfrm>
            <a:off x="2857488" y="4857760"/>
            <a:ext cx="428628" cy="14287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AutoShape 20"/>
          <p:cNvSpPr>
            <a:spLocks noChangeArrowheads="1"/>
          </p:cNvSpPr>
          <p:nvPr/>
        </p:nvSpPr>
        <p:spPr bwMode="gray">
          <a:xfrm>
            <a:off x="1885968" y="5072074"/>
            <a:ext cx="5257800" cy="533400"/>
          </a:xfrm>
          <a:prstGeom prst="roundRect">
            <a:avLst>
              <a:gd name="adj" fmla="val 29463"/>
            </a:avLst>
          </a:prstGeom>
          <a:solidFill>
            <a:schemeClr val="bg1"/>
          </a:soli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r>
              <a:rPr lang="zh-TW" altLang="en-US" sz="1200" dirty="0" smtClean="0">
                <a:solidFill>
                  <a:schemeClr val="tx2"/>
                </a:solidFill>
                <a:ea typeface="新細明體" charset="-120"/>
              </a:rPr>
              <a:t>周邊特色</a:t>
            </a:r>
            <a:r>
              <a:rPr lang="en-US" altLang="zh-TW" sz="1200" dirty="0" smtClean="0">
                <a:solidFill>
                  <a:schemeClr val="tx2"/>
                </a:solidFill>
                <a:ea typeface="新細明體" charset="-120"/>
              </a:rPr>
              <a:t>:</a:t>
            </a:r>
            <a:r>
              <a:rPr lang="zh-TW" altLang="en-US" sz="1200" dirty="0" smtClean="0">
                <a:solidFill>
                  <a:schemeClr val="tx2"/>
                </a:solidFill>
                <a:ea typeface="新細明體" charset="-120"/>
              </a:rPr>
              <a:t>苗栗酒莊、大湖採草莓、南庄老街</a:t>
            </a:r>
            <a:endParaRPr lang="en-US" altLang="zh-TW" sz="1200" dirty="0">
              <a:solidFill>
                <a:schemeClr val="tx2"/>
              </a:solidFill>
              <a:ea typeface="新細明體" charset="-120"/>
            </a:endParaRPr>
          </a:p>
        </p:txBody>
      </p:sp>
      <p:pic>
        <p:nvPicPr>
          <p:cNvPr id="147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9520" y="1000108"/>
            <a:ext cx="1357322" cy="1613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2" name="向右箭號 31"/>
          <p:cNvSpPr/>
          <p:nvPr/>
        </p:nvSpPr>
        <p:spPr bwMode="auto">
          <a:xfrm>
            <a:off x="4572000" y="3357562"/>
            <a:ext cx="428628" cy="14287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4746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704567">
            <a:off x="7681479" y="2707012"/>
            <a:ext cx="1269045" cy="166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746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0958" y="4357694"/>
            <a:ext cx="1285884" cy="1667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1800" dirty="0" smtClean="0">
                <a:ea typeface="新細明體" charset="-120"/>
              </a:rPr>
              <a:t>路線規劃</a:t>
            </a:r>
            <a:endParaRPr lang="en-US" altLang="zh-TW" sz="1800" dirty="0">
              <a:ea typeface="新細明體" charset="-120"/>
            </a:endParaRPr>
          </a:p>
        </p:txBody>
      </p: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066800" y="2841625"/>
            <a:ext cx="6319838" cy="1219200"/>
            <a:chOff x="576" y="1934"/>
            <a:chExt cx="3981" cy="768"/>
          </a:xfrm>
        </p:grpSpPr>
        <p:sp>
          <p:nvSpPr>
            <p:cNvPr id="109576" name="AutoShape 8"/>
            <p:cNvSpPr>
              <a:spLocks noChangeArrowheads="1"/>
            </p:cNvSpPr>
            <p:nvPr/>
          </p:nvSpPr>
          <p:spPr bwMode="gray">
            <a:xfrm>
              <a:off x="576" y="2030"/>
              <a:ext cx="3981" cy="67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51373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9577" name="AutoShape 9"/>
            <p:cNvSpPr>
              <a:spLocks noChangeArrowheads="1"/>
            </p:cNvSpPr>
            <p:nvPr/>
          </p:nvSpPr>
          <p:spPr bwMode="gray">
            <a:xfrm>
              <a:off x="576" y="1934"/>
              <a:ext cx="3981" cy="519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9578" name="AutoShape 10"/>
            <p:cNvSpPr>
              <a:spLocks noChangeArrowheads="1"/>
            </p:cNvSpPr>
            <p:nvPr/>
          </p:nvSpPr>
          <p:spPr bwMode="gray">
            <a:xfrm flipV="1">
              <a:off x="576" y="2270"/>
              <a:ext cx="3978" cy="240"/>
            </a:xfrm>
            <a:prstGeom prst="roundRect">
              <a:avLst>
                <a:gd name="adj" fmla="val 23750"/>
              </a:avLst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1066800" y="1371600"/>
            <a:ext cx="6319838" cy="1219200"/>
            <a:chOff x="576" y="1008"/>
            <a:chExt cx="3981" cy="768"/>
          </a:xfrm>
        </p:grpSpPr>
        <p:sp>
          <p:nvSpPr>
            <p:cNvPr id="109580" name="AutoShape 12"/>
            <p:cNvSpPr>
              <a:spLocks noChangeArrowheads="1"/>
            </p:cNvSpPr>
            <p:nvPr/>
          </p:nvSpPr>
          <p:spPr bwMode="gray">
            <a:xfrm>
              <a:off x="576" y="1104"/>
              <a:ext cx="3981" cy="67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tint val="51373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9581" name="AutoShape 13"/>
            <p:cNvSpPr>
              <a:spLocks noChangeArrowheads="1"/>
            </p:cNvSpPr>
            <p:nvPr/>
          </p:nvSpPr>
          <p:spPr bwMode="gray">
            <a:xfrm>
              <a:off x="576" y="1008"/>
              <a:ext cx="3981" cy="519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9582" name="AutoShape 14"/>
            <p:cNvSpPr>
              <a:spLocks noChangeArrowheads="1"/>
            </p:cNvSpPr>
            <p:nvPr/>
          </p:nvSpPr>
          <p:spPr bwMode="gray">
            <a:xfrm flipV="1">
              <a:off x="576" y="1344"/>
              <a:ext cx="3978" cy="240"/>
            </a:xfrm>
            <a:prstGeom prst="roundRect">
              <a:avLst>
                <a:gd name="adj" fmla="val 23750"/>
              </a:avLst>
            </a:prstGeom>
            <a:gradFill rotWithShape="1">
              <a:gsLst>
                <a:gs pos="0">
                  <a:schemeClr val="folHlink">
                    <a:gamma/>
                    <a:tint val="0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109583" name="Rectangle 15"/>
          <p:cNvSpPr>
            <a:spLocks noChangeArrowheads="1"/>
          </p:cNvSpPr>
          <p:nvPr/>
        </p:nvSpPr>
        <p:spPr bwMode="gray">
          <a:xfrm>
            <a:off x="1219200" y="1345156"/>
            <a:ext cx="10214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  <a:buClr>
                <a:srgbClr val="1F3F5F"/>
              </a:buClr>
              <a:buFontTx/>
              <a:buChar char="•"/>
            </a:pPr>
            <a:r>
              <a:rPr lang="en-US" altLang="zh-TW" dirty="0">
                <a:solidFill>
                  <a:schemeClr val="bg1"/>
                </a:solidFill>
                <a:ea typeface="新細明體" charset="-120"/>
              </a:rPr>
              <a:t> </a:t>
            </a:r>
            <a:r>
              <a:rPr lang="zh-TW" altLang="en-US" dirty="0" smtClean="0">
                <a:solidFill>
                  <a:schemeClr val="bg1"/>
                </a:solidFill>
                <a:ea typeface="新細明體" charset="-120"/>
              </a:rPr>
              <a:t>第七天</a:t>
            </a:r>
            <a:endParaRPr lang="en-US" altLang="zh-TW" dirty="0">
              <a:solidFill>
                <a:schemeClr val="bg1"/>
              </a:solidFill>
              <a:ea typeface="新細明體" charset="-120"/>
            </a:endParaRPr>
          </a:p>
        </p:txBody>
      </p:sp>
      <p:sp>
        <p:nvSpPr>
          <p:cNvPr id="109584" name="Rectangle 16"/>
          <p:cNvSpPr>
            <a:spLocks noChangeArrowheads="1"/>
          </p:cNvSpPr>
          <p:nvPr/>
        </p:nvSpPr>
        <p:spPr bwMode="gray">
          <a:xfrm>
            <a:off x="1219200" y="2786058"/>
            <a:ext cx="10214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  <a:buClr>
                <a:srgbClr val="1F3F5F"/>
              </a:buClr>
              <a:buFontTx/>
              <a:buChar char="•"/>
            </a:pPr>
            <a:r>
              <a:rPr lang="en-US" altLang="zh-TW" dirty="0">
                <a:solidFill>
                  <a:schemeClr val="bg1"/>
                </a:solidFill>
                <a:ea typeface="新細明體" charset="-120"/>
              </a:rPr>
              <a:t> </a:t>
            </a:r>
            <a:r>
              <a:rPr lang="zh-TW" altLang="en-US" dirty="0" smtClean="0">
                <a:solidFill>
                  <a:schemeClr val="bg1"/>
                </a:solidFill>
                <a:ea typeface="新細明體" charset="-120"/>
              </a:rPr>
              <a:t>第八天</a:t>
            </a:r>
            <a:endParaRPr lang="en-US" altLang="zh-TW" dirty="0">
              <a:solidFill>
                <a:schemeClr val="bg1"/>
              </a:solidFill>
              <a:ea typeface="新細明體" charset="-120"/>
            </a:endParaRPr>
          </a:p>
        </p:txBody>
      </p:sp>
      <p:sp>
        <p:nvSpPr>
          <p:cNvPr id="109586" name="AutoShape 18"/>
          <p:cNvSpPr>
            <a:spLocks noChangeArrowheads="1"/>
          </p:cNvSpPr>
          <p:nvPr/>
        </p:nvSpPr>
        <p:spPr bwMode="gray">
          <a:xfrm>
            <a:off x="1500166" y="1714488"/>
            <a:ext cx="5257800" cy="533400"/>
          </a:xfrm>
          <a:prstGeom prst="roundRect">
            <a:avLst>
              <a:gd name="adj" fmla="val 29463"/>
            </a:avLst>
          </a:prstGeom>
          <a:solidFill>
            <a:schemeClr val="bg1"/>
          </a:solidFill>
          <a:ln w="2857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r>
              <a:rPr lang="zh-TW" altLang="en-US" sz="1200" dirty="0" smtClean="0">
                <a:solidFill>
                  <a:schemeClr val="tx2"/>
                </a:solidFill>
                <a:ea typeface="新細明體" charset="-120"/>
              </a:rPr>
              <a:t>苗栗市區                    虎尾市區</a:t>
            </a:r>
            <a:r>
              <a:rPr lang="zh-TW" altLang="en-US" sz="1200" dirty="0" smtClean="0">
                <a:solidFill>
                  <a:schemeClr val="tx2"/>
                </a:solidFill>
                <a:ea typeface="新細明體" charset="-120"/>
              </a:rPr>
              <a:t>  </a:t>
            </a:r>
            <a:r>
              <a:rPr lang="en-US" altLang="zh-TW" sz="1200" dirty="0" smtClean="0">
                <a:solidFill>
                  <a:schemeClr val="tx2"/>
                </a:solidFill>
                <a:ea typeface="新細明體" charset="-120"/>
              </a:rPr>
              <a:t>132</a:t>
            </a:r>
            <a:r>
              <a:rPr lang="zh-TW" altLang="en-US" sz="1200" dirty="0" smtClean="0">
                <a:solidFill>
                  <a:schemeClr val="tx2"/>
                </a:solidFill>
                <a:ea typeface="新細明體" charset="-120"/>
              </a:rPr>
              <a:t> </a:t>
            </a:r>
            <a:r>
              <a:rPr lang="en-US" altLang="zh-TW" sz="1200" dirty="0" smtClean="0">
                <a:solidFill>
                  <a:schemeClr val="tx2"/>
                </a:solidFill>
                <a:ea typeface="新細明體" charset="-120"/>
              </a:rPr>
              <a:t>km</a:t>
            </a:r>
            <a:endParaRPr lang="en-US" altLang="zh-TW" sz="1200" dirty="0">
              <a:solidFill>
                <a:schemeClr val="tx2"/>
              </a:solidFill>
              <a:ea typeface="新細明體" charset="-120"/>
            </a:endParaRPr>
          </a:p>
        </p:txBody>
      </p:sp>
      <p:sp>
        <p:nvSpPr>
          <p:cNvPr id="109587" name="AutoShape 19"/>
          <p:cNvSpPr>
            <a:spLocks noChangeArrowheads="1"/>
          </p:cNvSpPr>
          <p:nvPr/>
        </p:nvSpPr>
        <p:spPr bwMode="gray">
          <a:xfrm>
            <a:off x="1571604" y="3143248"/>
            <a:ext cx="5257800" cy="533400"/>
          </a:xfrm>
          <a:prstGeom prst="roundRect">
            <a:avLst>
              <a:gd name="adj" fmla="val 29463"/>
            </a:avLst>
          </a:prstGeom>
          <a:solidFill>
            <a:schemeClr val="bg1"/>
          </a:solidFill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r>
              <a:rPr lang="zh-TW" altLang="en-US" sz="1200" dirty="0" smtClean="0">
                <a:solidFill>
                  <a:schemeClr val="tx2"/>
                </a:solidFill>
                <a:ea typeface="新細明體" charset="-120"/>
              </a:rPr>
              <a:t>虎尾市區                       </a:t>
            </a:r>
            <a:r>
              <a:rPr lang="zh-TW" altLang="en-US" sz="1400" dirty="0" smtClean="0">
                <a:solidFill>
                  <a:srgbClr val="FF0000"/>
                </a:solidFill>
                <a:ea typeface="新細明體" charset="-120"/>
              </a:rPr>
              <a:t>國聖</a:t>
            </a:r>
            <a:r>
              <a:rPr lang="zh-TW" altLang="en-US" sz="1400" dirty="0" smtClean="0">
                <a:solidFill>
                  <a:srgbClr val="FF0000"/>
                </a:solidFill>
                <a:ea typeface="新細明體" charset="-120"/>
              </a:rPr>
              <a:t>燈塔                 第一科大</a:t>
            </a:r>
            <a:r>
              <a:rPr lang="zh-TW" altLang="en-US" sz="1200" dirty="0" smtClean="0">
                <a:solidFill>
                  <a:schemeClr val="tx2"/>
                </a:solidFill>
                <a:ea typeface="新細明體" charset="-120"/>
              </a:rPr>
              <a:t>     </a:t>
            </a:r>
            <a:r>
              <a:rPr lang="en-US" altLang="zh-TW" sz="1200" dirty="0" smtClean="0">
                <a:solidFill>
                  <a:schemeClr val="tx2"/>
                </a:solidFill>
                <a:ea typeface="新細明體" charset="-120"/>
              </a:rPr>
              <a:t>167km</a:t>
            </a:r>
            <a:endParaRPr lang="en-US" altLang="zh-TW" sz="1200" dirty="0">
              <a:solidFill>
                <a:schemeClr val="tx2"/>
              </a:solidFill>
              <a:ea typeface="新細明體" charset="-120"/>
            </a:endParaRPr>
          </a:p>
        </p:txBody>
      </p:sp>
      <p:sp>
        <p:nvSpPr>
          <p:cNvPr id="23" name="向右箭號 22"/>
          <p:cNvSpPr/>
          <p:nvPr/>
        </p:nvSpPr>
        <p:spPr bwMode="auto">
          <a:xfrm>
            <a:off x="2500298" y="1928802"/>
            <a:ext cx="428628" cy="14287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AutoShape 18"/>
          <p:cNvSpPr>
            <a:spLocks noChangeArrowheads="1"/>
          </p:cNvSpPr>
          <p:nvPr/>
        </p:nvSpPr>
        <p:spPr bwMode="gray">
          <a:xfrm>
            <a:off x="1857356" y="2109782"/>
            <a:ext cx="5257800" cy="533400"/>
          </a:xfrm>
          <a:prstGeom prst="roundRect">
            <a:avLst>
              <a:gd name="adj" fmla="val 29463"/>
            </a:avLst>
          </a:prstGeom>
          <a:solidFill>
            <a:schemeClr val="bg1"/>
          </a:solidFill>
          <a:ln w="2857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r>
              <a:rPr lang="zh-TW" altLang="en-US" sz="1200" dirty="0" smtClean="0">
                <a:solidFill>
                  <a:schemeClr val="tx2"/>
                </a:solidFill>
                <a:ea typeface="新細明體" charset="-120"/>
              </a:rPr>
              <a:t>周邊</a:t>
            </a:r>
            <a:r>
              <a:rPr lang="zh-TW" altLang="en-US" sz="1200" dirty="0">
                <a:solidFill>
                  <a:schemeClr val="tx2"/>
                </a:solidFill>
                <a:ea typeface="新細明體" charset="-120"/>
              </a:rPr>
              <a:t>特色</a:t>
            </a:r>
            <a:r>
              <a:rPr lang="en-US" altLang="zh-TW" sz="1200" dirty="0" smtClean="0">
                <a:solidFill>
                  <a:schemeClr val="tx2"/>
                </a:solidFill>
                <a:ea typeface="新細明體" charset="-120"/>
              </a:rPr>
              <a:t>:</a:t>
            </a:r>
            <a:r>
              <a:rPr lang="zh-TW" altLang="en-US" sz="1200" dirty="0" smtClean="0">
                <a:solidFill>
                  <a:schemeClr val="tx2"/>
                </a:solidFill>
                <a:ea typeface="新細明體" charset="-120"/>
              </a:rPr>
              <a:t> 蛋糕毛巾咖啡館、頂溪彩繪村</a:t>
            </a:r>
            <a:endParaRPr lang="en-US" altLang="zh-TW" sz="1200" dirty="0">
              <a:solidFill>
                <a:schemeClr val="tx2"/>
              </a:solidFill>
              <a:ea typeface="新細明體" charset="-120"/>
            </a:endParaRPr>
          </a:p>
        </p:txBody>
      </p:sp>
      <p:sp>
        <p:nvSpPr>
          <p:cNvPr id="26" name="向右箭號 25"/>
          <p:cNvSpPr/>
          <p:nvPr/>
        </p:nvSpPr>
        <p:spPr bwMode="auto">
          <a:xfrm>
            <a:off x="2571736" y="3357562"/>
            <a:ext cx="428628" cy="14287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AutoShape 19"/>
          <p:cNvSpPr>
            <a:spLocks noChangeArrowheads="1"/>
          </p:cNvSpPr>
          <p:nvPr/>
        </p:nvSpPr>
        <p:spPr bwMode="gray">
          <a:xfrm>
            <a:off x="1885968" y="3571876"/>
            <a:ext cx="5257800" cy="533400"/>
          </a:xfrm>
          <a:prstGeom prst="roundRect">
            <a:avLst>
              <a:gd name="adj" fmla="val 29463"/>
            </a:avLst>
          </a:prstGeom>
          <a:solidFill>
            <a:schemeClr val="bg1"/>
          </a:solidFill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r>
              <a:rPr lang="zh-TW" altLang="en-US" sz="1200" dirty="0" smtClean="0">
                <a:solidFill>
                  <a:schemeClr val="tx2"/>
                </a:solidFill>
                <a:ea typeface="新細明體" charset="-120"/>
              </a:rPr>
              <a:t>周邊特色</a:t>
            </a:r>
            <a:r>
              <a:rPr lang="en-US" altLang="zh-TW" sz="1200" dirty="0" smtClean="0">
                <a:solidFill>
                  <a:schemeClr val="tx2"/>
                </a:solidFill>
                <a:ea typeface="新細明體" charset="-120"/>
              </a:rPr>
              <a:t>:</a:t>
            </a:r>
            <a:r>
              <a:rPr lang="zh-TW" altLang="en-US" sz="1200" dirty="0" smtClean="0">
                <a:solidFill>
                  <a:schemeClr val="tx2"/>
                </a:solidFill>
                <a:ea typeface="新細明體" charset="-120"/>
              </a:rPr>
              <a:t> 水晶教堂、北門鹽田</a:t>
            </a:r>
            <a:endParaRPr lang="en-US" altLang="zh-TW" sz="1200" dirty="0">
              <a:solidFill>
                <a:schemeClr val="tx2"/>
              </a:solidFill>
              <a:ea typeface="新細明體" charset="-120"/>
            </a:endParaRPr>
          </a:p>
        </p:txBody>
      </p:sp>
      <p:sp>
        <p:nvSpPr>
          <p:cNvPr id="32" name="向右箭號 31"/>
          <p:cNvSpPr/>
          <p:nvPr/>
        </p:nvSpPr>
        <p:spPr bwMode="auto">
          <a:xfrm>
            <a:off x="4143372" y="3357562"/>
            <a:ext cx="428628" cy="14287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48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00958" y="1071546"/>
            <a:ext cx="1357322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84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0958" y="3071810"/>
            <a:ext cx="1400711" cy="2125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1800" dirty="0" smtClean="0">
                <a:ea typeface="新細明體" charset="-120"/>
              </a:rPr>
              <a:t>路線優化</a:t>
            </a:r>
            <a:endParaRPr lang="en-US" altLang="zh-TW" sz="1800" dirty="0">
              <a:ea typeface="新細明體" charset="-120"/>
            </a:endParaRPr>
          </a:p>
        </p:txBody>
      </p:sp>
      <p:sp>
        <p:nvSpPr>
          <p:cNvPr id="110595" name="AutoShape 3"/>
          <p:cNvSpPr>
            <a:spLocks noChangeArrowheads="1"/>
          </p:cNvSpPr>
          <p:nvPr/>
        </p:nvSpPr>
        <p:spPr bwMode="gray">
          <a:xfrm>
            <a:off x="1066800" y="2252663"/>
            <a:ext cx="6750050" cy="33861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2">
                  <a:gamma/>
                  <a:tint val="36471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grpSp>
        <p:nvGrpSpPr>
          <p:cNvPr id="110596" name="Group 4"/>
          <p:cNvGrpSpPr>
            <a:grpSpLocks/>
          </p:cNvGrpSpPr>
          <p:nvPr/>
        </p:nvGrpSpPr>
        <p:grpSpPr bwMode="auto">
          <a:xfrm>
            <a:off x="1000099" y="1785926"/>
            <a:ext cx="2880000" cy="4320000"/>
            <a:chOff x="528" y="1392"/>
            <a:chExt cx="1158" cy="2085"/>
          </a:xfrm>
        </p:grpSpPr>
        <p:sp>
          <p:nvSpPr>
            <p:cNvPr id="110597" name="AutoShape 5"/>
            <p:cNvSpPr>
              <a:spLocks noChangeArrowheads="1"/>
            </p:cNvSpPr>
            <p:nvPr/>
          </p:nvSpPr>
          <p:spPr bwMode="gray">
            <a:xfrm>
              <a:off x="528" y="1392"/>
              <a:ext cx="1158" cy="2085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38100">
              <a:solidFill>
                <a:schemeClr val="bg1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10598" name="AutoShape 6"/>
            <p:cNvSpPr>
              <a:spLocks noChangeArrowheads="1"/>
            </p:cNvSpPr>
            <p:nvPr/>
          </p:nvSpPr>
          <p:spPr bwMode="gray">
            <a:xfrm>
              <a:off x="576" y="1416"/>
              <a:ext cx="1063" cy="28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</p:grpSp>
      <p:grpSp>
        <p:nvGrpSpPr>
          <p:cNvPr id="110599" name="Group 7"/>
          <p:cNvGrpSpPr>
            <a:grpSpLocks/>
          </p:cNvGrpSpPr>
          <p:nvPr/>
        </p:nvGrpSpPr>
        <p:grpSpPr bwMode="auto">
          <a:xfrm>
            <a:off x="5214941" y="1823644"/>
            <a:ext cx="2880000" cy="4320000"/>
            <a:chOff x="2287" y="1392"/>
            <a:chExt cx="1158" cy="2085"/>
          </a:xfrm>
        </p:grpSpPr>
        <p:sp>
          <p:nvSpPr>
            <p:cNvPr id="110600" name="AutoShape 8"/>
            <p:cNvSpPr>
              <a:spLocks noChangeArrowheads="1"/>
            </p:cNvSpPr>
            <p:nvPr/>
          </p:nvSpPr>
          <p:spPr bwMode="gray">
            <a:xfrm>
              <a:off x="2287" y="1392"/>
              <a:ext cx="1158" cy="2085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38100">
              <a:solidFill>
                <a:schemeClr val="bg1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10601" name="AutoShape 9"/>
            <p:cNvSpPr>
              <a:spLocks noChangeArrowheads="1"/>
            </p:cNvSpPr>
            <p:nvPr/>
          </p:nvSpPr>
          <p:spPr bwMode="gray">
            <a:xfrm>
              <a:off x="2333" y="1416"/>
              <a:ext cx="1063" cy="28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</p:grpSp>
      <p:grpSp>
        <p:nvGrpSpPr>
          <p:cNvPr id="110608" name="Group 16"/>
          <p:cNvGrpSpPr>
            <a:grpSpLocks/>
          </p:cNvGrpSpPr>
          <p:nvPr/>
        </p:nvGrpSpPr>
        <p:grpSpPr bwMode="auto">
          <a:xfrm>
            <a:off x="4071934" y="3429000"/>
            <a:ext cx="1000132" cy="857256"/>
            <a:chOff x="1872" y="2352"/>
            <a:chExt cx="240" cy="240"/>
          </a:xfrm>
          <a:solidFill>
            <a:schemeClr val="accent1"/>
          </a:solidFill>
        </p:grpSpPr>
        <p:grpSp>
          <p:nvGrpSpPr>
            <p:cNvPr id="110609" name="Group 17"/>
            <p:cNvGrpSpPr>
              <a:grpSpLocks/>
            </p:cNvGrpSpPr>
            <p:nvPr/>
          </p:nvGrpSpPr>
          <p:grpSpPr bwMode="auto">
            <a:xfrm>
              <a:off x="1968" y="2352"/>
              <a:ext cx="144" cy="240"/>
              <a:chOff x="1968" y="2352"/>
              <a:chExt cx="144" cy="240"/>
            </a:xfrm>
            <a:grpFill/>
          </p:grpSpPr>
          <p:sp>
            <p:nvSpPr>
              <p:cNvPr id="110610" name="Oval 18"/>
              <p:cNvSpPr>
                <a:spLocks noChangeArrowheads="1"/>
              </p:cNvSpPr>
              <p:nvPr/>
            </p:nvSpPr>
            <p:spPr bwMode="gray">
              <a:xfrm>
                <a:off x="1968" y="2352"/>
                <a:ext cx="48" cy="4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0611" name="Oval 19"/>
              <p:cNvSpPr>
                <a:spLocks noChangeArrowheads="1"/>
              </p:cNvSpPr>
              <p:nvPr/>
            </p:nvSpPr>
            <p:spPr bwMode="gray">
              <a:xfrm>
                <a:off x="2016" y="2400"/>
                <a:ext cx="48" cy="4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0612" name="Oval 20"/>
              <p:cNvSpPr>
                <a:spLocks noChangeArrowheads="1"/>
              </p:cNvSpPr>
              <p:nvPr/>
            </p:nvSpPr>
            <p:spPr bwMode="gray">
              <a:xfrm>
                <a:off x="2064" y="2448"/>
                <a:ext cx="48" cy="4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0613" name="Oval 21"/>
              <p:cNvSpPr>
                <a:spLocks noChangeArrowheads="1"/>
              </p:cNvSpPr>
              <p:nvPr/>
            </p:nvSpPr>
            <p:spPr bwMode="gray">
              <a:xfrm>
                <a:off x="2016" y="2496"/>
                <a:ext cx="48" cy="4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0614" name="Oval 22"/>
              <p:cNvSpPr>
                <a:spLocks noChangeArrowheads="1"/>
              </p:cNvSpPr>
              <p:nvPr/>
            </p:nvSpPr>
            <p:spPr bwMode="gray">
              <a:xfrm>
                <a:off x="1968" y="2544"/>
                <a:ext cx="48" cy="4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TW" altLang="en-US"/>
              </a:p>
            </p:txBody>
          </p:sp>
        </p:grpSp>
        <p:grpSp>
          <p:nvGrpSpPr>
            <p:cNvPr id="110615" name="Group 23"/>
            <p:cNvGrpSpPr>
              <a:grpSpLocks/>
            </p:cNvGrpSpPr>
            <p:nvPr/>
          </p:nvGrpSpPr>
          <p:grpSpPr bwMode="auto">
            <a:xfrm>
              <a:off x="1872" y="2352"/>
              <a:ext cx="144" cy="240"/>
              <a:chOff x="1968" y="2352"/>
              <a:chExt cx="144" cy="240"/>
            </a:xfrm>
            <a:grpFill/>
          </p:grpSpPr>
          <p:sp>
            <p:nvSpPr>
              <p:cNvPr id="110616" name="Oval 24"/>
              <p:cNvSpPr>
                <a:spLocks noChangeArrowheads="1"/>
              </p:cNvSpPr>
              <p:nvPr/>
            </p:nvSpPr>
            <p:spPr bwMode="gray">
              <a:xfrm>
                <a:off x="1968" y="2352"/>
                <a:ext cx="48" cy="4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0617" name="Oval 25"/>
              <p:cNvSpPr>
                <a:spLocks noChangeArrowheads="1"/>
              </p:cNvSpPr>
              <p:nvPr/>
            </p:nvSpPr>
            <p:spPr bwMode="gray">
              <a:xfrm>
                <a:off x="2016" y="2400"/>
                <a:ext cx="48" cy="4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0618" name="Oval 26"/>
              <p:cNvSpPr>
                <a:spLocks noChangeArrowheads="1"/>
              </p:cNvSpPr>
              <p:nvPr/>
            </p:nvSpPr>
            <p:spPr bwMode="gray">
              <a:xfrm>
                <a:off x="2064" y="2448"/>
                <a:ext cx="48" cy="4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0619" name="Oval 27"/>
              <p:cNvSpPr>
                <a:spLocks noChangeArrowheads="1"/>
              </p:cNvSpPr>
              <p:nvPr/>
            </p:nvSpPr>
            <p:spPr bwMode="gray">
              <a:xfrm>
                <a:off x="2016" y="2496"/>
                <a:ext cx="48" cy="4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0620" name="Oval 28"/>
              <p:cNvSpPr>
                <a:spLocks noChangeArrowheads="1"/>
              </p:cNvSpPr>
              <p:nvPr/>
            </p:nvSpPr>
            <p:spPr bwMode="gray">
              <a:xfrm>
                <a:off x="1968" y="2544"/>
                <a:ext cx="48" cy="4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TW" altLang="en-US"/>
              </a:p>
            </p:txBody>
          </p:sp>
        </p:grpSp>
      </p:grpSp>
      <p:sp>
        <p:nvSpPr>
          <p:cNvPr id="110634" name="Text Box 42"/>
          <p:cNvSpPr txBox="1">
            <a:spLocks noChangeArrowheads="1"/>
          </p:cNvSpPr>
          <p:nvPr/>
        </p:nvSpPr>
        <p:spPr bwMode="gray">
          <a:xfrm>
            <a:off x="642910" y="1304496"/>
            <a:ext cx="8001056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l"/>
            <a:r>
              <a:rPr lang="zh-TW" altLang="en-US" sz="1600" dirty="0">
                <a:solidFill>
                  <a:srgbClr val="333399"/>
                </a:solidFill>
              </a:rPr>
              <a:t>環島一般有</a:t>
            </a:r>
            <a:r>
              <a:rPr lang="zh-TW" altLang="en-US" sz="1600" dirty="0" smtClean="0">
                <a:solidFill>
                  <a:srgbClr val="333399"/>
                </a:solidFill>
              </a:rPr>
              <a:t>分內圈跟外圈，內圈經過</a:t>
            </a:r>
            <a:r>
              <a:rPr lang="zh-TW" altLang="en-US" sz="1600" dirty="0">
                <a:solidFill>
                  <a:srgbClr val="333399"/>
                </a:solidFill>
              </a:rPr>
              <a:t>較多市區，約</a:t>
            </a:r>
            <a:r>
              <a:rPr lang="en-US" sz="1600" dirty="0">
                <a:solidFill>
                  <a:srgbClr val="333399"/>
                </a:solidFill>
              </a:rPr>
              <a:t>1000km</a:t>
            </a:r>
            <a:r>
              <a:rPr lang="zh-TW" altLang="en-US" sz="1600" dirty="0">
                <a:solidFill>
                  <a:srgbClr val="333399"/>
                </a:solidFill>
              </a:rPr>
              <a:t>；</a:t>
            </a:r>
            <a:r>
              <a:rPr lang="zh-TW" altLang="en-US" sz="1600" dirty="0" smtClean="0">
                <a:solidFill>
                  <a:srgbClr val="333399"/>
                </a:solidFill>
              </a:rPr>
              <a:t>而外圈走</a:t>
            </a:r>
            <a:r>
              <a:rPr lang="zh-TW" altLang="en-US" sz="1600" dirty="0">
                <a:solidFill>
                  <a:srgbClr val="333399"/>
                </a:solidFill>
              </a:rPr>
              <a:t>沿海</a:t>
            </a:r>
            <a:r>
              <a:rPr lang="zh-TW" altLang="en-US" sz="1600" dirty="0" smtClean="0">
                <a:solidFill>
                  <a:srgbClr val="333399"/>
                </a:solidFill>
              </a:rPr>
              <a:t>線約</a:t>
            </a:r>
            <a:r>
              <a:rPr lang="en-US" sz="1600" dirty="0">
                <a:solidFill>
                  <a:srgbClr val="333399"/>
                </a:solidFill>
              </a:rPr>
              <a:t>1200km</a:t>
            </a:r>
            <a:r>
              <a:rPr lang="zh-TW" altLang="en-US" sz="1600" dirty="0"/>
              <a:t>。</a:t>
            </a:r>
          </a:p>
        </p:txBody>
      </p:sp>
      <p:pic>
        <p:nvPicPr>
          <p:cNvPr id="110635" name="Picture 4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500306"/>
            <a:ext cx="2571768" cy="3516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0636" name="Picture 4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2500306"/>
            <a:ext cx="2571768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7" name="文字方塊 46"/>
          <p:cNvSpPr txBox="1"/>
          <p:nvPr/>
        </p:nvSpPr>
        <p:spPr>
          <a:xfrm>
            <a:off x="1285852" y="1928802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 smtClean="0">
                <a:solidFill>
                  <a:srgbClr val="333399"/>
                </a:solidFill>
              </a:rPr>
              <a:t>外圈路線</a:t>
            </a:r>
            <a:endParaRPr lang="zh-TW" altLang="en-US" dirty="0">
              <a:solidFill>
                <a:srgbClr val="333399"/>
              </a:solidFill>
            </a:endParaRPr>
          </a:p>
        </p:txBody>
      </p:sp>
      <p:sp>
        <p:nvSpPr>
          <p:cNvPr id="48" name="文字方塊 47"/>
          <p:cNvSpPr txBox="1"/>
          <p:nvPr/>
        </p:nvSpPr>
        <p:spPr>
          <a:xfrm>
            <a:off x="5572132" y="1988098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solidFill>
                  <a:srgbClr val="333399"/>
                </a:solidFill>
              </a:rPr>
              <a:t>內</a:t>
            </a:r>
            <a:r>
              <a:rPr lang="zh-TW" altLang="en-US" dirty="0" smtClean="0">
                <a:solidFill>
                  <a:srgbClr val="333399"/>
                </a:solidFill>
              </a:rPr>
              <a:t>圈路線</a:t>
            </a:r>
            <a:endParaRPr lang="zh-TW" altLang="en-US" dirty="0">
              <a:solidFill>
                <a:srgbClr val="33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926" y="1285860"/>
            <a:ext cx="3143272" cy="5032184"/>
          </a:xfrm>
          <a:prstGeom prst="rect">
            <a:avLst/>
          </a:prstGeom>
        </p:spPr>
      </p:pic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1800" dirty="0" smtClean="0">
                <a:ea typeface="新細明體" charset="-120"/>
              </a:rPr>
              <a:t>在</a:t>
            </a:r>
            <a:r>
              <a:rPr lang="en-US" altLang="zh-TW" sz="1800" dirty="0" err="1" smtClean="0">
                <a:ea typeface="新細明體" charset="-120"/>
              </a:rPr>
              <a:t>TransCAD</a:t>
            </a:r>
            <a:r>
              <a:rPr lang="zh-TW" altLang="en-US" sz="1800" dirty="0" smtClean="0">
                <a:ea typeface="新細明體" charset="-120"/>
              </a:rPr>
              <a:t>地圖上標出四個極點位置</a:t>
            </a:r>
            <a:endParaRPr lang="en-US" altLang="zh-TW" sz="1800" dirty="0">
              <a:ea typeface="新細明體" charset="-120"/>
            </a:endParaRPr>
          </a:p>
        </p:txBody>
      </p:sp>
      <p:sp>
        <p:nvSpPr>
          <p:cNvPr id="112651" name="AutoShape 11"/>
          <p:cNvSpPr>
            <a:spLocks/>
          </p:cNvSpPr>
          <p:nvPr/>
        </p:nvSpPr>
        <p:spPr bwMode="gray">
          <a:xfrm>
            <a:off x="6215074" y="2214554"/>
            <a:ext cx="2743200" cy="914400"/>
          </a:xfrm>
          <a:prstGeom prst="accentCallout2">
            <a:avLst>
              <a:gd name="adj1" fmla="val 50000"/>
              <a:gd name="adj2" fmla="val 694"/>
              <a:gd name="adj3" fmla="val 12500"/>
              <a:gd name="adj4" fmla="val -19968"/>
              <a:gd name="adj5" fmla="val -33681"/>
              <a:gd name="adj6" fmla="val -20546"/>
            </a:avLst>
          </a:prstGeom>
          <a:noFill/>
          <a:ln w="9525">
            <a:solidFill>
              <a:srgbClr val="C11594"/>
            </a:solidFill>
            <a:miter lim="800000"/>
            <a:headEnd type="triangle" w="med" len="med"/>
            <a:tailEnd type="oval" w="med" len="med"/>
          </a:ln>
          <a:effectLst/>
        </p:spPr>
        <p:txBody>
          <a:bodyPr anchor="ctr"/>
          <a:lstStyle/>
          <a:p>
            <a:pPr lvl="0" algn="l" eaLnBrk="0" hangingPunct="0"/>
            <a:endParaRPr lang="en-US" altLang="zh-TW" sz="1400" dirty="0">
              <a:solidFill>
                <a:srgbClr val="1C1C1C"/>
              </a:solidFill>
              <a:ea typeface="新細明體" charset="-120"/>
            </a:endParaRPr>
          </a:p>
          <a:p>
            <a:pPr lvl="0" algn="l" eaLnBrk="0" hangingPunct="0"/>
            <a:r>
              <a:rPr lang="zh-TW" altLang="en-US" sz="1400" dirty="0" smtClean="0"/>
              <a:t>極</a:t>
            </a:r>
            <a:r>
              <a:rPr lang="zh-TW" altLang="en-US" sz="1400" dirty="0"/>
              <a:t>東－三貂角燈塔</a:t>
            </a:r>
          </a:p>
          <a:p>
            <a:pPr algn="l" eaLnBrk="0" hangingPunct="0"/>
            <a:endParaRPr lang="en-US" altLang="zh-TW" sz="1400" dirty="0">
              <a:solidFill>
                <a:srgbClr val="1C1C1C"/>
              </a:solidFill>
              <a:ea typeface="新細明體" charset="-120"/>
            </a:endParaRPr>
          </a:p>
        </p:txBody>
      </p:sp>
      <p:sp>
        <p:nvSpPr>
          <p:cNvPr id="112652" name="AutoShape 12"/>
          <p:cNvSpPr>
            <a:spLocks/>
          </p:cNvSpPr>
          <p:nvPr/>
        </p:nvSpPr>
        <p:spPr bwMode="gray">
          <a:xfrm>
            <a:off x="6096000" y="4572008"/>
            <a:ext cx="2405090" cy="854075"/>
          </a:xfrm>
          <a:prstGeom prst="accentCallout2">
            <a:avLst>
              <a:gd name="adj1" fmla="val 13384"/>
              <a:gd name="adj2" fmla="val -2500"/>
              <a:gd name="adj3" fmla="val 51302"/>
              <a:gd name="adj4" fmla="val -47917"/>
              <a:gd name="adj5" fmla="val 159106"/>
              <a:gd name="adj6" fmla="val -77737"/>
            </a:avLst>
          </a:prstGeom>
          <a:noFill/>
          <a:ln w="9525">
            <a:solidFill>
              <a:schemeClr val="accent1"/>
            </a:solidFill>
            <a:miter lim="800000"/>
            <a:headEnd type="triangle" w="med" len="med"/>
            <a:tailEnd type="oval" w="med" len="med"/>
          </a:ln>
          <a:effectLst/>
        </p:spPr>
        <p:txBody>
          <a:bodyPr anchor="ctr"/>
          <a:lstStyle/>
          <a:p>
            <a:pPr lvl="0" algn="l"/>
            <a:r>
              <a:rPr lang="zh-TW" altLang="en-US" sz="1400" dirty="0"/>
              <a:t>極南－鵝鑾鼻燈塔</a:t>
            </a:r>
          </a:p>
        </p:txBody>
      </p:sp>
      <p:sp>
        <p:nvSpPr>
          <p:cNvPr id="112653" name="AutoShape 13"/>
          <p:cNvSpPr>
            <a:spLocks/>
          </p:cNvSpPr>
          <p:nvPr/>
        </p:nvSpPr>
        <p:spPr bwMode="gray">
          <a:xfrm>
            <a:off x="571472" y="1428736"/>
            <a:ext cx="2192338" cy="965200"/>
          </a:xfrm>
          <a:prstGeom prst="accentCallout2">
            <a:avLst>
              <a:gd name="adj1" fmla="val 50330"/>
              <a:gd name="adj2" fmla="val 100436"/>
              <a:gd name="adj3" fmla="val 11843"/>
              <a:gd name="adj4" fmla="val 113181"/>
              <a:gd name="adj5" fmla="val 37172"/>
              <a:gd name="adj6" fmla="val 185951"/>
            </a:avLst>
          </a:prstGeom>
          <a:noFill/>
          <a:ln w="9525">
            <a:solidFill>
              <a:schemeClr val="tx2"/>
            </a:solidFill>
            <a:miter lim="800000"/>
            <a:headEnd type="triangle" w="med" len="med"/>
            <a:tailEnd type="oval" w="med" len="med"/>
          </a:ln>
          <a:effectLst/>
        </p:spPr>
        <p:txBody>
          <a:bodyPr anchor="ctr"/>
          <a:lstStyle/>
          <a:p>
            <a:pPr lvl="0" eaLnBrk="0" hangingPunct="0"/>
            <a:r>
              <a:rPr lang="zh-TW" altLang="en-US" sz="1400" dirty="0"/>
              <a:t>極北－富貴角燈塔</a:t>
            </a:r>
          </a:p>
          <a:p>
            <a:pPr eaLnBrk="0" hangingPunct="0"/>
            <a:r>
              <a:rPr lang="en-US" altLang="zh-TW" sz="1400" b="0" dirty="0" smtClean="0">
                <a:solidFill>
                  <a:srgbClr val="1C1C1C"/>
                </a:solidFill>
                <a:ea typeface="新細明體" charset="-120"/>
              </a:rPr>
              <a:t>.</a:t>
            </a:r>
            <a:endParaRPr lang="en-US" altLang="zh-TW" sz="1400" dirty="0">
              <a:solidFill>
                <a:srgbClr val="1C1C1C"/>
              </a:solidFill>
              <a:ea typeface="新細明體" charset="-120"/>
            </a:endParaRPr>
          </a:p>
        </p:txBody>
      </p:sp>
      <p:sp>
        <p:nvSpPr>
          <p:cNvPr id="18" name="AutoShape 13"/>
          <p:cNvSpPr>
            <a:spLocks/>
          </p:cNvSpPr>
          <p:nvPr/>
        </p:nvSpPr>
        <p:spPr bwMode="gray">
          <a:xfrm>
            <a:off x="428596" y="4535502"/>
            <a:ext cx="2192338" cy="965200"/>
          </a:xfrm>
          <a:prstGeom prst="accentCallout2">
            <a:avLst>
              <a:gd name="adj1" fmla="val 11843"/>
              <a:gd name="adj2" fmla="val 103477"/>
              <a:gd name="adj3" fmla="val 11843"/>
              <a:gd name="adj4" fmla="val 113181"/>
              <a:gd name="adj5" fmla="val -5262"/>
              <a:gd name="adj6" fmla="val 123388"/>
            </a:avLst>
          </a:prstGeom>
          <a:noFill/>
          <a:ln w="9525">
            <a:solidFill>
              <a:schemeClr val="tx2"/>
            </a:solidFill>
            <a:miter lim="800000"/>
            <a:headEnd type="triangle" w="med" len="med"/>
            <a:tailEnd type="oval" w="med" len="med"/>
          </a:ln>
          <a:effectLst/>
        </p:spPr>
        <p:txBody>
          <a:bodyPr anchor="ctr"/>
          <a:lstStyle/>
          <a:p>
            <a:pPr lvl="0"/>
            <a:r>
              <a:rPr lang="zh-TW" altLang="en-US" sz="1400" dirty="0"/>
              <a:t>極西－國聖燈塔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500042"/>
            <a:ext cx="6781800" cy="533400"/>
          </a:xfrm>
        </p:spPr>
        <p:txBody>
          <a:bodyPr/>
          <a:lstStyle/>
          <a:p>
            <a:r>
              <a:rPr lang="zh-TW" altLang="en-US" sz="3200" dirty="0" smtClean="0">
                <a:ea typeface="新細明體" charset="-120"/>
              </a:rPr>
              <a:t>結論</a:t>
            </a:r>
            <a:endParaRPr lang="en-US" altLang="zh-TW" sz="3200" dirty="0">
              <a:ea typeface="新細明體" charset="-120"/>
            </a:endParaRP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7725" y="1214438"/>
            <a:ext cx="7678738" cy="4500578"/>
          </a:xfrm>
          <a:noFill/>
          <a:ln/>
        </p:spPr>
        <p:txBody>
          <a:bodyPr/>
          <a:lstStyle/>
          <a:p>
            <a:r>
              <a:rPr lang="zh-HK" altLang="en-US" sz="2000" dirty="0" smtClean="0"/>
              <a:t>雖然</a:t>
            </a:r>
            <a:r>
              <a:rPr lang="zh-TW" altLang="en-US" sz="2000" dirty="0" smtClean="0"/>
              <a:t>外</a:t>
            </a:r>
            <a:r>
              <a:rPr lang="zh-HK" altLang="en-US" sz="2000" dirty="0" smtClean="0"/>
              <a:t>圈比</a:t>
            </a:r>
            <a:r>
              <a:rPr lang="zh-TW" altLang="en-US" sz="2000" dirty="0" smtClean="0"/>
              <a:t>內</a:t>
            </a:r>
            <a:r>
              <a:rPr lang="zh-HK" altLang="en-US" sz="2000" dirty="0" smtClean="0"/>
              <a:t>圈</a:t>
            </a:r>
            <a:r>
              <a:rPr lang="zh-HK" altLang="en-US" sz="2000" dirty="0"/>
              <a:t>多</a:t>
            </a:r>
            <a:r>
              <a:rPr lang="en-US" sz="2000" dirty="0"/>
              <a:t>200km</a:t>
            </a:r>
            <a:r>
              <a:rPr lang="zh-TW" altLang="en-US" sz="2000" dirty="0"/>
              <a:t>，</a:t>
            </a:r>
            <a:r>
              <a:rPr lang="zh-HK" altLang="en-US" sz="2000" dirty="0"/>
              <a:t>基於本組皆為新手，路線純粹以沿海為主的話，時間上</a:t>
            </a:r>
            <a:r>
              <a:rPr lang="zh-HK" altLang="en-US" sz="2000" dirty="0" smtClean="0"/>
              <a:t>可能較</a:t>
            </a:r>
            <a:r>
              <a:rPr lang="zh-HK" altLang="en-US" sz="2000" dirty="0"/>
              <a:t>不會浪費在找</a:t>
            </a:r>
            <a:r>
              <a:rPr lang="zh-HK" altLang="en-US" sz="2000" dirty="0" smtClean="0"/>
              <a:t>路</a:t>
            </a:r>
            <a:r>
              <a:rPr lang="zh-TW" altLang="en-US" sz="2000" dirty="0" smtClean="0"/>
              <a:t>。</a:t>
            </a:r>
            <a:endParaRPr lang="zh-TW" altLang="en-US" sz="2000" dirty="0">
              <a:solidFill>
                <a:srgbClr val="333399"/>
              </a:solidFill>
              <a:latin typeface="+mj-lt"/>
            </a:endParaRPr>
          </a:p>
          <a:p>
            <a:pPr lvl="0"/>
            <a:r>
              <a:rPr lang="zh-HK" altLang="en-US" sz="2000" dirty="0"/>
              <a:t>因預計寒假結束前出發</a:t>
            </a:r>
            <a:r>
              <a:rPr lang="zh-TW" altLang="en-US" sz="2000" dirty="0"/>
              <a:t>，</a:t>
            </a:r>
            <a:r>
              <a:rPr lang="zh-HK" altLang="en-US" sz="2000" dirty="0"/>
              <a:t>氣候是</a:t>
            </a:r>
            <a:r>
              <a:rPr lang="zh-TW" altLang="en-US" sz="2000" dirty="0"/>
              <a:t>冬季，東北季風強，</a:t>
            </a:r>
            <a:r>
              <a:rPr lang="zh-HK" altLang="en-US" sz="2000" dirty="0"/>
              <a:t>故</a:t>
            </a:r>
            <a:r>
              <a:rPr lang="zh-TW" altLang="en-US" sz="2000" dirty="0"/>
              <a:t>採逆時針環島。</a:t>
            </a:r>
          </a:p>
          <a:p>
            <a:pPr lvl="0"/>
            <a:r>
              <a:rPr lang="zh-HK" altLang="en-US" sz="2000" dirty="0" smtClean="0"/>
              <a:t>東部</a:t>
            </a:r>
            <a:r>
              <a:rPr lang="zh-HK" altLang="en-US" sz="2000" dirty="0"/>
              <a:t>須耗用較多體力</a:t>
            </a:r>
            <a:r>
              <a:rPr lang="zh-TW" altLang="en-US" sz="2000" dirty="0"/>
              <a:t>，</a:t>
            </a:r>
            <a:r>
              <a:rPr lang="zh-HK" altLang="en-US" sz="2000" dirty="0"/>
              <a:t>因高雄出發，剛開始體力較好</a:t>
            </a:r>
            <a:r>
              <a:rPr lang="zh-TW" altLang="en-US" sz="2000" dirty="0"/>
              <a:t>，</a:t>
            </a:r>
            <a:r>
              <a:rPr lang="zh-HK" altLang="en-US" sz="2000" dirty="0"/>
              <a:t>逆時針環島的話，可先</a:t>
            </a:r>
            <a:r>
              <a:rPr lang="zh-TW" altLang="en-US" sz="2000" dirty="0"/>
              <a:t>到美麗的東部。</a:t>
            </a:r>
          </a:p>
          <a:p>
            <a:pPr lvl="0"/>
            <a:r>
              <a:rPr lang="zh-TW" altLang="en-US" sz="2000" dirty="0"/>
              <a:t>靠海而行，是拍照及欣賞風景的最佳選擇。</a:t>
            </a:r>
          </a:p>
          <a:p>
            <a:pPr lvl="0"/>
            <a:r>
              <a:rPr lang="zh-TW" altLang="en-US" sz="2000" dirty="0"/>
              <a:t>北上方向騎蘇花公路，安全性較高。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1" name="WordArt 5"/>
          <p:cNvSpPr>
            <a:spLocks noChangeArrowheads="1" noChangeShapeType="1" noTextEdit="1"/>
          </p:cNvSpPr>
          <p:nvPr/>
        </p:nvSpPr>
        <p:spPr bwMode="gray">
          <a:xfrm>
            <a:off x="2133600" y="3200400"/>
            <a:ext cx="4876800" cy="5334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altLang="zh-TW" sz="3600" kern="10"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2"/>
                    </a:gs>
                    <a:gs pos="100000">
                      <a:schemeClr val="accent1"/>
                    </a:gs>
                  </a:gsLst>
                  <a:lin ang="0" scaled="1"/>
                </a:gradFill>
                <a:effectLst>
                  <a:outerShdw dist="53882" dir="2700000" algn="ctr" rotWithShape="0">
                    <a:schemeClr val="tx1">
                      <a:alpha val="50000"/>
                    </a:schemeClr>
                  </a:outerShdw>
                </a:effectLst>
                <a:latin typeface="Arial"/>
                <a:cs typeface="Arial"/>
              </a:rPr>
              <a:t>Thank You !</a:t>
            </a:r>
            <a:endParaRPr lang="zh-TW" altLang="en-US" sz="3600" kern="10">
              <a:ln w="19050">
                <a:solidFill>
                  <a:srgbClr val="FFFFFF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tx2"/>
                  </a:gs>
                  <a:gs pos="100000">
                    <a:schemeClr val="accent1"/>
                  </a:gs>
                </a:gsLst>
                <a:lin ang="0" scaled="1"/>
              </a:gradFill>
              <a:effectLst>
                <a:outerShdw dist="53882" dir="2700000" algn="ctr" rotWithShape="0">
                  <a:schemeClr val="tx1">
                    <a:alpha val="50000"/>
                  </a:scheme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86025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5715016"/>
            <a:ext cx="12192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60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60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1" grpId="0" animBg="1"/>
    </p:bldLst>
  </p:timing>
</p:sld>
</file>

<file path=ppt/theme/theme1.xml><?xml version="1.0" encoding="utf-8"?>
<a:theme xmlns:a="http://schemas.openxmlformats.org/drawingml/2006/main" name="夏天貝殼">
  <a:themeElements>
    <a:clrScheme name="237TGp_winter_light 1">
      <a:dk1>
        <a:srgbClr val="30311D"/>
      </a:dk1>
      <a:lt1>
        <a:srgbClr val="FFFFFF"/>
      </a:lt1>
      <a:dk2>
        <a:srgbClr val="1A48A4"/>
      </a:dk2>
      <a:lt2>
        <a:srgbClr val="C0C0C0"/>
      </a:lt2>
      <a:accent1>
        <a:srgbClr val="488FD6"/>
      </a:accent1>
      <a:accent2>
        <a:srgbClr val="319ABB"/>
      </a:accent2>
      <a:accent3>
        <a:srgbClr val="FFFFFF"/>
      </a:accent3>
      <a:accent4>
        <a:srgbClr val="272817"/>
      </a:accent4>
      <a:accent5>
        <a:srgbClr val="B1C6E8"/>
      </a:accent5>
      <a:accent6>
        <a:srgbClr val="2B8BA9"/>
      </a:accent6>
      <a:hlink>
        <a:srgbClr val="557B97"/>
      </a:hlink>
      <a:folHlink>
        <a:srgbClr val="A1A18B"/>
      </a:folHlink>
    </a:clrScheme>
    <a:fontScheme name="237TGp_winter_ligh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37TGp_winter_light 1">
        <a:dk1>
          <a:srgbClr val="30311D"/>
        </a:dk1>
        <a:lt1>
          <a:srgbClr val="FFFFFF"/>
        </a:lt1>
        <a:dk2>
          <a:srgbClr val="1A48A4"/>
        </a:dk2>
        <a:lt2>
          <a:srgbClr val="C0C0C0"/>
        </a:lt2>
        <a:accent1>
          <a:srgbClr val="488FD6"/>
        </a:accent1>
        <a:accent2>
          <a:srgbClr val="319ABB"/>
        </a:accent2>
        <a:accent3>
          <a:srgbClr val="FFFFFF"/>
        </a:accent3>
        <a:accent4>
          <a:srgbClr val="272817"/>
        </a:accent4>
        <a:accent5>
          <a:srgbClr val="B1C6E8"/>
        </a:accent5>
        <a:accent6>
          <a:srgbClr val="2B8BA9"/>
        </a:accent6>
        <a:hlink>
          <a:srgbClr val="557B97"/>
        </a:hlink>
        <a:folHlink>
          <a:srgbClr val="A1A18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37TGp_winter_light 2">
        <a:dk1>
          <a:srgbClr val="30311D"/>
        </a:dk1>
        <a:lt1>
          <a:srgbClr val="FFFFFF"/>
        </a:lt1>
        <a:dk2>
          <a:srgbClr val="44808E"/>
        </a:dk2>
        <a:lt2>
          <a:srgbClr val="DDDDDD"/>
        </a:lt2>
        <a:accent1>
          <a:srgbClr val="D24F4C"/>
        </a:accent1>
        <a:accent2>
          <a:srgbClr val="5595C1"/>
        </a:accent2>
        <a:accent3>
          <a:srgbClr val="FFFFFF"/>
        </a:accent3>
        <a:accent4>
          <a:srgbClr val="272817"/>
        </a:accent4>
        <a:accent5>
          <a:srgbClr val="E5B2B2"/>
        </a:accent5>
        <a:accent6>
          <a:srgbClr val="4C87AF"/>
        </a:accent6>
        <a:hlink>
          <a:srgbClr val="557B97"/>
        </a:hlink>
        <a:folHlink>
          <a:srgbClr val="A1A18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37TGp_winter_light 3">
        <a:dk1>
          <a:srgbClr val="000000"/>
        </a:dk1>
        <a:lt1>
          <a:srgbClr val="FFFFFF"/>
        </a:lt1>
        <a:dk2>
          <a:srgbClr val="6F4787"/>
        </a:dk2>
        <a:lt2>
          <a:srgbClr val="C0C0C0"/>
        </a:lt2>
        <a:accent1>
          <a:srgbClr val="4397B1"/>
        </a:accent1>
        <a:accent2>
          <a:srgbClr val="E49514"/>
        </a:accent2>
        <a:accent3>
          <a:srgbClr val="FFFFFF"/>
        </a:accent3>
        <a:accent4>
          <a:srgbClr val="000000"/>
        </a:accent4>
        <a:accent5>
          <a:srgbClr val="B0C9D5"/>
        </a:accent5>
        <a:accent6>
          <a:srgbClr val="CF8711"/>
        </a:accent6>
        <a:hlink>
          <a:srgbClr val="6E9349"/>
        </a:hlink>
        <a:folHlink>
          <a:srgbClr val="90A8B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夏天貝殼</Template>
  <TotalTime>285</TotalTime>
  <Words>910</Words>
  <Application>Microsoft PowerPoint</Application>
  <PresentationFormat>如螢幕大小 (4:3)</PresentationFormat>
  <Paragraphs>80</Paragraphs>
  <Slides>12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6" baseType="lpstr">
      <vt:lpstr>Arial</vt:lpstr>
      <vt:lpstr>Verdana</vt:lpstr>
      <vt:lpstr>Wingdings</vt:lpstr>
      <vt:lpstr>夏天貝殼</vt:lpstr>
      <vt:lpstr>運輸科技軟體應用期末報告</vt:lpstr>
      <vt:lpstr>前言</vt:lpstr>
      <vt:lpstr>台灣四個極點概述</vt:lpstr>
      <vt:lpstr>行前考量</vt:lpstr>
      <vt:lpstr>預計經過路線</vt:lpstr>
      <vt:lpstr>路線規劃</vt:lpstr>
      <vt:lpstr>路線規劃</vt:lpstr>
      <vt:lpstr>路線規劃</vt:lpstr>
      <vt:lpstr>路線優化</vt:lpstr>
      <vt:lpstr>在TransCAD地圖上標出四個極點位置</vt:lpstr>
      <vt:lpstr>結論</vt:lpstr>
      <vt:lpstr>投影片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運輸科技軟體應用期末報告</dc:title>
  <dc:creator>andrew Tun</dc:creator>
  <cp:lastModifiedBy>andrew Tun</cp:lastModifiedBy>
  <cp:revision>30</cp:revision>
  <dcterms:created xsi:type="dcterms:W3CDTF">2019-01-11T11:15:10Z</dcterms:created>
  <dcterms:modified xsi:type="dcterms:W3CDTF">2019-01-11T16:00:12Z</dcterms:modified>
</cp:coreProperties>
</file>