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915" r:id="rId1"/>
  </p:sldMasterIdLst>
  <p:notesMasterIdLst>
    <p:notesMasterId r:id="rId22"/>
  </p:notesMasterIdLst>
  <p:sldIdLst>
    <p:sldId id="256" r:id="rId2"/>
    <p:sldId id="257" r:id="rId3"/>
    <p:sldId id="263" r:id="rId4"/>
    <p:sldId id="259" r:id="rId5"/>
    <p:sldId id="264" r:id="rId6"/>
    <p:sldId id="260" r:id="rId7"/>
    <p:sldId id="261" r:id="rId8"/>
    <p:sldId id="265" r:id="rId9"/>
    <p:sldId id="262" r:id="rId10"/>
    <p:sldId id="271" r:id="rId11"/>
    <p:sldId id="266" r:id="rId12"/>
    <p:sldId id="270" r:id="rId13"/>
    <p:sldId id="272" r:id="rId14"/>
    <p:sldId id="274" r:id="rId15"/>
    <p:sldId id="273" r:id="rId16"/>
    <p:sldId id="268" r:id="rId17"/>
    <p:sldId id="276" r:id="rId18"/>
    <p:sldId id="275" r:id="rId19"/>
    <p:sldId id="269" r:id="rId20"/>
    <p:sldId id="27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449" autoAdjust="0"/>
    <p:restoredTop sz="94660"/>
  </p:normalViewPr>
  <p:slideViewPr>
    <p:cSldViewPr snapToGrid="0">
      <p:cViewPr varScale="1">
        <p:scale>
          <a:sx n="91" d="100"/>
          <a:sy n="91" d="100"/>
        </p:scale>
        <p:origin x="9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D2E05E-51F8-439A-AB0E-AF783365E98B}" type="datetimeFigureOut">
              <a:rPr lang="zh-TW" altLang="en-US" smtClean="0"/>
              <a:t>2018/1/10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661B30-FA93-4BCC-97E1-E00C7A9FF23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3452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80E93-4466-4A7F-983E-76D5C66209CC}" type="datetime1">
              <a:rPr lang="en-US" altLang="zh-TW" smtClean="0"/>
              <a:t>1/10/2018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14012" y="5883275"/>
            <a:ext cx="812079" cy="365125"/>
          </a:xfrm>
        </p:spPr>
        <p:txBody>
          <a:bodyPr/>
          <a:lstStyle>
            <a:lvl1pPr>
              <a:defRPr sz="2400" b="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869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58FCF-7604-4836-8983-6CEEEAFE037A}" type="datetime1">
              <a:rPr lang="en-US" altLang="zh-TW" smtClean="0"/>
              <a:t>1/10/2018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128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E0FF1-C649-404C-BCB0-5E927BC3BEA8}" type="datetime1">
              <a:rPr lang="en-US" altLang="zh-TW" smtClean="0"/>
              <a:t>1/10/2018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147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90D2B-183D-4B5C-B06E-40EBB4692CB1}" type="datetime1">
              <a:rPr lang="en-US" altLang="zh-TW" smtClean="0"/>
              <a:t>1/10/2018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040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1F9B-1295-4741-BB6C-1AEBEC1EC25E}" type="datetime1">
              <a:rPr lang="en-US" altLang="zh-TW" smtClean="0"/>
              <a:t>1/10/2018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887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76049-E5A3-4611-AA59-21F051D71F0C}" type="datetime1">
              <a:rPr lang="en-US" altLang="zh-TW" smtClean="0"/>
              <a:t>1/10/2018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84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70B99-8ED9-43AB-A781-E90BDCEF6CC5}" type="datetime1">
              <a:rPr lang="en-US" altLang="zh-TW" smtClean="0"/>
              <a:t>1/10/2018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585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95735-EBC5-4F1A-A600-773AD1A05CC1}" type="datetime1">
              <a:rPr lang="en-US" altLang="zh-TW" smtClean="0"/>
              <a:t>1/10/2018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960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5B71C6EF-2DF9-469C-9BCB-082E822335DD}" type="datetime1">
              <a:rPr lang="en-US" altLang="zh-TW" smtClean="0"/>
              <a:t>1/10/2018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409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5CEEF-709B-4FF7-83E5-9ACFB4840AED}" type="datetime1">
              <a:rPr lang="en-US" altLang="zh-TW" smtClean="0"/>
              <a:t>1/10/2018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129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ED4E-D578-4B82-A8B9-D7115D44F3A2}" type="datetime1">
              <a:rPr lang="en-US" altLang="zh-TW" smtClean="0"/>
              <a:t>1/10/2018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460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041C8-E068-43C0-B80C-F3794B85FA7E}" type="datetime1">
              <a:rPr lang="en-US" altLang="zh-TW" smtClean="0"/>
              <a:t>1/10/2018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5801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CDC17-2DD0-4075-BD90-DA194DC19492}" type="datetime1">
              <a:rPr lang="en-US" altLang="zh-TW" smtClean="0"/>
              <a:t>1/10/2018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356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96C92-77CE-458E-A6ED-D328965A22AC}" type="datetime1">
              <a:rPr lang="en-US" altLang="zh-TW" smtClean="0"/>
              <a:t>1/10/2018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461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F3BA9-E125-4AF9-A692-F7E97E35B1AA}" type="datetime1">
              <a:rPr lang="en-US" altLang="zh-TW" smtClean="0"/>
              <a:t>1/10/2018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356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0D744-F514-47AB-867A-61BCE62D4E1E}" type="datetime1">
              <a:rPr lang="en-US" altLang="zh-TW" smtClean="0"/>
              <a:t>1/10/2018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7768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60BD-14FA-4BC3-9714-5B7393BE2B7E}" type="datetime1">
              <a:rPr lang="en-US" altLang="zh-TW" smtClean="0"/>
              <a:t>1/10/2018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103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 cap="none" baseline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62B58722-6529-415F-95CC-1DE33AA185B3}" type="datetime1">
              <a:rPr lang="en-US" altLang="zh-TW" smtClean="0"/>
              <a:pPr/>
              <a:t>1/10/2018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 cap="none" baseline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 cap="none" baseline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7795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3929" r:id="rId14"/>
    <p:sldLayoutId id="2147483930" r:id="rId15"/>
    <p:sldLayoutId id="2147483931" r:id="rId16"/>
    <p:sldLayoutId id="2147483932" r:id="rId1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none" baseline="0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none" baseline="0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none" baseline="0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none" baseline="0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none" baseline="0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none" baseline="0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zh-TW" b="1" dirty="0" smtClean="0">
                <a:effectLst/>
              </a:rPr>
              <a:t>應用</a:t>
            </a:r>
            <a:r>
              <a:rPr lang="en-US" altLang="zh-TW" cap="none" dirty="0" smtClean="0"/>
              <a:t>TransCAD</a:t>
            </a:r>
            <a:r>
              <a:rPr lang="zh-TW" altLang="zh-TW" b="1" dirty="0" smtClean="0">
                <a:effectLst/>
              </a:rPr>
              <a:t>於</a:t>
            </a:r>
            <a:r>
              <a:rPr lang="zh-TW" altLang="zh-TW" b="1" dirty="0">
                <a:effectLst/>
              </a:rPr>
              <a:t>消防</a:t>
            </a:r>
            <a:r>
              <a:rPr lang="zh-TW" altLang="zh-TW" b="1" dirty="0" smtClean="0">
                <a:effectLst/>
              </a:rPr>
              <a:t>局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zh-TW" altLang="zh-TW" b="1" dirty="0" smtClean="0">
                <a:effectLst/>
              </a:rPr>
              <a:t>區</a:t>
            </a:r>
            <a:r>
              <a:rPr lang="zh-TW" altLang="zh-TW" b="1" dirty="0">
                <a:effectLst/>
              </a:rPr>
              <a:t>位配置－以高雄前金區為例</a:t>
            </a:r>
            <a:endParaRPr lang="zh-TW" altLang="en-US" b="1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sz="2400" b="1" dirty="0" smtClean="0"/>
              <a:t>李美欣</a:t>
            </a:r>
            <a:r>
              <a:rPr lang="en-US" altLang="zh-TW" sz="2400" b="1" dirty="0" smtClean="0"/>
              <a:t>	0623801</a:t>
            </a:r>
          </a:p>
          <a:p>
            <a:r>
              <a:rPr lang="zh-TW" altLang="en-US" sz="2400" b="1" dirty="0"/>
              <a:t>江霈</a:t>
            </a:r>
            <a:r>
              <a:rPr lang="zh-TW" altLang="en-US" sz="2400" b="1" dirty="0" smtClean="0"/>
              <a:t>柔</a:t>
            </a:r>
            <a:r>
              <a:rPr lang="en-US" altLang="zh-TW" sz="2400" b="1" dirty="0" smtClean="0"/>
              <a:t>	0623802</a:t>
            </a:r>
          </a:p>
          <a:p>
            <a:r>
              <a:rPr lang="zh-TW" altLang="en-US" sz="2400" b="1" dirty="0" smtClean="0"/>
              <a:t>沈亮潁</a:t>
            </a:r>
            <a:r>
              <a:rPr lang="en-US" altLang="zh-TW" sz="2400" b="1" dirty="0" smtClean="0"/>
              <a:t>	0623808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62812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400" b="1" dirty="0" smtClean="0"/>
              <a:t>大綱</a:t>
            </a:r>
            <a:endParaRPr lang="zh-TW" altLang="en-US" sz="44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828800" y="2194560"/>
            <a:ext cx="9677400" cy="4374406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p"/>
            </a:pPr>
            <a:r>
              <a:rPr lang="zh-TW" altLang="en-US" sz="2800" dirty="0" smtClean="0"/>
              <a:t>研究背景</a:t>
            </a:r>
            <a:endParaRPr lang="en-US" altLang="zh-TW" sz="2800" dirty="0" smtClean="0"/>
          </a:p>
          <a:p>
            <a:pPr>
              <a:buFont typeface="Wingdings" panose="05000000000000000000" pitchFamily="2" charset="2"/>
              <a:buChar char="p"/>
            </a:pPr>
            <a:r>
              <a:rPr lang="zh-TW" altLang="en-US" sz="2800" dirty="0" smtClean="0"/>
              <a:t>文獻回顧</a:t>
            </a:r>
            <a:endParaRPr lang="en-US" altLang="zh-TW" sz="2800" dirty="0" smtClean="0"/>
          </a:p>
          <a:p>
            <a:pPr>
              <a:buFont typeface="Wingdings" panose="05000000000000000000" pitchFamily="2" charset="2"/>
              <a:buChar char="p"/>
            </a:pPr>
            <a:r>
              <a:rPr lang="zh-TW" altLang="en-US" sz="2800" dirty="0" smtClean="0"/>
              <a:t>問題描述</a:t>
            </a:r>
            <a:endParaRPr lang="en-US" altLang="zh-TW" sz="2800" dirty="0" smtClean="0"/>
          </a:p>
          <a:p>
            <a:pPr>
              <a:buFont typeface="Wingdings" panose="05000000000000000000" pitchFamily="2" charset="2"/>
              <a:buChar char="p"/>
            </a:pPr>
            <a:r>
              <a:rPr lang="zh-TW" altLang="en-US" sz="2800" dirty="0" smtClean="0"/>
              <a:t>實</a:t>
            </a:r>
            <a:r>
              <a:rPr lang="zh-TW" altLang="en-US" sz="2800" dirty="0"/>
              <a:t>例</a:t>
            </a:r>
            <a:r>
              <a:rPr lang="zh-TW" altLang="en-US" sz="2800" dirty="0" smtClean="0"/>
              <a:t>分析與應用</a:t>
            </a:r>
            <a:endParaRPr lang="en-US" altLang="zh-TW" sz="2800" dirty="0" smtClean="0"/>
          </a:p>
          <a:p>
            <a:pPr>
              <a:buFont typeface="Wingdings" panose="05000000000000000000" pitchFamily="2" charset="2"/>
              <a:buChar char="p"/>
            </a:pPr>
            <a:r>
              <a:rPr lang="zh-TW" altLang="en-US" sz="2800" dirty="0" smtClean="0"/>
              <a:t>結論</a:t>
            </a:r>
            <a:endParaRPr lang="en-US" altLang="zh-TW" sz="2800" dirty="0" smtClean="0"/>
          </a:p>
          <a:p>
            <a:pPr>
              <a:buFont typeface="Wingdings" panose="05000000000000000000" pitchFamily="2" charset="2"/>
              <a:buChar char="p"/>
            </a:pPr>
            <a:r>
              <a:rPr lang="zh-TW" altLang="en-US" sz="2800" dirty="0" smtClean="0"/>
              <a:t>參考文</a:t>
            </a:r>
            <a:r>
              <a:rPr lang="zh-TW" altLang="en-US" sz="2800" dirty="0"/>
              <a:t>獻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400" smtClean="0"/>
              <a:t>2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4711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b="1" dirty="0" smtClean="0"/>
              <a:t>研究背景</a:t>
            </a:r>
            <a:endParaRPr lang="zh-TW" altLang="en-US" sz="4800" b="1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99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400" b="1" dirty="0" smtClean="0"/>
              <a:t>研究背景</a:t>
            </a:r>
            <a:endParaRPr lang="zh-TW" altLang="en-US" sz="44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828800" y="2194560"/>
            <a:ext cx="9218611" cy="4374406"/>
          </a:xfrm>
        </p:spPr>
        <p:txBody>
          <a:bodyPr anchor="t"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altLang="zh-TW" sz="2800" dirty="0" smtClean="0"/>
              <a:t>		</a:t>
            </a:r>
            <a:r>
              <a:rPr lang="zh-TW" altLang="en-US" sz="2800" dirty="0" smtClean="0"/>
              <a:t>近年來，台灣社會結構改變，都市化現象提高，城市呈人口密度高的狀態，若一發生災害，極可能造成巨大的傷亡及財產損失，因此，救援效率成為影響救援的重要因素之一。而合適的消防局位置，可增加救援效率，降低國人財產損失，本研究將以「高雄市前金區的消防局之配置」作為研究主題。</a:t>
            </a:r>
            <a:endParaRPr lang="en-US" altLang="zh-TW" sz="280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400" smtClean="0"/>
              <a:t>4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4639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b="1" dirty="0" smtClean="0"/>
              <a:t>文獻探</a:t>
            </a:r>
            <a:r>
              <a:rPr lang="zh-TW" altLang="en-US" sz="4800" b="1" dirty="0"/>
              <a:t>討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95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400" b="1" dirty="0" smtClean="0"/>
              <a:t>文獻探討</a:t>
            </a:r>
            <a:r>
              <a:rPr lang="en-US" altLang="zh-TW" sz="4400" b="1" dirty="0" smtClean="0"/>
              <a:t>-1</a:t>
            </a:r>
            <a:endParaRPr lang="zh-TW" altLang="en-US" sz="44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828800" y="2194560"/>
            <a:ext cx="9218611" cy="4374406"/>
          </a:xfrm>
        </p:spPr>
        <p:txBody>
          <a:bodyPr anchor="t">
            <a:normAutofit lnSpcReduction="1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zh-TW" altLang="en-US" sz="2800" dirty="0" smtClean="0"/>
              <a:t>災害種類</a:t>
            </a:r>
            <a:endParaRPr lang="en-US" altLang="zh-TW" sz="2800" dirty="0" smtClean="0"/>
          </a:p>
          <a:p>
            <a:pPr algn="just">
              <a:lnSpc>
                <a:spcPct val="120000"/>
              </a:lnSpc>
              <a:buSzPct val="150000"/>
              <a:buFont typeface="Arial" panose="020B0604020202020204" pitchFamily="34" charset="0"/>
              <a:buChar char="•"/>
            </a:pPr>
            <a:r>
              <a:rPr lang="zh-TW" altLang="en-US" sz="2800" dirty="0" smtClean="0"/>
              <a:t>綜合性災害</a:t>
            </a:r>
            <a:endParaRPr lang="en-US" altLang="zh-TW" sz="2800" dirty="0"/>
          </a:p>
          <a:p>
            <a:pPr algn="just">
              <a:lnSpc>
                <a:spcPct val="120000"/>
              </a:lnSpc>
              <a:buSzPct val="150000"/>
              <a:buFont typeface="Arial" panose="020B0604020202020204" pitchFamily="34" charset="0"/>
              <a:buChar char="•"/>
            </a:pPr>
            <a:r>
              <a:rPr lang="zh-TW" altLang="en-US" sz="2800" dirty="0" smtClean="0"/>
              <a:t>自然環境災害</a:t>
            </a:r>
            <a:endParaRPr lang="en-US" altLang="zh-TW" sz="2800" dirty="0"/>
          </a:p>
          <a:p>
            <a:pPr algn="just">
              <a:lnSpc>
                <a:spcPct val="120000"/>
              </a:lnSpc>
              <a:buSzPct val="150000"/>
              <a:buFont typeface="Arial" panose="020B0604020202020204" pitchFamily="34" charset="0"/>
              <a:buChar char="•"/>
            </a:pPr>
            <a:r>
              <a:rPr lang="zh-TW" altLang="en-US" sz="2800" dirty="0" smtClean="0"/>
              <a:t>開發類災害</a:t>
            </a:r>
            <a:endParaRPr lang="en-US" altLang="zh-TW" sz="2800" dirty="0"/>
          </a:p>
          <a:p>
            <a:pPr algn="just">
              <a:lnSpc>
                <a:spcPct val="120000"/>
              </a:lnSpc>
              <a:buSzPct val="150000"/>
              <a:buFont typeface="Arial" panose="020B0604020202020204" pitchFamily="34" charset="0"/>
              <a:buChar char="•"/>
            </a:pPr>
            <a:r>
              <a:rPr lang="zh-TW" altLang="en-US" sz="2800" dirty="0" smtClean="0"/>
              <a:t>危險物災害</a:t>
            </a:r>
            <a:endParaRPr lang="en-US" altLang="zh-TW" sz="2800" dirty="0"/>
          </a:p>
          <a:p>
            <a:pPr algn="just">
              <a:lnSpc>
                <a:spcPct val="120000"/>
              </a:lnSpc>
              <a:buSzPct val="150000"/>
              <a:buFont typeface="Arial" panose="020B0604020202020204" pitchFamily="34" charset="0"/>
              <a:buChar char="•"/>
            </a:pPr>
            <a:r>
              <a:rPr lang="zh-TW" altLang="en-US" sz="2800" dirty="0" smtClean="0"/>
              <a:t>交通類災害</a:t>
            </a:r>
            <a:endParaRPr lang="en-US" altLang="zh-TW" sz="2800" dirty="0"/>
          </a:p>
          <a:p>
            <a:pPr algn="just">
              <a:lnSpc>
                <a:spcPct val="120000"/>
              </a:lnSpc>
              <a:buSzPct val="150000"/>
              <a:buFont typeface="Arial" panose="020B0604020202020204" pitchFamily="34" charset="0"/>
              <a:buChar char="•"/>
            </a:pPr>
            <a:r>
              <a:rPr lang="zh-TW" altLang="en-US" sz="2800" dirty="0" smtClean="0"/>
              <a:t>特殊構造物</a:t>
            </a:r>
            <a:r>
              <a:rPr lang="zh-TW" altLang="en-US" sz="2800" dirty="0"/>
              <a:t>災害</a:t>
            </a:r>
            <a:endParaRPr lang="en-US" altLang="zh-TW" sz="280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圖片 4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639" r="20878"/>
          <a:stretch/>
        </p:blipFill>
        <p:spPr bwMode="auto">
          <a:xfrm>
            <a:off x="6035258" y="0"/>
            <a:ext cx="4116853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5652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400" b="1" dirty="0" smtClean="0"/>
              <a:t>文獻探討</a:t>
            </a:r>
            <a:r>
              <a:rPr lang="en-US" altLang="zh-TW" sz="4400" b="1" dirty="0" smtClean="0"/>
              <a:t>-2</a:t>
            </a:r>
            <a:endParaRPr lang="zh-TW" altLang="en-US" sz="44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828800" y="2194560"/>
            <a:ext cx="9218611" cy="4374406"/>
          </a:xfrm>
        </p:spPr>
        <p:txBody>
          <a:bodyPr anchor="t">
            <a:norm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zh-TW" altLang="en-US" sz="2800" dirty="0" smtClean="0"/>
              <a:t>防災理論－防災區位問題屬緊急性設施區位問題</a:t>
            </a:r>
            <a:endParaRPr lang="en-US" altLang="zh-TW" sz="2800" dirty="0" smtClean="0"/>
          </a:p>
          <a:p>
            <a:pPr algn="just">
              <a:lnSpc>
                <a:spcPct val="120000"/>
              </a:lnSpc>
              <a:buSzPct val="150000"/>
              <a:buFont typeface="Arial" panose="020B0604020202020204" pitchFamily="34" charset="0"/>
              <a:buChar char="•"/>
            </a:pPr>
            <a:r>
              <a:rPr lang="en-US" altLang="zh-TW" sz="2800" dirty="0" smtClean="0"/>
              <a:t>P</a:t>
            </a:r>
            <a:r>
              <a:rPr lang="zh-TW" altLang="en-US" sz="2800" dirty="0" smtClean="0"/>
              <a:t>中位問題（</a:t>
            </a:r>
            <a:r>
              <a:rPr lang="en-US" altLang="zh-TW" sz="2800" cap="none" dirty="0" smtClean="0"/>
              <a:t>P-Median Problem</a:t>
            </a:r>
            <a:r>
              <a:rPr lang="zh-TW" altLang="en-US" sz="2800" dirty="0" smtClean="0"/>
              <a:t>）</a:t>
            </a:r>
            <a:endParaRPr lang="en-US" altLang="zh-TW" sz="2800" dirty="0"/>
          </a:p>
          <a:p>
            <a:pPr algn="just">
              <a:lnSpc>
                <a:spcPct val="120000"/>
              </a:lnSpc>
              <a:buSzPct val="150000"/>
              <a:buFont typeface="Arial" panose="020B0604020202020204" pitchFamily="34" charset="0"/>
              <a:buChar char="•"/>
            </a:pPr>
            <a:r>
              <a:rPr lang="en-US" altLang="zh-TW" sz="2800" dirty="0" smtClean="0"/>
              <a:t>P</a:t>
            </a:r>
            <a:r>
              <a:rPr lang="zh-TW" altLang="en-US" sz="2800" dirty="0" smtClean="0"/>
              <a:t>中心問題（</a:t>
            </a:r>
            <a:r>
              <a:rPr lang="en-US" altLang="zh-TW" sz="2800" dirty="0" smtClean="0"/>
              <a:t>P-Center Problem</a:t>
            </a:r>
            <a:r>
              <a:rPr lang="zh-TW" altLang="en-US" sz="2800" dirty="0" smtClean="0"/>
              <a:t>）</a:t>
            </a:r>
            <a:endParaRPr lang="en-US" altLang="zh-TW" sz="2800" dirty="0"/>
          </a:p>
          <a:p>
            <a:pPr algn="just">
              <a:lnSpc>
                <a:spcPct val="120000"/>
              </a:lnSpc>
              <a:buSzPct val="150000"/>
              <a:buFont typeface="Arial" panose="020B0604020202020204" pitchFamily="34" charset="0"/>
              <a:buChar char="•"/>
            </a:pPr>
            <a:r>
              <a:rPr lang="zh-TW" altLang="en-US" sz="2800" dirty="0" smtClean="0"/>
              <a:t>區位服務範圍問題（</a:t>
            </a:r>
            <a:r>
              <a:rPr lang="en-US" altLang="zh-TW" sz="2800" dirty="0" smtClean="0"/>
              <a:t>LSCP</a:t>
            </a:r>
            <a:r>
              <a:rPr lang="zh-TW" altLang="en-US" sz="2800" dirty="0" smtClean="0"/>
              <a:t>）</a:t>
            </a:r>
            <a:endParaRPr lang="en-US" altLang="zh-TW" sz="2800" dirty="0"/>
          </a:p>
          <a:p>
            <a:pPr algn="just">
              <a:lnSpc>
                <a:spcPct val="120000"/>
              </a:lnSpc>
              <a:buSzPct val="150000"/>
              <a:buFont typeface="Arial" panose="020B0604020202020204" pitchFamily="34" charset="0"/>
              <a:buChar char="•"/>
            </a:pPr>
            <a:r>
              <a:rPr lang="zh-TW" altLang="en-US" sz="2800" dirty="0" smtClean="0"/>
              <a:t>最大服務區位問題（</a:t>
            </a:r>
            <a:r>
              <a:rPr lang="en-US" altLang="zh-TW" sz="2800" dirty="0" smtClean="0"/>
              <a:t>MCLP</a:t>
            </a:r>
            <a:r>
              <a:rPr lang="zh-TW" altLang="en-US" sz="2800" dirty="0" smtClean="0"/>
              <a:t>）</a:t>
            </a:r>
            <a:endParaRPr lang="en-US" altLang="zh-TW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400" smtClean="0"/>
              <a:t>7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0400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b="1" dirty="0" smtClean="0"/>
              <a:t>問題</a:t>
            </a:r>
            <a:r>
              <a:rPr lang="zh-TW" altLang="en-US" sz="4800" b="1" dirty="0"/>
              <a:t>描述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50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400" b="1" dirty="0" smtClean="0"/>
              <a:t>前金</a:t>
            </a:r>
            <a:r>
              <a:rPr lang="zh-TW" altLang="en-US" sz="4400" b="1" dirty="0"/>
              <a:t>區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828800" y="2194560"/>
            <a:ext cx="9218611" cy="4374406"/>
          </a:xfrm>
        </p:spPr>
        <p:txBody>
          <a:bodyPr anchor="t"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zh-TW" altLang="en-US" sz="2800" dirty="0" smtClean="0"/>
              <a:t>高雄市</a:t>
            </a:r>
            <a:r>
              <a:rPr lang="zh-TW" altLang="en-US" sz="2800" dirty="0"/>
              <a:t>西</a:t>
            </a:r>
            <a:r>
              <a:rPr lang="zh-TW" altLang="en-US" sz="2800" dirty="0" smtClean="0"/>
              <a:t>南端</a:t>
            </a:r>
            <a:endParaRPr lang="en-US" altLang="zh-TW" sz="2800" dirty="0" smtClean="0"/>
          </a:p>
          <a:p>
            <a:pPr algn="just">
              <a:lnSpc>
                <a:spcPct val="120000"/>
              </a:lnSpc>
            </a:pPr>
            <a:r>
              <a:rPr lang="zh-TW" altLang="en-US" sz="2800" dirty="0" smtClean="0"/>
              <a:t>面積：</a:t>
            </a:r>
            <a:r>
              <a:rPr lang="en-US" altLang="zh-TW" sz="2800" dirty="0" smtClean="0"/>
              <a:t>1.8573</a:t>
            </a:r>
            <a:r>
              <a:rPr lang="zh-TW" altLang="en-US" sz="2800" dirty="0" smtClean="0"/>
              <a:t>平方公里</a:t>
            </a:r>
            <a:endParaRPr lang="en-US" altLang="zh-TW" sz="2800" dirty="0" smtClean="0"/>
          </a:p>
          <a:p>
            <a:pPr algn="just">
              <a:lnSpc>
                <a:spcPct val="120000"/>
              </a:lnSpc>
            </a:pPr>
            <a:r>
              <a:rPr lang="zh-TW" altLang="en-US" sz="2800" dirty="0" smtClean="0"/>
              <a:t>人口數：</a:t>
            </a:r>
            <a:r>
              <a:rPr lang="en-US" altLang="zh-TW" sz="2800" dirty="0" smtClean="0"/>
              <a:t>26991</a:t>
            </a:r>
            <a:r>
              <a:rPr lang="zh-TW" altLang="en-US" sz="2800" dirty="0" smtClean="0"/>
              <a:t>人</a:t>
            </a:r>
            <a:endParaRPr lang="en-US" altLang="zh-TW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400" smtClean="0"/>
              <a:t>9</a:t>
            </a:fld>
            <a:endParaRPr lang="en-US" sz="2400" dirty="0"/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412" y="88900"/>
            <a:ext cx="5162655" cy="5883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0706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400" b="1" dirty="0" smtClean="0"/>
              <a:t>問題描述</a:t>
            </a:r>
            <a:endParaRPr lang="zh-TW" altLang="en-US" sz="44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828800" y="2194560"/>
            <a:ext cx="9218611" cy="4374406"/>
          </a:xfrm>
        </p:spPr>
        <p:txBody>
          <a:bodyPr anchor="t"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zh-TW" altLang="en-US" sz="2800" dirty="0" smtClean="0"/>
              <a:t>消防局為了</a:t>
            </a:r>
            <a:r>
              <a:rPr lang="zh-TW" altLang="en-US" sz="2800" dirty="0"/>
              <a:t>提升到院前緊急救護品質並減少傷病患死亡及失能</a:t>
            </a:r>
            <a:r>
              <a:rPr lang="zh-TW" altLang="en-US" sz="2800" dirty="0" smtClean="0"/>
              <a:t>，訂定</a:t>
            </a:r>
            <a:r>
              <a:rPr lang="zh-TW" altLang="en-US" sz="2800" dirty="0"/>
              <a:t>救災</a:t>
            </a:r>
            <a:r>
              <a:rPr lang="zh-TW" altLang="en-US" sz="2800" dirty="0" smtClean="0"/>
              <a:t>黃金時間為五分鐘。而前金區</a:t>
            </a:r>
            <a:r>
              <a:rPr lang="zh-TW" altLang="en-US" sz="2800" dirty="0"/>
              <a:t>現有的</a:t>
            </a:r>
            <a:r>
              <a:rPr lang="zh-TW" altLang="en-US" sz="2800" dirty="0" smtClean="0"/>
              <a:t>消防</a:t>
            </a:r>
            <a:r>
              <a:rPr lang="zh-TW" altLang="en-US" sz="2800" dirty="0"/>
              <a:t>局</a:t>
            </a:r>
            <a:r>
              <a:rPr lang="zh-TW" altLang="en-US" sz="2800" dirty="0" smtClean="0"/>
              <a:t>僅有</a:t>
            </a:r>
            <a:r>
              <a:rPr lang="zh-TW" altLang="en-US" sz="2800" dirty="0"/>
              <a:t>一個設施點，當災害發生時，無法完全在黃金救援時間內滿足其服務範圍的需求點。因此，本研究欲增設一個設施點，以提升救災之效率。</a:t>
            </a:r>
            <a:endParaRPr lang="en-US" altLang="zh-TW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400" smtClean="0"/>
              <a:t>10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2535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b="1" dirty="0" smtClean="0"/>
              <a:t>實力分析與</a:t>
            </a:r>
            <a:r>
              <a:rPr lang="zh-TW" altLang="en-US" sz="4800" b="1" dirty="0"/>
              <a:t>應用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54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400" smtClean="0"/>
              <a:t>12</a:t>
            </a:fld>
            <a:endParaRPr lang="en-US" sz="2400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9"/>
          <a:stretch/>
        </p:blipFill>
        <p:spPr>
          <a:xfrm>
            <a:off x="176211" y="1358901"/>
            <a:ext cx="9720000" cy="5179595"/>
          </a:xfrm>
          <a:prstGeom prst="rect">
            <a:avLst/>
          </a:prstGeom>
        </p:spPr>
      </p:pic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176211" y="-114300"/>
            <a:ext cx="9905998" cy="1905000"/>
          </a:xfrm>
        </p:spPr>
        <p:txBody>
          <a:bodyPr>
            <a:normAutofit/>
          </a:bodyPr>
          <a:lstStyle/>
          <a:p>
            <a:r>
              <a:rPr lang="zh-TW" altLang="en-US" sz="4400" b="1" dirty="0" smtClean="0"/>
              <a:t>消防局之位</a:t>
            </a:r>
            <a:r>
              <a:rPr lang="zh-TW" altLang="en-US" sz="4400" b="1" dirty="0"/>
              <a:t>置</a:t>
            </a:r>
          </a:p>
        </p:txBody>
      </p:sp>
      <p:sp>
        <p:nvSpPr>
          <p:cNvPr id="8" name="矩形 7"/>
          <p:cNvSpPr/>
          <p:nvPr/>
        </p:nvSpPr>
        <p:spPr>
          <a:xfrm>
            <a:off x="7023099" y="3022600"/>
            <a:ext cx="2806701" cy="4826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現有消防局（中正四路）</a:t>
            </a:r>
            <a:endParaRPr lang="zh-TW" altLang="en-US" dirty="0"/>
          </a:p>
        </p:txBody>
      </p:sp>
      <p:cxnSp>
        <p:nvCxnSpPr>
          <p:cNvPr id="11" name="直線單箭頭接點 10"/>
          <p:cNvCxnSpPr>
            <a:stCxn id="8" idx="1"/>
          </p:cNvCxnSpPr>
          <p:nvPr/>
        </p:nvCxnSpPr>
        <p:spPr>
          <a:xfrm flipH="1">
            <a:off x="5321300" y="3263900"/>
            <a:ext cx="1701799" cy="317500"/>
          </a:xfrm>
          <a:prstGeom prst="straightConnector1">
            <a:avLst/>
          </a:prstGeom>
          <a:ln w="57150">
            <a:tailEnd type="triangle"/>
          </a:ln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562100" y="3098800"/>
            <a:ext cx="1092200" cy="4826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備</a:t>
            </a:r>
            <a:r>
              <a:rPr lang="zh-TW" altLang="en-US" dirty="0" smtClean="0"/>
              <a:t>選</a:t>
            </a:r>
            <a:r>
              <a:rPr lang="zh-TW" altLang="en-US" dirty="0"/>
              <a:t>點</a:t>
            </a:r>
          </a:p>
        </p:txBody>
      </p:sp>
      <p:cxnSp>
        <p:nvCxnSpPr>
          <p:cNvPr id="15" name="直線單箭頭接點 14"/>
          <p:cNvCxnSpPr>
            <a:stCxn id="14" idx="3"/>
          </p:cNvCxnSpPr>
          <p:nvPr/>
        </p:nvCxnSpPr>
        <p:spPr>
          <a:xfrm flipV="1">
            <a:off x="2654300" y="2438400"/>
            <a:ext cx="2895600" cy="901700"/>
          </a:xfrm>
          <a:prstGeom prst="straightConnector1">
            <a:avLst/>
          </a:prstGeom>
          <a:ln w="5715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直線單箭頭接點 18"/>
          <p:cNvCxnSpPr>
            <a:stCxn id="14" idx="3"/>
          </p:cNvCxnSpPr>
          <p:nvPr/>
        </p:nvCxnSpPr>
        <p:spPr>
          <a:xfrm flipV="1">
            <a:off x="2654300" y="3098800"/>
            <a:ext cx="1460500" cy="241300"/>
          </a:xfrm>
          <a:prstGeom prst="straightConnector1">
            <a:avLst/>
          </a:prstGeom>
          <a:ln w="5715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直線單箭頭接點 21"/>
          <p:cNvCxnSpPr>
            <a:stCxn id="14" idx="3"/>
          </p:cNvCxnSpPr>
          <p:nvPr/>
        </p:nvCxnSpPr>
        <p:spPr>
          <a:xfrm>
            <a:off x="2654300" y="3340100"/>
            <a:ext cx="3187700" cy="1714500"/>
          </a:xfrm>
          <a:prstGeom prst="straightConnector1">
            <a:avLst/>
          </a:prstGeom>
          <a:ln w="5715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050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400" smtClean="0"/>
              <a:t>13</a:t>
            </a:fld>
            <a:endParaRPr lang="en-US" sz="2400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176211" y="-114300"/>
            <a:ext cx="9905998" cy="1905000"/>
          </a:xfrm>
        </p:spPr>
        <p:txBody>
          <a:bodyPr>
            <a:normAutofit/>
          </a:bodyPr>
          <a:lstStyle/>
          <a:p>
            <a:r>
              <a:rPr lang="zh-TW" altLang="en-US" sz="4400" b="1" dirty="0" smtClean="0"/>
              <a:t>匯入</a:t>
            </a:r>
            <a:r>
              <a:rPr lang="zh-TW" altLang="en-US" sz="4400" b="1" dirty="0"/>
              <a:t>矩陣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81"/>
          <a:stretch/>
        </p:blipFill>
        <p:spPr>
          <a:xfrm>
            <a:off x="176211" y="1347875"/>
            <a:ext cx="9720000" cy="519262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7023099" y="3022600"/>
            <a:ext cx="2806701" cy="4826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時間成本</a:t>
            </a:r>
            <a:r>
              <a:rPr lang="zh-TW" altLang="en-US" dirty="0"/>
              <a:t>矩陣</a:t>
            </a:r>
          </a:p>
        </p:txBody>
      </p:sp>
      <p:cxnSp>
        <p:nvCxnSpPr>
          <p:cNvPr id="13" name="直線單箭頭接點 12"/>
          <p:cNvCxnSpPr>
            <a:stCxn id="12" idx="1"/>
          </p:cNvCxnSpPr>
          <p:nvPr/>
        </p:nvCxnSpPr>
        <p:spPr>
          <a:xfrm flipH="1">
            <a:off x="5321300" y="3263900"/>
            <a:ext cx="1701799" cy="317500"/>
          </a:xfrm>
          <a:prstGeom prst="straightConnector1">
            <a:avLst/>
          </a:prstGeom>
          <a:ln w="57150">
            <a:tailEnd type="triangle"/>
          </a:ln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98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400" smtClean="0"/>
              <a:t>14</a:t>
            </a:fld>
            <a:endParaRPr lang="en-US" sz="2400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176211" y="-114300"/>
            <a:ext cx="9905998" cy="1905000"/>
          </a:xfrm>
        </p:spPr>
        <p:txBody>
          <a:bodyPr>
            <a:normAutofit/>
          </a:bodyPr>
          <a:lstStyle/>
          <a:p>
            <a:r>
              <a:rPr lang="zh-TW" altLang="en-US" sz="4400" b="1" dirty="0" smtClean="0"/>
              <a:t>模型設</a:t>
            </a:r>
            <a:r>
              <a:rPr lang="zh-TW" altLang="en-US" sz="4400" b="1" dirty="0"/>
              <a:t>置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153" y="1500187"/>
            <a:ext cx="7551695" cy="498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88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400" smtClean="0"/>
              <a:t>15</a:t>
            </a:fld>
            <a:endParaRPr lang="en-US" sz="2400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176211" y="-114300"/>
            <a:ext cx="9905998" cy="1905000"/>
          </a:xfrm>
        </p:spPr>
        <p:txBody>
          <a:bodyPr>
            <a:normAutofit/>
          </a:bodyPr>
          <a:lstStyle/>
          <a:p>
            <a:r>
              <a:rPr lang="zh-TW" altLang="en-US" sz="4400" b="1" dirty="0" smtClean="0"/>
              <a:t>分析</a:t>
            </a:r>
            <a:r>
              <a:rPr lang="zh-TW" altLang="en-US" sz="4400" b="1" dirty="0"/>
              <a:t>結果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82"/>
          <a:stretch/>
        </p:blipFill>
        <p:spPr>
          <a:xfrm>
            <a:off x="176211" y="1347873"/>
            <a:ext cx="9720000" cy="5165201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5638800" y="4787900"/>
            <a:ext cx="609600" cy="6096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355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b="1" dirty="0" smtClean="0"/>
              <a:t>結</a:t>
            </a:r>
            <a:r>
              <a:rPr lang="zh-TW" altLang="en-US" sz="4800" b="1" dirty="0"/>
              <a:t>論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3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400" b="1" dirty="0" smtClean="0"/>
              <a:t>結</a:t>
            </a:r>
            <a:r>
              <a:rPr lang="zh-TW" altLang="en-US" sz="4400" b="1" dirty="0"/>
              <a:t>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828800" y="2194560"/>
            <a:ext cx="9218611" cy="4374406"/>
          </a:xfrm>
        </p:spPr>
        <p:txBody>
          <a:bodyPr anchor="t"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zh-TW" altLang="en-US" sz="2800" dirty="0" smtClean="0"/>
              <a:t>為了提升消防局之救災效率，本研究利用</a:t>
            </a:r>
            <a:r>
              <a:rPr lang="en-US" altLang="zh-TW" sz="2800" dirty="0" smtClean="0"/>
              <a:t>TransCAD</a:t>
            </a:r>
            <a:r>
              <a:rPr lang="zh-TW" altLang="en-US" sz="2800" dirty="0" smtClean="0"/>
              <a:t>了解前金區之消防局配置，並透過分析找到一新的位址，以滿足服務需求，達到降低國民的生命、財產損失之目標。</a:t>
            </a:r>
            <a:endParaRPr lang="en-US" altLang="zh-TW" sz="280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400" smtClean="0"/>
              <a:t>17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4563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b="1" dirty="0" smtClean="0"/>
              <a:t>參考文</a:t>
            </a:r>
            <a:r>
              <a:rPr lang="zh-TW" altLang="en-US" sz="4800" b="1" dirty="0"/>
              <a:t>獻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98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400" b="1" dirty="0" smtClean="0"/>
              <a:t>參考文</a:t>
            </a:r>
            <a:r>
              <a:rPr lang="zh-TW" altLang="en-US" sz="4400" b="1" dirty="0"/>
              <a:t>獻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828801" y="2194560"/>
            <a:ext cx="8685212" cy="4374406"/>
          </a:xfrm>
        </p:spPr>
        <p:txBody>
          <a:bodyPr anchor="t">
            <a:normAutofit fontScale="77500" lnSpcReduction="20000"/>
          </a:bodyPr>
          <a:lstStyle/>
          <a:p>
            <a:pPr lvl="0"/>
            <a:r>
              <a:rPr lang="en-US" altLang="zh-TW" dirty="0" err="1">
                <a:effectLst/>
              </a:rPr>
              <a:t>Wesolowasky</a:t>
            </a:r>
            <a:r>
              <a:rPr lang="en-US" altLang="zh-TW" dirty="0">
                <a:effectLst/>
              </a:rPr>
              <a:t>, G.O., 1973, Dynamic facility location, Management Science, 19: 1241-1247.</a:t>
            </a:r>
            <a:endParaRPr lang="zh-TW" altLang="zh-TW" dirty="0">
              <a:effectLst/>
            </a:endParaRPr>
          </a:p>
          <a:p>
            <a:pPr lvl="0"/>
            <a:r>
              <a:rPr lang="zh-TW" altLang="zh-TW" dirty="0">
                <a:effectLst/>
              </a:rPr>
              <a:t>洪子盛，</a:t>
            </a:r>
            <a:r>
              <a:rPr lang="en-US" altLang="zh-TW" dirty="0">
                <a:effectLst/>
              </a:rPr>
              <a:t>2003</a:t>
            </a:r>
            <a:r>
              <a:rPr lang="zh-TW" altLang="zh-TW" dirty="0">
                <a:effectLst/>
              </a:rPr>
              <a:t>，以模糊多目標規劃法求解消防站配置問題之最佳化，國立成功大學工業管理研究所，碩士論文。</a:t>
            </a:r>
          </a:p>
          <a:p>
            <a:pPr lvl="0"/>
            <a:r>
              <a:rPr lang="zh-TW" altLang="zh-TW" dirty="0">
                <a:effectLst/>
              </a:rPr>
              <a:t>高雄市政府，高雄市政府全球資訊網。民</a:t>
            </a:r>
            <a:r>
              <a:rPr lang="en-US" altLang="zh-TW" dirty="0">
                <a:effectLst/>
              </a:rPr>
              <a:t>107</a:t>
            </a:r>
            <a:r>
              <a:rPr lang="zh-TW" altLang="zh-TW" dirty="0">
                <a:effectLst/>
              </a:rPr>
              <a:t>年</a:t>
            </a:r>
            <a:r>
              <a:rPr lang="en-US" altLang="zh-TW" dirty="0">
                <a:effectLst/>
              </a:rPr>
              <a:t>1</a:t>
            </a:r>
            <a:r>
              <a:rPr lang="zh-TW" altLang="zh-TW" dirty="0">
                <a:effectLst/>
              </a:rPr>
              <a:t>月</a:t>
            </a:r>
            <a:r>
              <a:rPr lang="en-US" altLang="zh-TW" dirty="0">
                <a:effectLst/>
              </a:rPr>
              <a:t>10</a:t>
            </a:r>
            <a:r>
              <a:rPr lang="zh-TW" altLang="zh-TW" dirty="0">
                <a:effectLst/>
              </a:rPr>
              <a:t>日，取自：</a:t>
            </a:r>
            <a:r>
              <a:rPr lang="en-US" altLang="zh-TW" u="sng" dirty="0">
                <a:effectLst/>
              </a:rPr>
              <a:t>https://www.kcg.gov.tw/CP.aspx?n=2C50CC76EFD6D489&amp;s=E8EDF3395DA7BF79</a:t>
            </a:r>
            <a:r>
              <a:rPr lang="zh-TW" altLang="zh-TW" dirty="0">
                <a:effectLst/>
              </a:rPr>
              <a:t>。</a:t>
            </a:r>
          </a:p>
          <a:p>
            <a:pPr lvl="0"/>
            <a:r>
              <a:rPr lang="zh-TW" altLang="zh-TW" dirty="0">
                <a:effectLst/>
              </a:rPr>
              <a:t>高雄市政府，高雄市政府消防局全球資訊網。民</a:t>
            </a:r>
            <a:r>
              <a:rPr lang="en-US" altLang="zh-TW" dirty="0">
                <a:effectLst/>
              </a:rPr>
              <a:t>107</a:t>
            </a:r>
            <a:r>
              <a:rPr lang="zh-TW" altLang="zh-TW" dirty="0">
                <a:effectLst/>
              </a:rPr>
              <a:t>年</a:t>
            </a:r>
            <a:r>
              <a:rPr lang="en-US" altLang="zh-TW" dirty="0">
                <a:effectLst/>
              </a:rPr>
              <a:t>1</a:t>
            </a:r>
            <a:r>
              <a:rPr lang="zh-TW" altLang="zh-TW" dirty="0">
                <a:effectLst/>
              </a:rPr>
              <a:t>月</a:t>
            </a:r>
            <a:r>
              <a:rPr lang="en-US" altLang="zh-TW" dirty="0">
                <a:effectLst/>
              </a:rPr>
              <a:t>10</a:t>
            </a:r>
            <a:r>
              <a:rPr lang="zh-TW" altLang="zh-TW" dirty="0">
                <a:effectLst/>
              </a:rPr>
              <a:t>日，取自：</a:t>
            </a:r>
            <a:r>
              <a:rPr lang="en-US" altLang="zh-TW" u="sng" dirty="0">
                <a:effectLst/>
              </a:rPr>
              <a:t>https://www.fdkc.gov.tw/</a:t>
            </a:r>
            <a:endParaRPr lang="zh-TW" altLang="zh-TW" dirty="0">
              <a:effectLst/>
            </a:endParaRPr>
          </a:p>
          <a:p>
            <a:pPr lvl="0"/>
            <a:r>
              <a:rPr lang="zh-TW" altLang="zh-TW" dirty="0">
                <a:effectLst/>
              </a:rPr>
              <a:t>金門縣政府，五部小型消防車投入救災。民</a:t>
            </a:r>
            <a:r>
              <a:rPr lang="en-US" altLang="zh-TW" dirty="0">
                <a:effectLst/>
              </a:rPr>
              <a:t>107</a:t>
            </a:r>
            <a:r>
              <a:rPr lang="zh-TW" altLang="zh-TW" dirty="0">
                <a:effectLst/>
              </a:rPr>
              <a:t>年</a:t>
            </a:r>
            <a:r>
              <a:rPr lang="en-US" altLang="zh-TW" dirty="0">
                <a:effectLst/>
              </a:rPr>
              <a:t>1</a:t>
            </a:r>
            <a:r>
              <a:rPr lang="zh-TW" altLang="zh-TW" dirty="0">
                <a:effectLst/>
              </a:rPr>
              <a:t>月</a:t>
            </a:r>
            <a:r>
              <a:rPr lang="en-US" altLang="zh-TW" dirty="0">
                <a:effectLst/>
              </a:rPr>
              <a:t>10</a:t>
            </a:r>
            <a:r>
              <a:rPr lang="zh-TW" altLang="zh-TW" dirty="0">
                <a:effectLst/>
              </a:rPr>
              <a:t>日，取自：</a:t>
            </a:r>
            <a:r>
              <a:rPr lang="en-US" altLang="zh-TW" u="sng" dirty="0">
                <a:effectLst/>
              </a:rPr>
              <a:t>http://web.kinmen.gov.tw/Layout/main_ch/News_NewsContent.aspx?NewsID=120552&amp;frame=&amp;DepartmentID=13&amp;LanguageType=1</a:t>
            </a:r>
            <a:endParaRPr lang="zh-TW" altLang="zh-TW" dirty="0">
              <a:effectLst/>
            </a:endParaRPr>
          </a:p>
          <a:p>
            <a:pPr lvl="0"/>
            <a:r>
              <a:rPr lang="zh-TW" altLang="zh-TW" dirty="0">
                <a:effectLst/>
              </a:rPr>
              <a:t>高雄市前金區公所，認識前金。民</a:t>
            </a:r>
            <a:r>
              <a:rPr lang="en-US" altLang="zh-TW" dirty="0">
                <a:effectLst/>
              </a:rPr>
              <a:t>107</a:t>
            </a:r>
            <a:r>
              <a:rPr lang="zh-TW" altLang="zh-TW" dirty="0">
                <a:effectLst/>
              </a:rPr>
              <a:t>年</a:t>
            </a:r>
            <a:r>
              <a:rPr lang="en-US" altLang="zh-TW" dirty="0">
                <a:effectLst/>
              </a:rPr>
              <a:t>1</a:t>
            </a:r>
            <a:r>
              <a:rPr lang="zh-TW" altLang="zh-TW" dirty="0">
                <a:effectLst/>
              </a:rPr>
              <a:t>月</a:t>
            </a:r>
            <a:r>
              <a:rPr lang="en-US" altLang="zh-TW" dirty="0">
                <a:effectLst/>
              </a:rPr>
              <a:t>10</a:t>
            </a:r>
            <a:r>
              <a:rPr lang="zh-TW" altLang="zh-TW" dirty="0">
                <a:effectLst/>
              </a:rPr>
              <a:t>日，取自：</a:t>
            </a:r>
            <a:r>
              <a:rPr lang="en-US" altLang="zh-TW" u="sng" dirty="0">
                <a:effectLst/>
              </a:rPr>
              <a:t>http://chiengin.kcg.gov.tw/Content_List.aspx?n=70539B550F60B5E5</a:t>
            </a:r>
            <a:r>
              <a:rPr lang="zh-TW" altLang="zh-TW" dirty="0">
                <a:effectLst/>
              </a:rPr>
              <a:t>。</a:t>
            </a:r>
          </a:p>
          <a:p>
            <a:pPr lvl="0"/>
            <a:r>
              <a:rPr lang="zh-TW" altLang="zh-TW" dirty="0">
                <a:effectLst/>
              </a:rPr>
              <a:t>蔡嘉哲，</a:t>
            </a:r>
            <a:r>
              <a:rPr lang="en-US" altLang="zh-TW" dirty="0">
                <a:effectLst/>
              </a:rPr>
              <a:t>1982</a:t>
            </a:r>
            <a:r>
              <a:rPr lang="zh-TW" altLang="zh-TW" dirty="0">
                <a:effectLst/>
              </a:rPr>
              <a:t>，台北市消防隊區位之研究，中興都研究所，碩士論文。</a:t>
            </a:r>
          </a:p>
          <a:p>
            <a:pPr lvl="0"/>
            <a:r>
              <a:rPr lang="zh-TW" altLang="zh-TW" dirty="0">
                <a:effectLst/>
              </a:rPr>
              <a:t>樓邦儒，</a:t>
            </a:r>
            <a:r>
              <a:rPr lang="en-US" altLang="zh-TW" dirty="0">
                <a:effectLst/>
              </a:rPr>
              <a:t>2005</a:t>
            </a:r>
            <a:r>
              <a:rPr lang="zh-TW" altLang="zh-TW" dirty="0">
                <a:effectLst/>
              </a:rPr>
              <a:t>，多目標決策應用於觀光防災區位之研究－以桃園復興鄉為例，第一屆管理與決策</a:t>
            </a:r>
            <a:r>
              <a:rPr lang="en-US" altLang="zh-TW" dirty="0">
                <a:effectLst/>
              </a:rPr>
              <a:t>2005</a:t>
            </a:r>
            <a:r>
              <a:rPr lang="zh-TW" altLang="zh-TW" dirty="0">
                <a:effectLst/>
              </a:rPr>
              <a:t>年學術研討會特刊，頁</a:t>
            </a:r>
            <a:r>
              <a:rPr lang="en-US" altLang="zh-TW" dirty="0">
                <a:effectLst/>
              </a:rPr>
              <a:t>45-56</a:t>
            </a:r>
            <a:r>
              <a:rPr lang="zh-TW" altLang="zh-TW" dirty="0">
                <a:effectLst/>
              </a:rPr>
              <a:t>。</a:t>
            </a:r>
          </a:p>
          <a:p>
            <a:pPr lvl="0"/>
            <a:r>
              <a:rPr lang="zh-TW" altLang="zh-TW" dirty="0">
                <a:effectLst/>
              </a:rPr>
              <a:t>衛萬明，林宏晉，</a:t>
            </a:r>
            <a:r>
              <a:rPr lang="en-US" altLang="zh-TW" dirty="0">
                <a:effectLst/>
              </a:rPr>
              <a:t>2006</a:t>
            </a:r>
            <a:r>
              <a:rPr lang="zh-TW" altLang="zh-TW" dirty="0">
                <a:effectLst/>
              </a:rPr>
              <a:t>，都市鄰里公園之區位選擇研究，地理學報，</a:t>
            </a:r>
            <a:r>
              <a:rPr lang="en-US" altLang="zh-TW" dirty="0">
                <a:effectLst/>
              </a:rPr>
              <a:t>45</a:t>
            </a:r>
            <a:r>
              <a:rPr lang="zh-TW" altLang="zh-TW" dirty="0">
                <a:effectLst/>
              </a:rPr>
              <a:t>：頁</a:t>
            </a:r>
            <a:r>
              <a:rPr lang="en-US" altLang="zh-TW" dirty="0">
                <a:effectLst/>
              </a:rPr>
              <a:t>51-71</a:t>
            </a:r>
            <a:r>
              <a:rPr lang="zh-TW" altLang="zh-TW" dirty="0">
                <a:effectLst/>
              </a:rPr>
              <a:t>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400" smtClean="0"/>
              <a:t>19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3392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TW" sz="4800" b="1" dirty="0" smtClean="0"/>
              <a:t>THE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END.</a:t>
            </a:r>
            <a:endParaRPr lang="zh-TW" altLang="en-US" sz="4800" b="1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07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網狀">
  <a:themeElements>
    <a:clrScheme name="紫蘿蘭色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自訂 1">
      <a:majorFont>
        <a:latin typeface="Arial Black"/>
        <a:ea typeface="Adobe 黑体 Std R"/>
        <a:cs typeface=""/>
      </a:majorFont>
      <a:minorFont>
        <a:latin typeface="Arial"/>
        <a:ea typeface="Adobe 繁黑體 Std B"/>
        <a:cs typeface=""/>
      </a:minorFont>
    </a:fontScheme>
    <a:fmtScheme name="插頁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網線</Template>
  <TotalTime>332</TotalTime>
  <Words>510</Words>
  <Application>Microsoft Office PowerPoint</Application>
  <PresentationFormat>寬螢幕</PresentationFormat>
  <Paragraphs>78</Paragraphs>
  <Slides>20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8" baseType="lpstr">
      <vt:lpstr>Adobe 黑体 Std R</vt:lpstr>
      <vt:lpstr>Adobe 繁黑體 Std B</vt:lpstr>
      <vt:lpstr>新細明體</vt:lpstr>
      <vt:lpstr>Arial</vt:lpstr>
      <vt:lpstr>Arial Black</vt:lpstr>
      <vt:lpstr>Calibri</vt:lpstr>
      <vt:lpstr>Wingdings</vt:lpstr>
      <vt:lpstr>網狀</vt:lpstr>
      <vt:lpstr>應用TransCAD於消防局 區位配置－以高雄前金區為例</vt:lpstr>
      <vt:lpstr>大綱</vt:lpstr>
      <vt:lpstr>研究背景</vt:lpstr>
      <vt:lpstr>研究背景</vt:lpstr>
      <vt:lpstr>文獻探討</vt:lpstr>
      <vt:lpstr>文獻探討-1</vt:lpstr>
      <vt:lpstr>文獻探討-2</vt:lpstr>
      <vt:lpstr>問題描述</vt:lpstr>
      <vt:lpstr>前金區</vt:lpstr>
      <vt:lpstr>問題描述</vt:lpstr>
      <vt:lpstr>實力分析與應用</vt:lpstr>
      <vt:lpstr>消防局之位置</vt:lpstr>
      <vt:lpstr>匯入矩陣</vt:lpstr>
      <vt:lpstr>模型設置</vt:lpstr>
      <vt:lpstr>分析結果</vt:lpstr>
      <vt:lpstr>結論</vt:lpstr>
      <vt:lpstr>結論</vt:lpstr>
      <vt:lpstr>參考文獻</vt:lpstr>
      <vt:lpstr>參考文獻</vt:lpstr>
      <vt:lpstr>THE END.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Windows 使用者</dc:creator>
  <cp:lastModifiedBy>Windows 使用者</cp:lastModifiedBy>
  <cp:revision>21</cp:revision>
  <dcterms:created xsi:type="dcterms:W3CDTF">2018-01-10T05:38:06Z</dcterms:created>
  <dcterms:modified xsi:type="dcterms:W3CDTF">2018-01-10T11:12:32Z</dcterms:modified>
</cp:coreProperties>
</file>