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6" r:id="rId1"/>
  </p:sldMasterIdLst>
  <p:sldIdLst>
    <p:sldId id="256" r:id="rId2"/>
    <p:sldId id="275" r:id="rId3"/>
    <p:sldId id="276" r:id="rId4"/>
    <p:sldId id="277" r:id="rId5"/>
    <p:sldId id="257" r:id="rId6"/>
    <p:sldId id="278" r:id="rId7"/>
    <p:sldId id="283" r:id="rId8"/>
    <p:sldId id="284" r:id="rId9"/>
    <p:sldId id="285" r:id="rId10"/>
    <p:sldId id="279" r:id="rId11"/>
    <p:sldId id="281" r:id="rId12"/>
    <p:sldId id="259" r:id="rId13"/>
    <p:sldId id="266" r:id="rId14"/>
    <p:sldId id="282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6" r:id="rId23"/>
    <p:sldId id="26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9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7674"/>
            <a:ext cx="109728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6875"/>
            <a:ext cx="10972800" cy="5177725"/>
          </a:xfrm>
        </p:spPr>
        <p:txBody>
          <a:bodyPr/>
          <a:lstStyle/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867E5644-1E61-4311-A31E-84CB9C7AA8A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51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1/12/2014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zh-TW" altLang="zh-TW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運輸科技軟體應用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期</a:t>
            </a:r>
            <a:r>
              <a:rPr lang="zh-TW" altLang="en-US" sz="40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末</a:t>
            </a:r>
            <a:r>
              <a:rPr lang="zh-TW" altLang="zh-TW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報告</a:t>
            </a:r>
            <a:r>
              <a:rPr lang="en-US" altLang="zh-TW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4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101</a:t>
            </a:r>
            <a:r>
              <a:rPr lang="zh-TW" altLang="zh-TW" sz="4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級碩專班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期末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同樂會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派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計程車接送的最短路線及最低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費用</a:t>
            </a: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921362" y="4359022"/>
            <a:ext cx="6400800" cy="1947333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指導老師：黃山琿教授</a:t>
            </a:r>
          </a:p>
          <a:p>
            <a:pPr algn="r">
              <a:defRPr/>
            </a:pPr>
            <a:r>
              <a:rPr lang="en-US" altLang="zh-TW" sz="2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zh-TW" sz="2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學生：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0123709 </a:t>
            </a:r>
            <a:r>
              <a:rPr lang="zh-TW" altLang="en-US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李佳樺</a:t>
            </a:r>
            <a:endParaRPr lang="zh-TW" altLang="zh-TW" sz="2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r">
              <a:defRPr/>
            </a:pPr>
            <a:r>
              <a:rPr lang="en-US" altLang="zh-TW" sz="2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0123717 </a:t>
            </a:r>
            <a:r>
              <a:rPr lang="zh-TW" altLang="en-US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李佳霓</a:t>
            </a:r>
            <a:endParaRPr lang="zh-TW" altLang="zh-TW" sz="2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r">
              <a:defRPr/>
            </a:pPr>
            <a:r>
              <a:rPr lang="en-US" altLang="zh-TW" sz="2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0123723 </a:t>
            </a:r>
            <a:r>
              <a:rPr lang="zh-TW" altLang="en-US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李世大</a:t>
            </a:r>
            <a:endParaRPr lang="zh-TW" altLang="zh-TW" sz="2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7367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研究題目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sz="44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endParaRPr lang="en-US" altLang="zh-TW" sz="4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101</a:t>
            </a:r>
            <a:r>
              <a:rPr lang="zh-TW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級碩專班</a:t>
            </a:r>
            <a:r>
              <a:rPr lang="zh-TW" altLang="en-US" sz="44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期末</a:t>
            </a:r>
            <a:r>
              <a:rPr lang="zh-TW" altLang="en-US" sz="4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同樂會</a:t>
            </a:r>
            <a:r>
              <a:rPr lang="zh-TW" altLang="en-US" sz="44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44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4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派</a:t>
            </a:r>
            <a:r>
              <a:rPr lang="zh-TW" altLang="en-US" sz="4400" b="1" dirty="0">
                <a:latin typeface="DFKai-SB" panose="03000509000000000000" pitchFamily="65" charset="-120"/>
                <a:ea typeface="DFKai-SB" panose="03000509000000000000" pitchFamily="65" charset="-120"/>
              </a:rPr>
              <a:t>計程車接送的最短路線及最低費用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87512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背景與動機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n"/>
            </a:pPr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高鐵、捷運的建造，台鐵轉型，加上與其他公共運輸工具相互搭配，不僅運輸工具的選擇變得多元，也提高了使用的便利性。</a:t>
            </a:r>
            <a:endParaRPr lang="en-US" altLang="zh-TW" sz="3100" dirty="0" smtClean="0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n"/>
            </a:pPr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民眾除了普遍使用的汽、機車外，使用公共運輸工具的比例也提高，成為日常生活一環。</a:t>
            </a:r>
            <a:endParaRPr lang="en-US" altLang="zh-TW" sz="3100" dirty="0" smtClean="0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l"/>
            </a:pPr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長程：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高鐵、</a:t>
            </a:r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台鐵</a:t>
            </a:r>
            <a:endParaRPr lang="en-US" altLang="zh-TW" sz="3100" dirty="0" smtClean="0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l"/>
            </a:pPr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短程：捷運、公車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、</a:t>
            </a:r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計程車</a:t>
            </a:r>
            <a:endParaRPr lang="en-US" altLang="zh-TW" sz="3100" dirty="0" smtClean="0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altLang="zh-TW" sz="4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4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342220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背景與動機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n"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根據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交通部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2005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統計，全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台計程車每天實際載客量為一百八十五萬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人次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23010" lvl="1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為客運公車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二百七十六萬人次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67%</a:t>
            </a:r>
          </a:p>
          <a:p>
            <a:pPr marL="1223010" lvl="1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台鐵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四十六萬人次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倍，</a:t>
            </a:r>
            <a:endParaRPr lang="en-US" altLang="zh-TW" sz="2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23010" lvl="1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捷運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一百零五萬人次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1.8</a:t>
            </a:r>
            <a:r>
              <a:rPr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倍。</a:t>
            </a:r>
            <a:endParaRPr lang="en-US" altLang="zh-TW" sz="2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計程車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這項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副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大眾運輸工具已是通勤的</a:t>
            </a: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重要</a:t>
            </a:r>
            <a:r>
              <a:rPr lang="zh-TW" altLang="zh-TW" smtClean="0">
                <a:latin typeface="標楷體" panose="03000509000000000000" pitchFamily="65" charset="-120"/>
                <a:ea typeface="標楷體" panose="03000509000000000000" pitchFamily="65" charset="-120"/>
              </a:rPr>
              <a:t>交通工具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酒駕肇事問題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嚴重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，搭乘計程車參加聚會，可有效降低酒駕機率。 </a:t>
            </a:r>
            <a:endParaRPr lang="en-US" altLang="zh-TW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1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研究</a:t>
            </a:r>
            <a:r>
              <a:rPr lang="zh-TW" altLang="en-US" dirty="0" smtClean="0"/>
              <a:t>目的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457200">
              <a:lnSpc>
                <a:spcPct val="120000"/>
              </a:lnSpc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聚會喝酒之習慣而產生之酒駕問題嚴重且備受社會大眾關注，如聚會前事先規劃，安排人員搭乘公共運輸工具或派車接送，不僅使與會者盡興，也可以確保交通安全。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457200">
              <a:lnSpc>
                <a:spcPct val="120000"/>
              </a:lnSpc>
              <a:buNone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457200">
              <a:lnSpc>
                <a:spcPct val="120000"/>
              </a:lnSpc>
              <a:buNone/>
            </a:pP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研究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同學聚會為例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針對各個實驗對象所居住的地點與路線，以</a:t>
            </a:r>
            <a:r>
              <a:rPr lang="en-US" altLang="zh-TW" sz="28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TransCAD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軟體</a:t>
            </a:r>
            <a:r>
              <a:rPr lang="zh-TW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派車接送之</a:t>
            </a:r>
            <a:r>
              <a:rPr lang="zh-TW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路線規劃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過程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中還需考慮到是否為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適路線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、最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少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共乘費率以及女性乘客的安全為考量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zh-TW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zh-TW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一個省時、安全與最低費用的交通規劃路線模式</a:t>
            </a:r>
            <a:r>
              <a:rPr lang="zh-TW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400" dirty="0" smtClean="0"/>
              <a:t> </a:t>
            </a:r>
            <a:endParaRPr lang="zh-TW" altLang="zh-TW" sz="2400" dirty="0"/>
          </a:p>
        </p:txBody>
      </p:sp>
    </p:spTree>
    <p:extLst>
      <p:ext uri="{BB962C8B-B14F-4D97-AF65-F5344CB8AC3E}">
        <p14:creationId xmlns:p14="http://schemas.microsoft.com/office/powerpoint/2010/main" val="397587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zh-TW" altLang="en-US" dirty="0" smtClean="0"/>
              <a:t> </a:t>
            </a:r>
            <a:r>
              <a:rPr lang="zh-TW" altLang="zh-TW" sz="5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研究</a:t>
            </a:r>
            <a:r>
              <a:rPr lang="zh-TW" altLang="en-US" sz="5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對象與範圍</a:t>
            </a:r>
            <a:r>
              <a:rPr lang="zh-TW" altLang="zh-TW" b="1" dirty="0"/>
              <a:t/>
            </a:r>
            <a:br>
              <a:rPr lang="zh-TW" altLang="zh-TW" b="1" dirty="0"/>
            </a:b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本實驗對象計</a:t>
            </a:r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依照目的地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高雄市區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大帑殿為主</a:t>
            </a: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，將人員、居住地、交通搭乘方式等，規劃並製做成下</a:t>
            </a:r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80043"/>
              </p:ext>
            </p:extLst>
          </p:nvPr>
        </p:nvGraphicFramePr>
        <p:xfrm>
          <a:off x="869430" y="2782393"/>
          <a:ext cx="10088380" cy="3528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6592"/>
                <a:gridCol w="3631816"/>
                <a:gridCol w="1402450"/>
                <a:gridCol w="2037522"/>
              </a:tblGrid>
              <a:tr h="267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實驗人員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居住地</a:t>
                      </a:r>
                      <a:endParaRPr 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搭乘前往方式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1058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高雄市以北之區域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宏安/</a:t>
                      </a:r>
                      <a:r>
                        <a:rPr lang="zh-TW" sz="1600" u="sng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佳霓</a:t>
                      </a:r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/志鴻/嗣聰/展旭/</a:t>
                      </a:r>
                      <a:r>
                        <a:rPr lang="zh-TW" sz="1600" u="sng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靜琪</a:t>
                      </a:r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/昭武</a:t>
                      </a:r>
                      <a:endParaRPr 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台南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計程車</a:t>
                      </a:r>
                      <a:endParaRPr 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2798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火車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89348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以目的地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宏海/易紳/</a:t>
                      </a:r>
                      <a:r>
                        <a:rPr lang="zh-TW" sz="1600" u="sng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珊珊</a:t>
                      </a:r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/國隆/建良/</a:t>
                      </a:r>
                      <a:r>
                        <a:rPr lang="zh-TW" sz="1600" u="sng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巧斐</a:t>
                      </a:r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/錦文/駿鑫/</a:t>
                      </a:r>
                      <a:r>
                        <a:rPr lang="zh-TW" sz="1600" u="sng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佳樺</a:t>
                      </a:r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/世大</a:t>
                      </a:r>
                      <a:endParaRPr 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高雄市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計程車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54752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sng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高雄市為中心</a:t>
                      </a:r>
                      <a:endParaRPr lang="zh-TW" sz="1600" b="1" i="0" u="sng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475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高雄市以南之區域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綺倍夫婦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屏東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計程車</a:t>
                      </a:r>
                      <a:endParaRPr 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43801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火車</a:t>
                      </a:r>
                      <a:endParaRPr 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76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+mj-ea"/>
              </a:rPr>
              <a:t>文獻回顧</a:t>
            </a:r>
            <a:r>
              <a:rPr lang="en-US" altLang="zh-TW" dirty="0" smtClean="0">
                <a:latin typeface="+mj-ea"/>
              </a:rPr>
              <a:t>- 1.</a:t>
            </a:r>
            <a:r>
              <a:rPr lang="zh-TW" altLang="zh-TW" dirty="0">
                <a:latin typeface="+mj-ea"/>
              </a:rPr>
              <a:t>地理資訊系統（</a:t>
            </a:r>
            <a:r>
              <a:rPr lang="en-US" altLang="zh-TW" dirty="0">
                <a:latin typeface="+mj-ea"/>
              </a:rPr>
              <a:t>GIS</a:t>
            </a:r>
            <a:r>
              <a:rPr lang="zh-TW" altLang="zh-TW" dirty="0" smtClean="0">
                <a:latin typeface="+mj-ea"/>
              </a:rPr>
              <a:t>）</a:t>
            </a:r>
            <a:endParaRPr lang="zh-TW" altLang="en-US" dirty="0">
              <a:latin typeface="+mj-ea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586153" y="1158599"/>
            <a:ext cx="10972800" cy="5177725"/>
          </a:xfrm>
        </p:spPr>
        <p:txBody>
          <a:bodyPr>
            <a:noAutofit/>
          </a:bodyPr>
          <a:lstStyle/>
          <a:p>
            <a:pPr marL="274320" lvl="2" indent="0">
              <a:lnSpc>
                <a:spcPct val="150000"/>
              </a:lnSpc>
              <a:buClr>
                <a:schemeClr val="accent3"/>
              </a:buClr>
              <a:buSzPct val="95000"/>
              <a:buNone/>
            </a:pP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地理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信息系統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G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eographic 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I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nformation 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S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ystem，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GIS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）是一門綜合性學科，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結合地理學與地圖學，已經廣泛的應用在不同的領域，是用於輸入、存儲、查詢、分析和顯示地理數據的計算機系統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lvl="2" indent="0">
              <a:lnSpc>
                <a:spcPct val="150000"/>
              </a:lnSpc>
              <a:buClr>
                <a:schemeClr val="accent3"/>
              </a:buClr>
              <a:buSzPct val="95000"/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本研究是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以具有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GIS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交通規劃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模型之</a:t>
            </a:r>
            <a:r>
              <a:rPr lang="en-US" altLang="zh-TW" dirty="0" err="1" smtClean="0">
                <a:latin typeface="標楷體" pitchFamily="65" charset="-120"/>
                <a:ea typeface="標楷體" pitchFamily="65" charset="-120"/>
              </a:rPr>
              <a:t>TransCAD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軟體來模擬並求出最短路徑問題。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557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文獻</a:t>
            </a:r>
            <a:r>
              <a:rPr lang="zh-TW" altLang="en-US" dirty="0" smtClean="0">
                <a:latin typeface="+mj-ea"/>
              </a:rPr>
              <a:t>回顧</a:t>
            </a:r>
            <a:r>
              <a:rPr lang="en-US" altLang="zh-TW" dirty="0" smtClean="0">
                <a:latin typeface="+mj-ea"/>
              </a:rPr>
              <a:t>-</a:t>
            </a:r>
            <a:r>
              <a:rPr lang="zh-TW" altLang="en-US" dirty="0" smtClean="0">
                <a:latin typeface="+mj-ea"/>
              </a:rPr>
              <a:t> </a:t>
            </a:r>
            <a:r>
              <a:rPr lang="en-US" altLang="zh-TW" dirty="0" smtClean="0">
                <a:latin typeface="+mj-ea"/>
              </a:rPr>
              <a:t>2.</a:t>
            </a:r>
            <a:r>
              <a:rPr lang="zh-TW" altLang="en-US" dirty="0">
                <a:latin typeface="+mj-ea"/>
              </a:rPr>
              <a:t>車輛途程</a:t>
            </a:r>
            <a:r>
              <a:rPr lang="zh-TW" altLang="en-US" dirty="0" smtClean="0">
                <a:latin typeface="+mj-ea"/>
              </a:rPr>
              <a:t>問題</a:t>
            </a:r>
            <a:endParaRPr lang="zh-TW" altLang="en-US" dirty="0">
              <a:latin typeface="+mj-ea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586153" y="1158599"/>
            <a:ext cx="10972800" cy="5476663"/>
          </a:xfrm>
        </p:spPr>
        <p:txBody>
          <a:bodyPr>
            <a:noAutofit/>
          </a:bodyPr>
          <a:lstStyle/>
          <a:p>
            <a:pPr marL="365760" lvl="1" indent="0">
              <a:lnSpc>
                <a:spcPct val="150000"/>
              </a:lnSpc>
              <a:buNone/>
            </a:pP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卓裕仁（</a:t>
            </a:r>
            <a:r>
              <a:rPr lang="en-US" altLang="zh-TW" sz="2100" dirty="0" smtClean="0">
                <a:latin typeface="標楷體" pitchFamily="65" charset="-120"/>
                <a:ea typeface="標楷體" pitchFamily="65" charset="-120"/>
              </a:rPr>
              <a:t>2001</a:t>
            </a: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）</a:t>
            </a:r>
            <a:r>
              <a:rPr lang="zh-TW" altLang="zh-TW" sz="2100" dirty="0">
                <a:latin typeface="標楷體" pitchFamily="65" charset="-120"/>
                <a:ea typeface="標楷體" pitchFamily="65" charset="-120"/>
              </a:rPr>
              <a:t>提到網路最佳化</a:t>
            </a: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問題</a:t>
            </a:r>
            <a:r>
              <a:rPr lang="zh-TW" altLang="en-US" sz="2100" dirty="0">
                <a:latin typeface="標楷體" pitchFamily="65" charset="-120"/>
                <a:ea typeface="標楷體" pitchFamily="65" charset="-120"/>
              </a:rPr>
              <a:t>可分為兩大類</a:t>
            </a:r>
            <a:r>
              <a:rPr lang="zh-TW" altLang="en-US" sz="2100" dirty="0" smtClean="0">
                <a:latin typeface="新細明體"/>
                <a:ea typeface="新細明體"/>
              </a:rPr>
              <a:t>：</a:t>
            </a:r>
            <a:endParaRPr lang="en-US" altLang="zh-TW" sz="2100" dirty="0" smtClean="0">
              <a:latin typeface="新細明體"/>
              <a:ea typeface="新細明體"/>
            </a:endParaRPr>
          </a:p>
          <a:p>
            <a:pPr marL="708660" lvl="1" indent="-342900">
              <a:lnSpc>
                <a:spcPct val="150000"/>
              </a:lnSpc>
            </a:pP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組合</a:t>
            </a:r>
            <a:r>
              <a:rPr lang="zh-TW" altLang="zh-TW" sz="2100" dirty="0">
                <a:latin typeface="標楷體" pitchFamily="65" charset="-120"/>
                <a:ea typeface="標楷體" pitchFamily="65" charset="-120"/>
              </a:rPr>
              <a:t>（</a:t>
            </a:r>
            <a:r>
              <a:rPr lang="en-US" altLang="zh-TW" sz="2100" dirty="0">
                <a:latin typeface="標楷體" pitchFamily="65" charset="-120"/>
                <a:ea typeface="標楷體" pitchFamily="65" charset="-120"/>
              </a:rPr>
              <a:t>Combination</a:t>
            </a: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100" dirty="0" smtClean="0">
              <a:latin typeface="標楷體" pitchFamily="65" charset="-120"/>
              <a:ea typeface="標楷體" pitchFamily="65" charset="-120"/>
            </a:endParaRP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節點服務（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Node Covering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節線服務（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Arc Covering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代表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問題</a:t>
            </a:r>
            <a:r>
              <a:rPr lang="zh-TW" altLang="en-US" sz="1800" dirty="0" smtClean="0">
                <a:latin typeface="新細明體"/>
                <a:ea typeface="新細明體"/>
              </a:rPr>
              <a:t>：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旅行銷售員問題（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Traveling Salesman Problems, TSP 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         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車輛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路線問題（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Vehicle Routing Problem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VRP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  <a:p>
            <a:pPr marL="708660" lvl="1" indent="-342900">
              <a:lnSpc>
                <a:spcPct val="150000"/>
              </a:lnSpc>
            </a:pP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流量</a:t>
            </a:r>
            <a:r>
              <a:rPr lang="zh-TW" altLang="zh-TW" sz="2100" dirty="0">
                <a:latin typeface="標楷體" pitchFamily="65" charset="-120"/>
                <a:ea typeface="標楷體" pitchFamily="65" charset="-120"/>
              </a:rPr>
              <a:t>（</a:t>
            </a:r>
            <a:r>
              <a:rPr lang="en-US" altLang="zh-TW" sz="2100" dirty="0" smtClean="0">
                <a:latin typeface="標楷體" pitchFamily="65" charset="-120"/>
                <a:ea typeface="標楷體" pitchFamily="65" charset="-120"/>
              </a:rPr>
              <a:t>Flow)</a:t>
            </a: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最小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成本流量（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Minimum-Cost Flow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最大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流量（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Maximum Flow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代表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問題</a:t>
            </a:r>
            <a:r>
              <a:rPr lang="en-US" altLang="zh-TW" sz="18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最</a:t>
            </a:r>
            <a:r>
              <a:rPr lang="zh-TW" altLang="zh-TW" sz="1800" dirty="0">
                <a:latin typeface="標楷體" pitchFamily="65" charset="-120"/>
                <a:ea typeface="標楷體" pitchFamily="65" charset="-120"/>
              </a:rPr>
              <a:t>短路徑問題（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Shortest Path Problem</a:t>
            </a:r>
            <a:r>
              <a:rPr lang="zh-TW" altLang="zh-TW" sz="18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本</a:t>
            </a:r>
            <a:r>
              <a:rPr lang="zh-TW" altLang="zh-TW" sz="2100" dirty="0">
                <a:latin typeface="標楷體" pitchFamily="65" charset="-120"/>
                <a:ea typeface="標楷體" pitchFamily="65" charset="-120"/>
              </a:rPr>
              <a:t>研究所探討之車輛</a:t>
            </a: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路線</a:t>
            </a:r>
            <a:r>
              <a:rPr lang="zh-TW" altLang="en-US" sz="2100" dirty="0" smtClean="0">
                <a:latin typeface="標楷體" pitchFamily="65" charset="-120"/>
                <a:ea typeface="標楷體" pitchFamily="65" charset="-120"/>
              </a:rPr>
              <a:t>即</a:t>
            </a: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屬於</a:t>
            </a:r>
            <a:r>
              <a:rPr lang="zh-TW" altLang="zh-TW" sz="21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最短路徑之問題型態</a:t>
            </a:r>
            <a:r>
              <a:rPr lang="zh-TW" altLang="zh-TW" sz="21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011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+mj-ea"/>
              </a:rPr>
              <a:t>文獻回顧</a:t>
            </a:r>
            <a:r>
              <a:rPr lang="en-US" altLang="zh-TW" dirty="0" smtClean="0">
                <a:latin typeface="+mj-ea"/>
              </a:rPr>
              <a:t>- 3.</a:t>
            </a:r>
            <a:r>
              <a:rPr lang="zh-TW" altLang="en-US" dirty="0" smtClean="0">
                <a:latin typeface="+mj-ea"/>
              </a:rPr>
              <a:t>車輛共乘問題</a:t>
            </a:r>
            <a:endParaRPr lang="zh-TW" altLang="en-US" dirty="0">
              <a:latin typeface="+mj-ea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586153" y="1158599"/>
            <a:ext cx="10972800" cy="5177725"/>
          </a:xfrm>
        </p:spPr>
        <p:txBody>
          <a:bodyPr>
            <a:noAutofit/>
          </a:bodyPr>
          <a:lstStyle/>
          <a:p>
            <a:pPr marL="617220" lvl="2" indent="-342900">
              <a:lnSpc>
                <a:spcPct val="15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定義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為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兩人或更多人以任何運具來從事旅運行為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包含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小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汽車共乘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(carpool)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中型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車共乘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vanpool)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公有或私有交通車共乘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(public or private bus 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pool)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、計程車共乘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(taxi pool, shared-ride taxi)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、隨停公車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(jitney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及大眾運輸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(public 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transit) 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張有恆，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1994)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617220" lvl="2" indent="-342900">
              <a:lnSpc>
                <a:spcPct val="15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曾國雄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1988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）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從運輸效率能源角度， 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探討實施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合車共乘（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carpool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）與合租共乘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vanpool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）進行可行性分析， 研究結果認為車輛共乘制度在台灣地區是可行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的。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617220" lvl="2" indent="-342900">
              <a:lnSpc>
                <a:spcPct val="15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李克聰等人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2002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）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進行「捷運共乘接駁計程車之可行性」調查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結果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顯示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一般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民眾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認為在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不影響現有之大眾運輸工具下，可為計程車尋覓出另特有之生存空間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617220" lvl="2" indent="-342900">
              <a:lnSpc>
                <a:spcPct val="15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本研究則是以計程車為主要共乘運具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，在回程時限制女性不得為最後一位下車的前提下，求出最低成本的共乘路線問題。</a:t>
            </a:r>
            <a:endParaRPr lang="zh-TW" altLang="zh-TW" dirty="0">
              <a:latin typeface="標楷體" pitchFamily="65" charset="-120"/>
              <a:ea typeface="標楷體" pitchFamily="65" charset="-120"/>
            </a:endParaRPr>
          </a:p>
          <a:p>
            <a:pPr marL="274320" lvl="2" indent="0">
              <a:lnSpc>
                <a:spcPct val="150000"/>
              </a:lnSpc>
              <a:buClr>
                <a:schemeClr val="accent3"/>
              </a:buClr>
              <a:buSzPct val="95000"/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285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問題定義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457200" hangingPunct="0">
              <a:lnSpc>
                <a:spcPct val="150000"/>
              </a:lnSpc>
              <a:buNone/>
            </a:pP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飲酒助興是聚會活動中不可或缺的一環，但酒後駕車卻是不務能忽視的重要議題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，如何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讓每位參與聚會的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同學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不用擔心酒駕問題，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盡興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的暢飲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作樂，值得探討。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457200" hangingPunct="0">
              <a:lnSpc>
                <a:spcPct val="150000"/>
              </a:lnSpc>
              <a:buNone/>
            </a:pP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期望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透過大眾運輸工具與計程車的搭配，規劃出便利、快速且費用最少的搭乘方式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又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能顧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女同學的搭乘交通工具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每位同學能以最適當的方式前往聚會場所。</a:t>
            </a:r>
          </a:p>
        </p:txBody>
      </p:sp>
    </p:spTree>
    <p:extLst>
      <p:ext uri="{BB962C8B-B14F-4D97-AF65-F5344CB8AC3E}">
        <p14:creationId xmlns:p14="http://schemas.microsoft.com/office/powerpoint/2010/main" val="263786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研究假設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計程車接、送每位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同學，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一輛計程車限乘四人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台南及屏東地區因計程車直達目的地費用過高，計程車接送至火車站，台南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800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屏東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火車站至新左營站搭乘火車。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考量計程車司機安全，避免女同學第一位搭車及最後一位下車。因屏東只有綺倍，規劃請綺倍的新郎陪同。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219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計費標準 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高雄市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起跳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1.5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公里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b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跳：每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250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公尺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4400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台南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至新左營區間車：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元，以時刻表最長時間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56分鐘計。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4400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屏東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至新左營區間車：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元，以時刻表最長時間90分鐘計。</a:t>
            </a:r>
          </a:p>
          <a:p>
            <a:pPr defTabSz="914400"/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4400"/>
            <a:r>
              <a:rPr lang="zh-TW" altLang="en-US" sz="32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等車、換車、接人</a:t>
            </a:r>
            <a:r>
              <a:rPr lang="en-US" altLang="zh-TW" sz="32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en-US" altLang="zh-TW" sz="3200" dirty="0" err="1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等時間誤差，乘以時間誤差基數</a:t>
            </a:r>
            <a:r>
              <a:rPr lang="en-US" altLang="zh-TW" sz="32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(此處假設為1.5)</a:t>
            </a:r>
            <a:r>
              <a:rPr lang="en-US" altLang="zh-TW" sz="3200" dirty="0" err="1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四捨五入</a:t>
            </a:r>
            <a:r>
              <a:rPr lang="en-US" altLang="zh-TW" sz="32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318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以高雄縣市為例：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無法就特定人員排序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女同學在末端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/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無法配合計程起跳計費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本項為後續使用excel計算之主因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以Vehicle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Routing試作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283" y="1104254"/>
            <a:ext cx="4499977" cy="5579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88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以高雄縣市為例：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無法就特定人員排序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女同學在末端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/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無法配合計程起跳計費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本項為後續使用excel計算之主因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以Vehicle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Routing試作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283" y="1104254"/>
            <a:ext cx="4499977" cy="5579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95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1/6(</a:t>
            </a:r>
            <a:r>
              <a:rPr lang="en-US" altLang="zh-TW" dirty="0" err="1" smtClean="0"/>
              <a:t>以Shortest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Path試作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(664元)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路線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</a:p>
          <a:p>
            <a:pPr marL="640080" lvl="2" indent="0">
              <a:lnSpc>
                <a:spcPct val="150000"/>
              </a:lnSpc>
              <a:buNone/>
            </a:pP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宏安</a:t>
            </a:r>
            <a:r>
              <a:rPr lang="en-US" altLang="zh-TW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sz="26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佳霓</a:t>
            </a:r>
            <a:r>
              <a:rPr lang="en-US" altLang="zh-TW" sz="2600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sz="26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志鴻</a:t>
            </a:r>
            <a:r>
              <a:rPr lang="en-US" altLang="zh-TW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火車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站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火　車：台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火車</a:t>
            </a:r>
            <a:r>
              <a:rPr lang="en-US" altLang="zh-TW" sz="26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站～新左營站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6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sz="26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6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新左營站</a:t>
            </a:r>
            <a:r>
              <a:rPr lang="en-US" altLang="zh-TW" sz="2600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sz="26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大帑殿</a:t>
            </a:r>
            <a:endParaRPr lang="en-US" altLang="zh-TW" sz="2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共計：全程約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125分鐘</a:t>
            </a:r>
            <a:endParaRPr lang="en-US" altLang="zh-TW" sz="2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36787"/>
            <a:ext cx="5558725" cy="464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294371"/>
              </p:ext>
            </p:extLst>
          </p:nvPr>
        </p:nvGraphicFramePr>
        <p:xfrm>
          <a:off x="803218" y="5780868"/>
          <a:ext cx="10851506" cy="786843"/>
        </p:xfrm>
        <a:graphic>
          <a:graphicData uri="http://schemas.openxmlformats.org/drawingml/2006/table">
            <a:tbl>
              <a:tblPr/>
              <a:tblGrid>
                <a:gridCol w="801616"/>
                <a:gridCol w="801616"/>
                <a:gridCol w="801616"/>
                <a:gridCol w="801616"/>
                <a:gridCol w="1039132"/>
                <a:gridCol w="1024287"/>
                <a:gridCol w="2553296"/>
                <a:gridCol w="2226711"/>
                <a:gridCol w="801616"/>
              </a:tblGrid>
              <a:tr h="36792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起跳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台南火車站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台南到新左營區間車錢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新左營到大帑殿計程車錢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小計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9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14.2094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340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新細明體"/>
                        </a:rPr>
                        <a:t>664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3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2/6(</a:t>
            </a:r>
            <a:r>
              <a:rPr lang="en-US" altLang="zh-TW" dirty="0" err="1" smtClean="0"/>
              <a:t>以Shortest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Path試作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(732元)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嗣聰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展旭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靜琪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昭武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火　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火車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站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新左營站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新左營站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大帑殿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320" lvl="1" indent="-274320">
              <a:lnSpc>
                <a:spcPct val="150000"/>
              </a:lnSpc>
              <a:buClr>
                <a:schemeClr val="accent3"/>
              </a:buClr>
              <a:buSzPct val="95000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共計：全程約</a:t>
            </a:r>
            <a:r>
              <a:rPr lang="en-US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endParaRPr lang="en-US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48454"/>
            <a:ext cx="5958625" cy="476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012184"/>
              </p:ext>
            </p:extLst>
          </p:nvPr>
        </p:nvGraphicFramePr>
        <p:xfrm>
          <a:off x="668540" y="5924282"/>
          <a:ext cx="11218661" cy="704234"/>
        </p:xfrm>
        <a:graphic>
          <a:graphicData uri="http://schemas.openxmlformats.org/drawingml/2006/table">
            <a:tbl>
              <a:tblPr/>
              <a:tblGrid>
                <a:gridCol w="828738"/>
                <a:gridCol w="828738"/>
                <a:gridCol w="828738"/>
                <a:gridCol w="828738"/>
                <a:gridCol w="1074291"/>
                <a:gridCol w="1058944"/>
                <a:gridCol w="2639685"/>
                <a:gridCol w="2302051"/>
                <a:gridCol w="828738"/>
              </a:tblGrid>
              <a:tr h="35211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起跳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台南火車站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台南到新左營區間車錢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新左營到大帑殿計程車錢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小計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1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14.0863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340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新細明體"/>
                        </a:rPr>
                        <a:t>732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28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3/6(</a:t>
            </a:r>
            <a:r>
              <a:rPr lang="en-US" altLang="zh-TW" dirty="0" err="1" smtClean="0"/>
              <a:t>以Shortest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Path試作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(620元)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宏海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易紳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珊珊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國隆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大帑殿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320" lvl="1" indent="-274320">
              <a:lnSpc>
                <a:spcPct val="150000"/>
              </a:lnSpc>
              <a:buClr>
                <a:schemeClr val="accent3"/>
              </a:buClr>
              <a:buSzPct val="95000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共計：全程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65分鐘</a:t>
            </a:r>
            <a:endParaRPr lang="en-US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038024"/>
            <a:ext cx="5739685" cy="489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79100"/>
              </p:ext>
            </p:extLst>
          </p:nvPr>
        </p:nvGraphicFramePr>
        <p:xfrm>
          <a:off x="579547" y="5932729"/>
          <a:ext cx="11256136" cy="763536"/>
        </p:xfrm>
        <a:graphic>
          <a:graphicData uri="http://schemas.openxmlformats.org/drawingml/2006/table">
            <a:tbl>
              <a:tblPr/>
              <a:tblGrid>
                <a:gridCol w="1712201"/>
                <a:gridCol w="1712201"/>
                <a:gridCol w="1712201"/>
                <a:gridCol w="1712201"/>
                <a:gridCol w="2219521"/>
                <a:gridCol w="2187811"/>
              </a:tblGrid>
              <a:tr h="38176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起跳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大帑殿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7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28.051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620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14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4/6(</a:t>
            </a:r>
            <a:r>
              <a:rPr lang="en-US" altLang="zh-TW" dirty="0" err="1" smtClean="0"/>
              <a:t>以Shortest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Path試作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(250元)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建良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巧斐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錦文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駿鑫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大帑殿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320" lvl="1" indent="-274320">
              <a:lnSpc>
                <a:spcPct val="150000"/>
              </a:lnSpc>
              <a:buClr>
                <a:schemeClr val="accent3"/>
              </a:buClr>
              <a:buSzPct val="95000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共計：全程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23分鐘</a:t>
            </a:r>
            <a:endParaRPr lang="en-US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272336"/>
              </p:ext>
            </p:extLst>
          </p:nvPr>
        </p:nvGraphicFramePr>
        <p:xfrm>
          <a:off x="519000" y="6014435"/>
          <a:ext cx="11342441" cy="686594"/>
        </p:xfrm>
        <a:graphic>
          <a:graphicData uri="http://schemas.openxmlformats.org/drawingml/2006/table">
            <a:tbl>
              <a:tblPr/>
              <a:tblGrid>
                <a:gridCol w="1725329"/>
                <a:gridCol w="1725329"/>
                <a:gridCol w="1725329"/>
                <a:gridCol w="1725329"/>
                <a:gridCol w="2236538"/>
                <a:gridCol w="2204587"/>
              </a:tblGrid>
              <a:tr h="35092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起跳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大帑殿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9.6684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056066"/>
            <a:ext cx="5662411" cy="491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1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5/6(</a:t>
            </a:r>
            <a:r>
              <a:rPr lang="en-US" altLang="zh-TW" dirty="0" err="1" smtClean="0"/>
              <a:t>以Shortest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Path試作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(215元)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世大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佳樺</a:t>
            </a:r>
            <a:r>
              <a:rPr lang="en-US" altLang="zh-TW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大帑殿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共計：全程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18分鐘</a:t>
            </a:r>
            <a:endParaRPr lang="en-US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056067"/>
            <a:ext cx="5662411" cy="479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242188"/>
              </p:ext>
            </p:extLst>
          </p:nvPr>
        </p:nvGraphicFramePr>
        <p:xfrm>
          <a:off x="557636" y="5847007"/>
          <a:ext cx="11290926" cy="797742"/>
        </p:xfrm>
        <a:graphic>
          <a:graphicData uri="http://schemas.openxmlformats.org/drawingml/2006/table">
            <a:tbl>
              <a:tblPr/>
              <a:tblGrid>
                <a:gridCol w="1717493"/>
                <a:gridCol w="1717493"/>
                <a:gridCol w="1717493"/>
                <a:gridCol w="1717493"/>
                <a:gridCol w="2226379"/>
                <a:gridCol w="2194575"/>
              </a:tblGrid>
              <a:tr h="39887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起跳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大帑殿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8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7.8443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215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66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6/6(</a:t>
            </a:r>
            <a:r>
              <a:rPr lang="en-US" altLang="zh-TW" dirty="0" err="1" smtClean="0"/>
              <a:t>以Shortest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Path試作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FF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第六路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(335元)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綺倍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夫婦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潮州火車站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火　車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潮州火車站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～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新左營站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計程車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新左營站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大帑殿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320" lvl="1" indent="-274320">
              <a:lnSpc>
                <a:spcPct val="150000"/>
              </a:lnSpc>
              <a:buClr>
                <a:schemeClr val="accent3"/>
              </a:buClr>
              <a:buSzPct val="95000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共計：全程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260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146分鐘</a:t>
            </a:r>
            <a:endParaRPr lang="en-US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066532"/>
            <a:ext cx="5713927" cy="481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77999"/>
              </p:ext>
            </p:extLst>
          </p:nvPr>
        </p:nvGraphicFramePr>
        <p:xfrm>
          <a:off x="502275" y="5988676"/>
          <a:ext cx="11307651" cy="733346"/>
        </p:xfrm>
        <a:graphic>
          <a:graphicData uri="http://schemas.openxmlformats.org/drawingml/2006/table">
            <a:tbl>
              <a:tblPr/>
              <a:tblGrid>
                <a:gridCol w="835312"/>
                <a:gridCol w="835312"/>
                <a:gridCol w="835312"/>
                <a:gridCol w="835312"/>
                <a:gridCol w="1082812"/>
                <a:gridCol w="1067343"/>
                <a:gridCol w="2660624"/>
                <a:gridCol w="2320312"/>
                <a:gridCol w="835312"/>
              </a:tblGrid>
              <a:tr h="36667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起跳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潮州火車站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潮州到新左營區間車錢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(</a:t>
                      </a:r>
                      <a:r>
                        <a:rPr lang="en-US" altLang="zh-TW" sz="1200" b="1" i="0" u="none" strike="noStrike">
                          <a:solidFill>
                            <a:srgbClr val="FF0000"/>
                          </a:solidFill>
                          <a:effectLst/>
                          <a:latin typeface="微軟正黑體"/>
                        </a:rPr>
                        <a:t>2</a:t>
                      </a:r>
                      <a:r>
                        <a:rPr lang="zh-TW" altLang="en-US" sz="1200" b="1" i="0" u="none" strike="noStrike">
                          <a:solidFill>
                            <a:srgbClr val="FF0000"/>
                          </a:solidFill>
                          <a:effectLst/>
                          <a:latin typeface="微軟正黑體"/>
                        </a:rPr>
                        <a:t>人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新左營到大帑殿計程車錢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小計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66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1.0989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新細明體"/>
                        </a:rPr>
                        <a:t>335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5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規劃</a:t>
            </a:r>
            <a:r>
              <a:rPr lang="zh-TW" altLang="en-US" dirty="0" smtClean="0"/>
              <a:t>結果</a:t>
            </a:r>
            <a:r>
              <a:rPr lang="en-US" altLang="zh-TW" dirty="0" smtClean="0"/>
              <a:t>-</a:t>
            </a:r>
            <a:r>
              <a:rPr lang="en-US" altLang="zh-TW" dirty="0" err="1" smtClean="0"/>
              <a:t>總計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第</a:t>
            </a:r>
            <a:r>
              <a:rPr lang="zh-TW" altLang="en-US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一路</a:t>
            </a:r>
            <a:r>
              <a:rPr lang="en-US" altLang="zh-TW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(664元</a:t>
            </a:r>
            <a: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第二路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(732元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第三路</a:t>
            </a:r>
            <a:r>
              <a:rPr lang="en-US" altLang="zh-TW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(620元</a:t>
            </a:r>
            <a: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第四路</a:t>
            </a:r>
            <a:r>
              <a:rPr lang="en-US" altLang="zh-TW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(250元</a:t>
            </a:r>
            <a: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第五路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(215元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b="1" dirty="0">
                <a:solidFill>
                  <a:srgbClr val="FF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第六路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(335元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 algn="ctr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合計：2816 元</a:t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平均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(除18人)：156元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" name="直線接點 4"/>
          <p:cNvCxnSpPr/>
          <p:nvPr/>
        </p:nvCxnSpPr>
        <p:spPr>
          <a:xfrm flipV="1">
            <a:off x="2665928" y="3631842"/>
            <a:ext cx="7044743" cy="38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/>
          <p:cNvCxnSpPr/>
          <p:nvPr/>
        </p:nvCxnSpPr>
        <p:spPr>
          <a:xfrm flipV="1">
            <a:off x="2663780" y="3578178"/>
            <a:ext cx="7044743" cy="38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50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09600" y="1146875"/>
            <a:ext cx="7325931" cy="5177725"/>
          </a:xfrm>
        </p:spPr>
        <p:txBody>
          <a:bodyPr/>
          <a:lstStyle/>
          <a:p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Facility Location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找出離高雄區同學位置平均最小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距離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Client：高雄地區10位同學(weight各為1)</a:t>
            </a:r>
            <a:r>
              <a:rPr lang="en-US" altLang="zh-TW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及高鐵站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位同學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部車及屏東同學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部車均以此為起點出發，其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weight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candidate facility：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高雄市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正派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KTVs。</a:t>
            </a: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距離為最短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(車費總計2746，平均每人153元)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，但考量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歌數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、餐點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、包廂大小及經營風格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，本次規劃仍以上次口碑不錯的大帑殿為目的地。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同場加映</a:t>
            </a:r>
            <a:r>
              <a:rPr lang="en-US" altLang="zh-TW" dirty="0"/>
              <a:t>(</a:t>
            </a:r>
            <a:r>
              <a:rPr lang="zh-TW" altLang="zh-TW" dirty="0"/>
              <a:t>使用</a:t>
            </a:r>
            <a:r>
              <a:rPr lang="en-US" altLang="zh-TW" dirty="0"/>
              <a:t>Facility Location)</a:t>
            </a:r>
            <a:endParaRPr lang="zh-TW" altLang="en-US" dirty="0"/>
          </a:p>
        </p:txBody>
      </p:sp>
      <p:pic>
        <p:nvPicPr>
          <p:cNvPr id="5" name="圖片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4" r="33429"/>
          <a:stretch/>
        </p:blipFill>
        <p:spPr>
          <a:xfrm>
            <a:off x="7935531" y="1148911"/>
            <a:ext cx="3679065" cy="5580300"/>
          </a:xfrm>
          <a:prstGeom prst="rect">
            <a:avLst/>
          </a:prstGeom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210128"/>
              </p:ext>
            </p:extLst>
          </p:nvPr>
        </p:nvGraphicFramePr>
        <p:xfrm>
          <a:off x="10725596" y="4214611"/>
          <a:ext cx="889000" cy="2514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000"/>
              </a:tblGrid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御花園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享溫馨博愛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閤家歡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大帑殿明華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神采飛揚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享溫馨巨蛋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好樂迪建工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大帑殿大順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享溫馨建國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錢櫃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effectLst/>
                        </a:rPr>
                        <a:t>享溫馨五福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 dirty="0">
                          <a:effectLst/>
                        </a:rPr>
                        <a:t>好樂迪中華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17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/>
              <a:t>謝謝聆聽，並請指教。</a:t>
            </a:r>
            <a:endParaRPr lang="zh-TW" altLang="en-US" sz="48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755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716</TotalTime>
  <Words>1466</Words>
  <Application>Microsoft Office PowerPoint</Application>
  <PresentationFormat>自訂</PresentationFormat>
  <Paragraphs>224</Paragraphs>
  <Slides>23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流線</vt:lpstr>
      <vt:lpstr>運輸科技軟體應用期末報告  101級碩專班期末同樂會， 派計程車接送的最短路線及最低費用</vt:lpstr>
      <vt:lpstr>研究題目</vt:lpstr>
      <vt:lpstr>背景與動機</vt:lpstr>
      <vt:lpstr>背景與動機</vt:lpstr>
      <vt:lpstr>研究目的</vt:lpstr>
      <vt:lpstr> 研究對象與範圍 </vt:lpstr>
      <vt:lpstr>文獻回顧- 1.地理資訊系統（GIS）</vt:lpstr>
      <vt:lpstr>文獻回顧- 2.車輛途程問題</vt:lpstr>
      <vt:lpstr>文獻回顧- 3.車輛共乘問題</vt:lpstr>
      <vt:lpstr>問題定義</vt:lpstr>
      <vt:lpstr>研究假設</vt:lpstr>
      <vt:lpstr>計費標準 </vt:lpstr>
      <vt:lpstr>規劃結果(以Vehicle Routing試作)</vt:lpstr>
      <vt:lpstr>規劃結果(以Vehicle Routing試作)</vt:lpstr>
      <vt:lpstr>規劃結果1/6(以Shortest Path試作)</vt:lpstr>
      <vt:lpstr>規劃結果2/6(以Shortest Path試作)</vt:lpstr>
      <vt:lpstr>規劃結果3/6(以Shortest Path試作)</vt:lpstr>
      <vt:lpstr>規劃結果4/6(以Shortest Path試作)</vt:lpstr>
      <vt:lpstr>規劃結果5/6(以Shortest Path試作)</vt:lpstr>
      <vt:lpstr>規劃結果6/6(以Shortest Path試作)</vt:lpstr>
      <vt:lpstr>規劃結果-總計</vt:lpstr>
      <vt:lpstr>同場加映(使用Facility Location)</vt:lpstr>
      <vt:lpstr>謝謝聆聽，並請指教。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Ariel</dc:creator>
  <cp:lastModifiedBy>BeeK</cp:lastModifiedBy>
  <cp:revision>103</cp:revision>
  <dcterms:created xsi:type="dcterms:W3CDTF">2013-11-08T13:00:08Z</dcterms:created>
  <dcterms:modified xsi:type="dcterms:W3CDTF">2014-01-12T08:28:26Z</dcterms:modified>
</cp:coreProperties>
</file>