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32"/>
  </p:notesMasterIdLst>
  <p:handoutMasterIdLst>
    <p:handoutMasterId r:id="rId33"/>
  </p:handoutMasterIdLst>
  <p:sldIdLst>
    <p:sldId id="256" r:id="rId2"/>
    <p:sldId id="488" r:id="rId3"/>
    <p:sldId id="493" r:id="rId4"/>
    <p:sldId id="495" r:id="rId5"/>
    <p:sldId id="494" r:id="rId6"/>
    <p:sldId id="496" r:id="rId7"/>
    <p:sldId id="497" r:id="rId8"/>
    <p:sldId id="492" r:id="rId9"/>
    <p:sldId id="498" r:id="rId10"/>
    <p:sldId id="499" r:id="rId11"/>
    <p:sldId id="489" r:id="rId12"/>
    <p:sldId id="490" r:id="rId13"/>
    <p:sldId id="491" r:id="rId14"/>
    <p:sldId id="515" r:id="rId15"/>
    <p:sldId id="516" r:id="rId16"/>
    <p:sldId id="501" r:id="rId17"/>
    <p:sldId id="502" r:id="rId18"/>
    <p:sldId id="503" r:id="rId19"/>
    <p:sldId id="504" r:id="rId20"/>
    <p:sldId id="505" r:id="rId21"/>
    <p:sldId id="506" r:id="rId22"/>
    <p:sldId id="507" r:id="rId23"/>
    <p:sldId id="508" r:id="rId24"/>
    <p:sldId id="509" r:id="rId25"/>
    <p:sldId id="512" r:id="rId26"/>
    <p:sldId id="511" r:id="rId27"/>
    <p:sldId id="513" r:id="rId28"/>
    <p:sldId id="514" r:id="rId29"/>
    <p:sldId id="517" r:id="rId30"/>
    <p:sldId id="500" r:id="rId31"/>
  </p:sldIdLst>
  <p:sldSz cx="9144000" cy="6858000" type="screen4x3"/>
  <p:notesSz cx="6797675" cy="98742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969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660" autoAdjust="0"/>
  </p:normalViewPr>
  <p:slideViewPr>
    <p:cSldViewPr>
      <p:cViewPr>
        <p:scale>
          <a:sx n="70" d="100"/>
          <a:sy n="70" d="100"/>
        </p:scale>
        <p:origin x="-516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2BFE9F-B81A-403E-ABB4-63A69420E449}" type="datetimeFigureOut">
              <a:rPr lang="zh-TW" altLang="en-US" smtClean="0"/>
              <a:pPr/>
              <a:t>2010/3/15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AB33A9-456F-4632-8E97-5D0F47C00B2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881807-6A7E-4058-A463-281A08470EDB}" type="datetimeFigureOut">
              <a:rPr lang="zh-TW" altLang="en-US" smtClean="0"/>
              <a:pPr/>
              <a:t>2010/3/15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450" y="4691063"/>
            <a:ext cx="5438775" cy="4443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AD7225-585B-44F6-AC99-988D25F7899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images.google.com/imgres?imgurl=http://www.egames-online.com/lib/images/partners/java.jpg&amp;imgrefurl=http://www.egames-online.com/?id=PARTNERS&amp;h=294&amp;w=200&amp;sz=17&amp;tbnid=RiMSbbT9A4oJ:&amp;tbnh=111&amp;tbnw=75&amp;hl=en&amp;start=2&amp;prev=/images?q=java+sun&amp;svnum=10&amp;hl=en&amp;lr=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橢圓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橢圓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3039F75-EAD1-462E-87F0-0AB5E1E16C09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1ECF187F-38F4-472D-9752-C2241FBB609A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</a:lstStyle>
          <a:p>
            <a:pPr lvl="0" eaLnBrk="1" latinLnBrk="0" hangingPunct="1"/>
            <a:r>
              <a:rPr lang="zh-TW" altLang="en-US" dirty="0" smtClean="0"/>
              <a:t>按一下以編輯母片文字樣式</a:t>
            </a:r>
          </a:p>
          <a:p>
            <a:pPr lvl="1" eaLnBrk="1" latinLnBrk="0" hangingPunct="1"/>
            <a:r>
              <a:rPr lang="zh-TW" altLang="en-US" dirty="0" smtClean="0"/>
              <a:t>第二層</a:t>
            </a:r>
          </a:p>
          <a:p>
            <a:pPr lvl="2" eaLnBrk="1" latinLnBrk="0" hangingPunct="1"/>
            <a:r>
              <a:rPr lang="zh-TW" altLang="en-US" dirty="0" smtClean="0"/>
              <a:t>第三層</a:t>
            </a:r>
          </a:p>
          <a:p>
            <a:pPr lvl="3" eaLnBrk="1" latinLnBrk="0" hangingPunct="1"/>
            <a:r>
              <a:rPr lang="zh-TW" altLang="en-US" dirty="0" smtClean="0"/>
              <a:t>第四層</a:t>
            </a:r>
          </a:p>
          <a:p>
            <a:pPr lvl="4" eaLnBrk="1" latinLnBrk="0" hangingPunct="1"/>
            <a:r>
              <a:rPr lang="zh-TW" altLang="en-US" dirty="0" smtClean="0"/>
              <a:t>第五層</a:t>
            </a:r>
            <a:endParaRPr kumimoji="0" lang="en-US" dirty="0"/>
          </a:p>
        </p:txBody>
      </p:sp>
      <p:pic>
        <p:nvPicPr>
          <p:cNvPr id="7" name="Picture 9" descr="java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43900" y="214290"/>
            <a:ext cx="714375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橢圓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橢圓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BEF760E-C8E2-40BA-A7FB-1066342A9F49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endParaRPr lang="zh-TW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29AAF-68C9-4244-9B6D-AAD46A638DF3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內容版面配置區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2" name="內容版面配置區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接點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zh-TW" altLang="zh-TW"/>
          </a:p>
        </p:txBody>
      </p:sp>
      <p:sp>
        <p:nvSpPr>
          <p:cNvPr id="15" name="直線接點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內容版面配置區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6" name="內容版面配置區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5" name="橢圓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橢圓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91A5DF00-0B50-4D9A-8F7D-449B9BDF2E1B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23" name="標題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F2AFDE5C-E320-44C9-9F09-6C11F906B419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8F46E64-05C6-4EE1-83A0-3E67EFD5F69A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矩形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內容版面配置區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0" name="橢圓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橢圓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028B92C-935E-40E8-AAD7-8C5A400ABCC5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zh-TW" altLang="zh-TW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直線接點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橢圓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橢圓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0347D717-5665-4ECC-9BCD-8403C3F6782D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endParaRPr lang="zh-TW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zh-TW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D501D-394E-448E-B92D-C85E55AA0DB4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直線接點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橢圓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橢圓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4B6BE3CE-8A16-4CD4-B208-96C7C86FDD2F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endParaRPr lang="zh-TW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zh-TW" altLang="zh-TW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直線接點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橢圓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橢圓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365ECBC-99BE-4EB7-9072-3E57F35CF5E8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images.google.com/imgres?imgurl=http://www.egames-online.com/lib/images/partners/java.jpg&amp;imgrefurl=http://www.egames-online.com/?id=PARTNERS&amp;h=294&amp;w=200&amp;sz=17&amp;tbnid=RiMSbbT9A4oJ:&amp;tbnh=111&amp;tbnw=75&amp;hl=en&amp;start=2&amp;prev=/images?q=java+sun&amp;svnum=10&amp;hl=en&amp;lr=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57290" y="5072074"/>
            <a:ext cx="6553200" cy="304800"/>
          </a:xfrm>
        </p:spPr>
        <p:txBody>
          <a:bodyPr>
            <a:normAutofit fontScale="85000" lnSpcReduction="20000"/>
          </a:bodyPr>
          <a:lstStyle/>
          <a:p>
            <a:r>
              <a:rPr lang="en-US" altLang="zh-TW" sz="2000" dirty="0" smtClean="0">
                <a:ea typeface="新細明體" charset="-120"/>
              </a:rPr>
              <a:t>Instructor: Shih-</a:t>
            </a:r>
            <a:r>
              <a:rPr lang="en-US" altLang="zh-TW" sz="2000" dirty="0" err="1" smtClean="0">
                <a:ea typeface="新細明體" charset="-120"/>
              </a:rPr>
              <a:t>Shinh</a:t>
            </a:r>
            <a:r>
              <a:rPr lang="en-US" altLang="zh-TW" sz="2000" dirty="0" smtClean="0">
                <a:ea typeface="新細明體" charset="-120"/>
              </a:rPr>
              <a:t> Huang</a:t>
            </a:r>
          </a:p>
          <a:p>
            <a:endParaRPr lang="en-US" altLang="zh-TW" sz="2000" dirty="0">
              <a:ea typeface="新細明體" charset="-120"/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28662" y="1214422"/>
            <a:ext cx="7572396" cy="936625"/>
          </a:xfrm>
        </p:spPr>
        <p:txBody>
          <a:bodyPr>
            <a:normAutofit fontScale="90000"/>
          </a:bodyPr>
          <a:lstStyle/>
          <a:p>
            <a:r>
              <a:rPr lang="en-US" altLang="zh-TW" b="1" dirty="0" smtClean="0">
                <a:ea typeface="新細明體" charset="-120"/>
              </a:rPr>
              <a:t>Windows Programming Using Java</a:t>
            </a:r>
            <a:endParaRPr lang="en-US" altLang="zh-TW" b="1" dirty="0">
              <a:ea typeface="新細明體" charset="-12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white">
          <a:xfrm>
            <a:off x="928662" y="3429000"/>
            <a:ext cx="7643834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1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新細明體" charset="-120"/>
                <a:cs typeface="+mj-cs"/>
              </a:rPr>
              <a:t>Chapter7:</a:t>
            </a:r>
            <a:r>
              <a:rPr kumimoji="0" lang="en-US" altLang="zh-TW" sz="2800" b="1" i="1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新細明體" charset="-120"/>
                <a:cs typeface="+mj-cs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1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新細明體" charset="-120"/>
                <a:cs typeface="+mj-cs"/>
              </a:rPr>
              <a:t>Arrays</a:t>
            </a:r>
            <a:endParaRPr kumimoji="0" lang="en-US" altLang="zh-TW" sz="2800" b="1" i="1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itchFamily="34" charset="0"/>
              <a:ea typeface="新細明體" charset="-120"/>
              <a:cs typeface="+mj-cs"/>
            </a:endParaRPr>
          </a:p>
        </p:txBody>
      </p:sp>
      <p:pic>
        <p:nvPicPr>
          <p:cNvPr id="5" name="Picture 9" descr="java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1024" y="428604"/>
            <a:ext cx="714375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Contents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ts val="4400"/>
              </a:lnSpc>
            </a:pPr>
            <a:r>
              <a:rPr lang="en-US" altLang="zh-TW" dirty="0" smtClean="0"/>
              <a:t>Introduction</a:t>
            </a:r>
          </a:p>
          <a:p>
            <a:pPr>
              <a:lnSpc>
                <a:spcPts val="4400"/>
              </a:lnSpc>
            </a:pPr>
            <a:r>
              <a:rPr lang="en-US" altLang="zh-TW" dirty="0" smtClean="0"/>
              <a:t>Declaring and Creating Arrays</a:t>
            </a:r>
          </a:p>
          <a:p>
            <a:pPr>
              <a:lnSpc>
                <a:spcPts val="4400"/>
              </a:lnSpc>
            </a:pPr>
            <a:r>
              <a:rPr lang="en-US" altLang="zh-TW" dirty="0" smtClean="0"/>
              <a:t>Array Passing</a:t>
            </a:r>
          </a:p>
          <a:p>
            <a:pPr>
              <a:lnSpc>
                <a:spcPts val="4400"/>
              </a:lnSpc>
            </a:pPr>
            <a:r>
              <a:rPr lang="en-US" altLang="zh-TW" dirty="0" smtClean="0"/>
              <a:t>Multidimensional Arrays</a:t>
            </a:r>
          </a:p>
          <a:p>
            <a:pPr>
              <a:lnSpc>
                <a:spcPts val="4400"/>
              </a:lnSpc>
            </a:pPr>
            <a:r>
              <a:rPr lang="en-US" altLang="zh-TW" dirty="0" smtClean="0"/>
              <a:t>Variable-Length Argument</a:t>
            </a:r>
          </a:p>
          <a:p>
            <a:endParaRPr lang="zh-TW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Primitive Type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A primitive type variable can store exactly one value of its declared type at a time.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Primitive-type instance variables are initialized by default. 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Local variable </a:t>
            </a:r>
            <a:r>
              <a:rPr lang="en-US" altLang="zh-TW" dirty="0" smtClean="0">
                <a:solidFill>
                  <a:srgbClr val="00B050"/>
                </a:solidFill>
              </a:rPr>
              <a:t>are not </a:t>
            </a:r>
            <a:r>
              <a:rPr lang="en-US" altLang="zh-TW" dirty="0" smtClean="0"/>
              <a:t>initialized by default.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The primitive types in java are </a:t>
            </a:r>
            <a:r>
              <a:rPr lang="en-US" altLang="zh-TW" dirty="0" err="1" smtClean="0"/>
              <a:t>boolean</a:t>
            </a:r>
            <a:r>
              <a:rPr lang="en-US" altLang="zh-TW" dirty="0" smtClean="0"/>
              <a:t>, byte, char, short, </a:t>
            </a:r>
            <a:r>
              <a:rPr lang="en-US" altLang="zh-TW" dirty="0" err="1" smtClean="0"/>
              <a:t>int</a:t>
            </a:r>
            <a:r>
              <a:rPr lang="en-US" altLang="zh-TW" dirty="0" smtClean="0"/>
              <a:t>, long, float, and double.</a:t>
            </a:r>
            <a:endParaRPr lang="zh-TW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Primitive Type</a:t>
            </a:r>
          </a:p>
          <a:p>
            <a:endParaRPr lang="zh-TW" alt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2428868"/>
            <a:ext cx="3071834" cy="1847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矩形 6"/>
          <p:cNvSpPr/>
          <p:nvPr/>
        </p:nvSpPr>
        <p:spPr>
          <a:xfrm>
            <a:off x="785786" y="4500570"/>
            <a:ext cx="3214710" cy="4001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1">
              <a:lnSpc>
                <a:spcPts val="2400"/>
              </a:lnSpc>
            </a:pPr>
            <a:r>
              <a:rPr lang="en-US" altLang="zh-TW" dirty="0" err="1" smtClean="0">
                <a:latin typeface="Lucida Console" pitchFamily="49" charset="0"/>
              </a:rPr>
              <a:t>int</a:t>
            </a:r>
            <a:r>
              <a:rPr lang="en-US" altLang="zh-TW" dirty="0" smtClean="0">
                <a:latin typeface="Lucida Console" pitchFamily="49" charset="0"/>
              </a:rPr>
              <a:t> count=0;</a:t>
            </a:r>
          </a:p>
        </p:txBody>
      </p:sp>
      <p:sp>
        <p:nvSpPr>
          <p:cNvPr id="8" name="矩形 7"/>
          <p:cNvSpPr/>
          <p:nvPr/>
        </p:nvSpPr>
        <p:spPr>
          <a:xfrm>
            <a:off x="785786" y="5457782"/>
            <a:ext cx="3214710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1">
              <a:lnSpc>
                <a:spcPts val="2400"/>
              </a:lnSpc>
            </a:pPr>
            <a:r>
              <a:rPr lang="en-US" altLang="zh-TW" dirty="0" smtClean="0">
                <a:latin typeface="Lucida Console" pitchFamily="49" charset="0"/>
              </a:rPr>
              <a:t>count=[0004h]</a:t>
            </a:r>
          </a:p>
          <a:p>
            <a:pPr lvl="1">
              <a:lnSpc>
                <a:spcPts val="2400"/>
              </a:lnSpc>
            </a:pPr>
            <a:r>
              <a:rPr lang="en-US" altLang="zh-TW" dirty="0" smtClean="0">
                <a:latin typeface="Lucida Console" pitchFamily="49" charset="0"/>
              </a:rPr>
              <a:t>[0004h]=0</a:t>
            </a:r>
          </a:p>
        </p:txBody>
      </p:sp>
      <p:sp>
        <p:nvSpPr>
          <p:cNvPr id="9" name="向下箭號 8"/>
          <p:cNvSpPr/>
          <p:nvPr/>
        </p:nvSpPr>
        <p:spPr>
          <a:xfrm>
            <a:off x="2000232" y="5072074"/>
            <a:ext cx="357190" cy="285752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4429124" y="4500570"/>
            <a:ext cx="3214710" cy="4001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1">
              <a:lnSpc>
                <a:spcPts val="2400"/>
              </a:lnSpc>
            </a:pPr>
            <a:r>
              <a:rPr lang="en-US" altLang="zh-TW" dirty="0" smtClean="0">
                <a:latin typeface="Lucida Console" pitchFamily="49" charset="0"/>
              </a:rPr>
              <a:t>count=100;</a:t>
            </a:r>
          </a:p>
        </p:txBody>
      </p:sp>
      <p:sp>
        <p:nvSpPr>
          <p:cNvPr id="12" name="矩形 11"/>
          <p:cNvSpPr/>
          <p:nvPr/>
        </p:nvSpPr>
        <p:spPr>
          <a:xfrm>
            <a:off x="4429124" y="5457782"/>
            <a:ext cx="3214710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1">
              <a:lnSpc>
                <a:spcPts val="2400"/>
              </a:lnSpc>
            </a:pPr>
            <a:r>
              <a:rPr lang="en-US" altLang="zh-TW" dirty="0" smtClean="0">
                <a:latin typeface="Lucida Console" pitchFamily="49" charset="0"/>
              </a:rPr>
              <a:t>[0004h]=100;</a:t>
            </a:r>
          </a:p>
        </p:txBody>
      </p:sp>
      <p:sp>
        <p:nvSpPr>
          <p:cNvPr id="13" name="向下箭號 12"/>
          <p:cNvSpPr/>
          <p:nvPr/>
        </p:nvSpPr>
        <p:spPr>
          <a:xfrm>
            <a:off x="5643570" y="5072074"/>
            <a:ext cx="357190" cy="285752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83949" y="2428868"/>
            <a:ext cx="3088447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Reference Type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Program use variables of reference types to store </a:t>
            </a:r>
            <a:r>
              <a:rPr lang="en-US" altLang="zh-TW" dirty="0" smtClean="0">
                <a:solidFill>
                  <a:srgbClr val="00B050"/>
                </a:solidFill>
              </a:rPr>
              <a:t>locations of objects </a:t>
            </a:r>
            <a:r>
              <a:rPr lang="en-US" altLang="zh-TW" dirty="0" smtClean="0"/>
              <a:t>in the memory.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Such a variable is said to </a:t>
            </a:r>
            <a:r>
              <a:rPr lang="en-US" altLang="zh-TW" dirty="0" smtClean="0">
                <a:solidFill>
                  <a:srgbClr val="00B050"/>
                </a:solidFill>
              </a:rPr>
              <a:t>refer to </a:t>
            </a:r>
            <a:r>
              <a:rPr lang="en-US" altLang="zh-TW" dirty="0" smtClean="0"/>
              <a:t>an object 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Reference-type instance variable are initialized by default to the value </a:t>
            </a:r>
            <a:r>
              <a:rPr lang="en-US" altLang="zh-TW" dirty="0" smtClean="0">
                <a:solidFill>
                  <a:srgbClr val="00B050"/>
                </a:solidFill>
              </a:rPr>
              <a:t>null</a:t>
            </a:r>
            <a:r>
              <a:rPr lang="en-US" altLang="zh-TW" dirty="0" smtClean="0"/>
              <a:t>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The general reference types in Java are </a:t>
            </a:r>
            <a:r>
              <a:rPr lang="en-US" altLang="zh-TW" dirty="0" smtClean="0">
                <a:solidFill>
                  <a:srgbClr val="00B050"/>
                </a:solidFill>
              </a:rPr>
              <a:t>objects </a:t>
            </a:r>
            <a:r>
              <a:rPr lang="en-US" altLang="zh-TW" dirty="0" smtClean="0"/>
              <a:t>and </a:t>
            </a:r>
            <a:r>
              <a:rPr lang="en-US" altLang="zh-TW" dirty="0" smtClean="0">
                <a:solidFill>
                  <a:srgbClr val="00B050"/>
                </a:solidFill>
              </a:rPr>
              <a:t>array</a:t>
            </a:r>
            <a:r>
              <a:rPr lang="en-US" altLang="zh-TW" dirty="0" smtClean="0"/>
              <a:t>. </a:t>
            </a:r>
            <a:endParaRPr lang="zh-TW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Reference  Type</a:t>
            </a: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714348" y="4500570"/>
            <a:ext cx="3500462" cy="4001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TW" dirty="0" err="1" smtClean="0">
                <a:latin typeface="Lucida Console" pitchFamily="49" charset="0"/>
              </a:rPr>
              <a:t>GradeBook</a:t>
            </a:r>
            <a:r>
              <a:rPr lang="en-US" altLang="zh-TW" dirty="0" smtClean="0">
                <a:latin typeface="Lucida Console" pitchFamily="49" charset="0"/>
              </a:rPr>
              <a:t> </a:t>
            </a:r>
            <a:r>
              <a:rPr lang="en-US" altLang="zh-TW" dirty="0" err="1" smtClean="0">
                <a:latin typeface="Lucida Console" pitchFamily="49" charset="0"/>
              </a:rPr>
              <a:t>javaGradeBook</a:t>
            </a:r>
            <a:r>
              <a:rPr lang="en-US" altLang="zh-TW" dirty="0" smtClean="0">
                <a:latin typeface="Lucida Console" pitchFamily="49" charset="0"/>
              </a:rPr>
              <a:t>;</a:t>
            </a:r>
          </a:p>
        </p:txBody>
      </p:sp>
      <p:sp>
        <p:nvSpPr>
          <p:cNvPr id="8" name="矩形 7"/>
          <p:cNvSpPr/>
          <p:nvPr/>
        </p:nvSpPr>
        <p:spPr>
          <a:xfrm>
            <a:off x="785786" y="5457782"/>
            <a:ext cx="3214710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TW" dirty="0" err="1" smtClean="0">
                <a:latin typeface="Lucida Console" pitchFamily="49" charset="0"/>
              </a:rPr>
              <a:t>javaGradeBook</a:t>
            </a:r>
            <a:r>
              <a:rPr lang="en-US" altLang="zh-TW" dirty="0" smtClean="0">
                <a:latin typeface="Lucida Console" pitchFamily="49" charset="0"/>
              </a:rPr>
              <a:t>=[0004h]</a:t>
            </a:r>
          </a:p>
          <a:p>
            <a:pPr>
              <a:lnSpc>
                <a:spcPts val="2400"/>
              </a:lnSpc>
            </a:pPr>
            <a:r>
              <a:rPr lang="en-US" altLang="zh-TW" dirty="0" smtClean="0">
                <a:latin typeface="Lucida Console" pitchFamily="49" charset="0"/>
              </a:rPr>
              <a:t>[0004h]=0</a:t>
            </a:r>
          </a:p>
        </p:txBody>
      </p:sp>
      <p:sp>
        <p:nvSpPr>
          <p:cNvPr id="9" name="向下箭號 8"/>
          <p:cNvSpPr/>
          <p:nvPr/>
        </p:nvSpPr>
        <p:spPr>
          <a:xfrm>
            <a:off x="2000232" y="5072074"/>
            <a:ext cx="357190" cy="285752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5143504" y="4286256"/>
            <a:ext cx="3500462" cy="7078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TW" dirty="0" err="1" smtClean="0">
                <a:latin typeface="Lucida Console" pitchFamily="49" charset="0"/>
              </a:rPr>
              <a:t>javaGradeBook</a:t>
            </a:r>
            <a:r>
              <a:rPr lang="en-US" altLang="zh-TW" dirty="0" smtClean="0">
                <a:latin typeface="Lucida Console" pitchFamily="49" charset="0"/>
              </a:rPr>
              <a:t> = </a:t>
            </a:r>
            <a:r>
              <a:rPr lang="en-US" altLang="zh-TW" b="1" dirty="0" smtClean="0">
                <a:solidFill>
                  <a:srgbClr val="FF0000"/>
                </a:solidFill>
                <a:latin typeface="Lucida Console" pitchFamily="49" charset="0"/>
              </a:rPr>
              <a:t>new</a:t>
            </a:r>
          </a:p>
          <a:p>
            <a:pPr lvl="1">
              <a:lnSpc>
                <a:spcPts val="2400"/>
              </a:lnSpc>
            </a:pPr>
            <a:r>
              <a:rPr lang="en-US" altLang="zh-TW" dirty="0" err="1" smtClean="0">
                <a:latin typeface="Lucida Console" pitchFamily="49" charset="0"/>
              </a:rPr>
              <a:t>GradeBook</a:t>
            </a:r>
            <a:r>
              <a:rPr lang="en-US" altLang="zh-TW" dirty="0" smtClean="0">
                <a:latin typeface="Lucida Console" pitchFamily="49" charset="0"/>
              </a:rPr>
              <a:t>();</a:t>
            </a:r>
          </a:p>
        </p:txBody>
      </p:sp>
      <p:sp>
        <p:nvSpPr>
          <p:cNvPr id="12" name="矩形 11"/>
          <p:cNvSpPr/>
          <p:nvPr/>
        </p:nvSpPr>
        <p:spPr>
          <a:xfrm>
            <a:off x="5143504" y="5507196"/>
            <a:ext cx="3714776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TW" dirty="0" smtClean="0">
                <a:latin typeface="Lucida Console" pitchFamily="49" charset="0"/>
              </a:rPr>
              <a:t>[0004h]=0010h</a:t>
            </a:r>
          </a:p>
          <a:p>
            <a:pPr>
              <a:lnSpc>
                <a:spcPts val="2400"/>
              </a:lnSpc>
            </a:pPr>
            <a:r>
              <a:rPr lang="en-US" altLang="zh-TW" dirty="0" smtClean="0">
                <a:latin typeface="Lucida Console" pitchFamily="49" charset="0"/>
              </a:rPr>
              <a:t>attributes initialization</a:t>
            </a:r>
          </a:p>
        </p:txBody>
      </p:sp>
      <p:sp>
        <p:nvSpPr>
          <p:cNvPr id="13" name="向下箭號 12"/>
          <p:cNvSpPr/>
          <p:nvPr/>
        </p:nvSpPr>
        <p:spPr>
          <a:xfrm>
            <a:off x="6429388" y="5143512"/>
            <a:ext cx="357190" cy="285752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2214554"/>
            <a:ext cx="3286148" cy="218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1643050"/>
            <a:ext cx="3214710" cy="2549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Reference  Type</a:t>
            </a:r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4429124" y="2671700"/>
            <a:ext cx="4357718" cy="4001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TW" dirty="0" err="1" smtClean="0">
                <a:latin typeface="Lucida Console" pitchFamily="49" charset="0"/>
              </a:rPr>
              <a:t>javaGradeBook.CourseName</a:t>
            </a:r>
            <a:r>
              <a:rPr lang="en-US" altLang="zh-TW" dirty="0" smtClean="0">
                <a:latin typeface="Lucida Console" pitchFamily="49" charset="0"/>
              </a:rPr>
              <a:t>=“java”</a:t>
            </a:r>
          </a:p>
        </p:txBody>
      </p:sp>
      <p:sp>
        <p:nvSpPr>
          <p:cNvPr id="6" name="向下箭號 5"/>
          <p:cNvSpPr/>
          <p:nvPr/>
        </p:nvSpPr>
        <p:spPr>
          <a:xfrm>
            <a:off x="6215074" y="3214686"/>
            <a:ext cx="357190" cy="285752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4429124" y="3643314"/>
            <a:ext cx="4429156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TW" dirty="0" err="1" smtClean="0">
                <a:latin typeface="Lucida Console" pitchFamily="49" charset="0"/>
              </a:rPr>
              <a:t>mem</a:t>
            </a:r>
            <a:r>
              <a:rPr lang="en-US" altLang="zh-TW" dirty="0" smtClean="0">
                <a:latin typeface="Lucida Console" pitchFamily="49" charset="0"/>
              </a:rPr>
              <a:t> = [0004h]; /* </a:t>
            </a:r>
            <a:r>
              <a:rPr lang="en-US" altLang="zh-TW" dirty="0" err="1" smtClean="0">
                <a:latin typeface="Lucida Console" pitchFamily="49" charset="0"/>
              </a:rPr>
              <a:t>mem</a:t>
            </a:r>
            <a:r>
              <a:rPr lang="en-US" altLang="zh-TW" dirty="0" smtClean="0">
                <a:latin typeface="Lucida Console" pitchFamily="49" charset="0"/>
              </a:rPr>
              <a:t>=0010h */</a:t>
            </a:r>
          </a:p>
          <a:p>
            <a:pPr>
              <a:lnSpc>
                <a:spcPts val="2400"/>
              </a:lnSpc>
            </a:pPr>
            <a:r>
              <a:rPr lang="en-US" altLang="zh-TW" dirty="0" err="1" smtClean="0">
                <a:latin typeface="Lucida Console" pitchFamily="49" charset="0"/>
              </a:rPr>
              <a:t>mem</a:t>
            </a:r>
            <a:r>
              <a:rPr lang="en-US" altLang="zh-TW" dirty="0" smtClean="0">
                <a:latin typeface="Lucida Console" pitchFamily="49" charset="0"/>
              </a:rPr>
              <a:t> + </a:t>
            </a:r>
            <a:r>
              <a:rPr lang="en-US" altLang="zh-TW" b="1" dirty="0" smtClean="0">
                <a:solidFill>
                  <a:srgbClr val="FF0000"/>
                </a:solidFill>
                <a:latin typeface="Lucida Console" pitchFamily="49" charset="0"/>
              </a:rPr>
              <a:t>offset </a:t>
            </a:r>
            <a:r>
              <a:rPr lang="en-US" altLang="zh-TW" b="1" dirty="0" err="1" smtClean="0">
                <a:solidFill>
                  <a:srgbClr val="FF0000"/>
                </a:solidFill>
                <a:latin typeface="Lucida Console" pitchFamily="49" charset="0"/>
              </a:rPr>
              <a:t>CourseName</a:t>
            </a:r>
            <a:r>
              <a:rPr lang="en-US" altLang="zh-TW" b="1" dirty="0" smtClean="0">
                <a:solidFill>
                  <a:srgbClr val="FF0000"/>
                </a:solidFill>
                <a:latin typeface="Lucida Console" pitchFamily="49" charset="0"/>
              </a:rPr>
              <a:t> </a:t>
            </a:r>
            <a:r>
              <a:rPr lang="en-US" altLang="zh-TW" dirty="0" smtClean="0">
                <a:latin typeface="Lucida Console" pitchFamily="49" charset="0"/>
              </a:rPr>
              <a:t>=“java”</a:t>
            </a:r>
          </a:p>
          <a:p>
            <a:pPr>
              <a:lnSpc>
                <a:spcPts val="2400"/>
              </a:lnSpc>
            </a:pPr>
            <a:endParaRPr lang="en-US" altLang="zh-TW" dirty="0" smtClean="0">
              <a:latin typeface="Lucida Console" pitchFamily="49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357430"/>
            <a:ext cx="3656855" cy="308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Array Description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Array are data structures consisting of related data items of the same type. 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Arrays are the </a:t>
            </a:r>
            <a:r>
              <a:rPr lang="en-US" altLang="zh-TW" dirty="0" smtClean="0">
                <a:solidFill>
                  <a:srgbClr val="00B050"/>
                </a:solidFill>
              </a:rPr>
              <a:t>reference types </a:t>
            </a:r>
            <a:r>
              <a:rPr lang="en-US" altLang="zh-TW" dirty="0" smtClean="0"/>
              <a:t>that refer to array instances in memory.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The elements of an array can be either </a:t>
            </a:r>
            <a:r>
              <a:rPr lang="en-US" altLang="zh-TW" dirty="0" smtClean="0">
                <a:solidFill>
                  <a:srgbClr val="00B050"/>
                </a:solidFill>
              </a:rPr>
              <a:t>value </a:t>
            </a:r>
            <a:r>
              <a:rPr lang="en-US" altLang="zh-TW" dirty="0" smtClean="0"/>
              <a:t>or </a:t>
            </a:r>
            <a:r>
              <a:rPr lang="en-US" altLang="zh-TW" dirty="0" smtClean="0">
                <a:solidFill>
                  <a:srgbClr val="00B050"/>
                </a:solidFill>
              </a:rPr>
              <a:t>reference types</a:t>
            </a:r>
            <a:r>
              <a:rPr lang="en-US" altLang="zh-TW" dirty="0" smtClean="0"/>
              <a:t>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5D9EC-7D0C-4F5F-A044-4024B6620E73}" type="slidenum">
              <a:rPr lang="ko-KR" altLang="en-US" smtClean="0"/>
              <a:pPr/>
              <a:t>8</a:t>
            </a:fld>
            <a:endParaRPr lang="en-US" alt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Array-Access Expression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It provides the way to access the array elements.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Expression Constituent</a:t>
            </a:r>
          </a:p>
          <a:p>
            <a:pPr lvl="2">
              <a:lnSpc>
                <a:spcPts val="3600"/>
              </a:lnSpc>
            </a:pPr>
            <a:r>
              <a:rPr lang="en-US" altLang="zh-TW" dirty="0" smtClean="0"/>
              <a:t>Name of Array</a:t>
            </a:r>
          </a:p>
          <a:p>
            <a:pPr lvl="2">
              <a:lnSpc>
                <a:spcPts val="3600"/>
              </a:lnSpc>
            </a:pPr>
            <a:r>
              <a:rPr lang="en-US" altLang="zh-TW" dirty="0" smtClean="0"/>
              <a:t>Index in Square Brackets []</a:t>
            </a:r>
          </a:p>
          <a:p>
            <a:pPr lvl="1">
              <a:lnSpc>
                <a:spcPts val="3600"/>
              </a:lnSpc>
              <a:spcBef>
                <a:spcPts val="1200"/>
              </a:spcBef>
            </a:pPr>
            <a:r>
              <a:rPr lang="en-US" altLang="zh-TW" dirty="0" smtClean="0"/>
              <a:t>The index starts from </a:t>
            </a:r>
            <a:r>
              <a:rPr lang="en-US" altLang="zh-TW" dirty="0" smtClean="0">
                <a:solidFill>
                  <a:srgbClr val="00B050"/>
                </a:solidFill>
              </a:rPr>
              <a:t>zero and </a:t>
            </a:r>
            <a:r>
              <a:rPr lang="en-US" altLang="zh-TW" dirty="0" smtClean="0"/>
              <a:t>must be a </a:t>
            </a:r>
            <a:r>
              <a:rPr lang="en-US" altLang="zh-TW" dirty="0" smtClean="0">
                <a:solidFill>
                  <a:srgbClr val="00B050"/>
                </a:solidFill>
              </a:rPr>
              <a:t>nonnegative integer</a:t>
            </a:r>
            <a:endParaRPr lang="zh-TW" altLang="en-US" dirty="0">
              <a:solidFill>
                <a:srgbClr val="00B050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5D9EC-7D0C-4F5F-A044-4024B6620E73}" type="slidenum">
              <a:rPr lang="ko-KR" altLang="en-US" smtClean="0"/>
              <a:pPr/>
              <a:t>9</a:t>
            </a:fld>
            <a:endParaRPr lang="en-US" alt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5D9EC-7D0C-4F5F-A044-4024B6620E73}" type="slidenum">
              <a:rPr lang="ko-KR" altLang="en-US" smtClean="0"/>
              <a:pPr/>
              <a:t>10</a:t>
            </a:fld>
            <a:endParaRPr lang="en-US" altLang="ko-KR"/>
          </a:p>
        </p:txBody>
      </p:sp>
      <p:grpSp>
        <p:nvGrpSpPr>
          <p:cNvPr id="3" name="Group 1076"/>
          <p:cNvGrpSpPr>
            <a:grpSpLocks/>
          </p:cNvGrpSpPr>
          <p:nvPr/>
        </p:nvGrpSpPr>
        <p:grpSpPr bwMode="auto">
          <a:xfrm>
            <a:off x="914400" y="1357330"/>
            <a:ext cx="6705600" cy="4572000"/>
            <a:chOff x="576" y="528"/>
            <a:chExt cx="4224" cy="2880"/>
          </a:xfrm>
        </p:grpSpPr>
        <p:grpSp>
          <p:nvGrpSpPr>
            <p:cNvPr id="5" name="Group 1059"/>
            <p:cNvGrpSpPr>
              <a:grpSpLocks/>
            </p:cNvGrpSpPr>
            <p:nvPr/>
          </p:nvGrpSpPr>
          <p:grpSpPr bwMode="auto">
            <a:xfrm>
              <a:off x="3936" y="528"/>
              <a:ext cx="864" cy="2880"/>
              <a:chOff x="3696" y="672"/>
              <a:chExt cx="864" cy="2880"/>
            </a:xfrm>
          </p:grpSpPr>
          <p:sp>
            <p:nvSpPr>
              <p:cNvPr id="66" name="Rectangle 1029"/>
              <p:cNvSpPr>
                <a:spLocks noChangeArrowheads="1"/>
              </p:cNvSpPr>
              <p:nvPr/>
            </p:nvSpPr>
            <p:spPr bwMode="auto">
              <a:xfrm>
                <a:off x="3696" y="3312"/>
                <a:ext cx="864" cy="240"/>
              </a:xfrm>
              <a:prstGeom prst="rect">
                <a:avLst/>
              </a:prstGeom>
              <a:solidFill>
                <a:srgbClr val="CCEC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7" name="Rectangle 1030"/>
              <p:cNvSpPr>
                <a:spLocks noChangeArrowheads="1"/>
              </p:cNvSpPr>
              <p:nvPr/>
            </p:nvSpPr>
            <p:spPr bwMode="auto">
              <a:xfrm>
                <a:off x="3696" y="3072"/>
                <a:ext cx="864" cy="240"/>
              </a:xfrm>
              <a:prstGeom prst="rect">
                <a:avLst/>
              </a:prstGeom>
              <a:solidFill>
                <a:srgbClr val="CCEC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8" name="Rectangle 1031"/>
              <p:cNvSpPr>
                <a:spLocks noChangeArrowheads="1"/>
              </p:cNvSpPr>
              <p:nvPr/>
            </p:nvSpPr>
            <p:spPr bwMode="auto">
              <a:xfrm>
                <a:off x="3696" y="2832"/>
                <a:ext cx="864" cy="240"/>
              </a:xfrm>
              <a:prstGeom prst="rect">
                <a:avLst/>
              </a:prstGeom>
              <a:solidFill>
                <a:srgbClr val="CCEC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9" name="Rectangle 1032"/>
              <p:cNvSpPr>
                <a:spLocks noChangeArrowheads="1"/>
              </p:cNvSpPr>
              <p:nvPr/>
            </p:nvSpPr>
            <p:spPr bwMode="auto">
              <a:xfrm>
                <a:off x="3696" y="2592"/>
                <a:ext cx="864" cy="240"/>
              </a:xfrm>
              <a:prstGeom prst="rect">
                <a:avLst/>
              </a:prstGeom>
              <a:solidFill>
                <a:srgbClr val="CCEC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0" name="Rectangle 1033"/>
              <p:cNvSpPr>
                <a:spLocks noChangeArrowheads="1"/>
              </p:cNvSpPr>
              <p:nvPr/>
            </p:nvSpPr>
            <p:spPr bwMode="auto">
              <a:xfrm>
                <a:off x="3696" y="2112"/>
                <a:ext cx="864" cy="240"/>
              </a:xfrm>
              <a:prstGeom prst="rect">
                <a:avLst/>
              </a:prstGeom>
              <a:solidFill>
                <a:srgbClr val="CCEC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1" name="Rectangle 1034"/>
              <p:cNvSpPr>
                <a:spLocks noChangeArrowheads="1"/>
              </p:cNvSpPr>
              <p:nvPr/>
            </p:nvSpPr>
            <p:spPr bwMode="auto">
              <a:xfrm>
                <a:off x="3696" y="2352"/>
                <a:ext cx="864" cy="240"/>
              </a:xfrm>
              <a:prstGeom prst="rect">
                <a:avLst/>
              </a:prstGeom>
              <a:solidFill>
                <a:srgbClr val="CCEC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2" name="Rectangle 1035"/>
              <p:cNvSpPr>
                <a:spLocks noChangeArrowheads="1"/>
              </p:cNvSpPr>
              <p:nvPr/>
            </p:nvSpPr>
            <p:spPr bwMode="auto">
              <a:xfrm>
                <a:off x="3696" y="1872"/>
                <a:ext cx="864" cy="240"/>
              </a:xfrm>
              <a:prstGeom prst="rect">
                <a:avLst/>
              </a:prstGeom>
              <a:solidFill>
                <a:srgbClr val="CCEC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3" name="Rectangle 1036"/>
              <p:cNvSpPr>
                <a:spLocks noChangeArrowheads="1"/>
              </p:cNvSpPr>
              <p:nvPr/>
            </p:nvSpPr>
            <p:spPr bwMode="auto">
              <a:xfrm>
                <a:off x="3696" y="1632"/>
                <a:ext cx="864" cy="240"/>
              </a:xfrm>
              <a:prstGeom prst="rect">
                <a:avLst/>
              </a:prstGeom>
              <a:solidFill>
                <a:srgbClr val="CCEC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4" name="Rectangle 1037"/>
              <p:cNvSpPr>
                <a:spLocks noChangeArrowheads="1"/>
              </p:cNvSpPr>
              <p:nvPr/>
            </p:nvSpPr>
            <p:spPr bwMode="auto">
              <a:xfrm>
                <a:off x="3696" y="1392"/>
                <a:ext cx="864" cy="240"/>
              </a:xfrm>
              <a:prstGeom prst="rect">
                <a:avLst/>
              </a:prstGeom>
              <a:solidFill>
                <a:srgbClr val="CCEC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5" name="Rectangle 1038"/>
              <p:cNvSpPr>
                <a:spLocks noChangeArrowheads="1"/>
              </p:cNvSpPr>
              <p:nvPr/>
            </p:nvSpPr>
            <p:spPr bwMode="auto">
              <a:xfrm>
                <a:off x="3696" y="1152"/>
                <a:ext cx="864" cy="240"/>
              </a:xfrm>
              <a:prstGeom prst="rect">
                <a:avLst/>
              </a:prstGeom>
              <a:solidFill>
                <a:srgbClr val="CCEC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6" name="Rectangle 1039"/>
              <p:cNvSpPr>
                <a:spLocks noChangeArrowheads="1"/>
              </p:cNvSpPr>
              <p:nvPr/>
            </p:nvSpPr>
            <p:spPr bwMode="auto">
              <a:xfrm>
                <a:off x="3696" y="672"/>
                <a:ext cx="864" cy="240"/>
              </a:xfrm>
              <a:prstGeom prst="rect">
                <a:avLst/>
              </a:prstGeom>
              <a:solidFill>
                <a:srgbClr val="CCEC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7" name="Rectangle 1040"/>
              <p:cNvSpPr>
                <a:spLocks noChangeArrowheads="1"/>
              </p:cNvSpPr>
              <p:nvPr/>
            </p:nvSpPr>
            <p:spPr bwMode="auto">
              <a:xfrm>
                <a:off x="3696" y="912"/>
                <a:ext cx="864" cy="240"/>
              </a:xfrm>
              <a:prstGeom prst="rect">
                <a:avLst/>
              </a:prstGeom>
              <a:solidFill>
                <a:srgbClr val="CCEC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8" name="Text Box 1041"/>
              <p:cNvSpPr txBox="1">
                <a:spLocks noChangeArrowheads="1"/>
              </p:cNvSpPr>
              <p:nvPr/>
            </p:nvSpPr>
            <p:spPr bwMode="auto">
              <a:xfrm>
                <a:off x="3744" y="672"/>
                <a:ext cx="768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0" marR="0" lvl="0" indent="0" algn="ctr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TW" sz="1800" b="1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ea typeface="新細明體" charset="-120"/>
                  </a:rPr>
                  <a:t>-45</a:t>
                </a:r>
              </a:p>
            </p:txBody>
          </p:sp>
          <p:sp>
            <p:nvSpPr>
              <p:cNvPr id="79" name="Text Box 1048"/>
              <p:cNvSpPr txBox="1">
                <a:spLocks noChangeArrowheads="1"/>
              </p:cNvSpPr>
              <p:nvPr/>
            </p:nvSpPr>
            <p:spPr bwMode="auto">
              <a:xfrm>
                <a:off x="3744" y="912"/>
                <a:ext cx="768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0" marR="0" lvl="0" indent="0" algn="ctr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TW" sz="1800" b="1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ea typeface="新細明體" charset="-120"/>
                  </a:rPr>
                  <a:t>6</a:t>
                </a:r>
              </a:p>
            </p:txBody>
          </p:sp>
          <p:sp>
            <p:nvSpPr>
              <p:cNvPr id="80" name="Text Box 1049"/>
              <p:cNvSpPr txBox="1">
                <a:spLocks noChangeArrowheads="1"/>
              </p:cNvSpPr>
              <p:nvPr/>
            </p:nvSpPr>
            <p:spPr bwMode="auto">
              <a:xfrm>
                <a:off x="3744" y="1152"/>
                <a:ext cx="768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0" marR="0" lvl="0" indent="0" algn="ctr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TW" sz="1800" b="1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ea typeface="新細明體" charset="-120"/>
                  </a:rPr>
                  <a:t>0</a:t>
                </a:r>
              </a:p>
            </p:txBody>
          </p:sp>
          <p:sp>
            <p:nvSpPr>
              <p:cNvPr id="81" name="Text Box 1050"/>
              <p:cNvSpPr txBox="1">
                <a:spLocks noChangeArrowheads="1"/>
              </p:cNvSpPr>
              <p:nvPr/>
            </p:nvSpPr>
            <p:spPr bwMode="auto">
              <a:xfrm>
                <a:off x="3744" y="1392"/>
                <a:ext cx="768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0" marR="0" lvl="0" indent="0" algn="ctr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TW" sz="1800" b="1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ea typeface="新細明體" charset="-120"/>
                  </a:rPr>
                  <a:t>72</a:t>
                </a:r>
              </a:p>
            </p:txBody>
          </p:sp>
          <p:sp>
            <p:nvSpPr>
              <p:cNvPr id="82" name="Text Box 1051"/>
              <p:cNvSpPr txBox="1">
                <a:spLocks noChangeArrowheads="1"/>
              </p:cNvSpPr>
              <p:nvPr/>
            </p:nvSpPr>
            <p:spPr bwMode="auto">
              <a:xfrm>
                <a:off x="3744" y="1632"/>
                <a:ext cx="768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0" marR="0" lvl="0" indent="0" algn="ctr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TW" sz="1800" b="1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ea typeface="新細明體" charset="-120"/>
                  </a:rPr>
                  <a:t>1543</a:t>
                </a:r>
              </a:p>
            </p:txBody>
          </p:sp>
          <p:sp>
            <p:nvSpPr>
              <p:cNvPr id="83" name="Text Box 1052"/>
              <p:cNvSpPr txBox="1">
                <a:spLocks noChangeArrowheads="1"/>
              </p:cNvSpPr>
              <p:nvPr/>
            </p:nvSpPr>
            <p:spPr bwMode="auto">
              <a:xfrm>
                <a:off x="3744" y="1872"/>
                <a:ext cx="768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0" marR="0" lvl="0" indent="0" algn="ctr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TW" sz="1800" b="1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ea typeface="新細明體" charset="-120"/>
                  </a:rPr>
                  <a:t>-89</a:t>
                </a:r>
              </a:p>
            </p:txBody>
          </p:sp>
          <p:sp>
            <p:nvSpPr>
              <p:cNvPr id="84" name="Text Box 1053"/>
              <p:cNvSpPr txBox="1">
                <a:spLocks noChangeArrowheads="1"/>
              </p:cNvSpPr>
              <p:nvPr/>
            </p:nvSpPr>
            <p:spPr bwMode="auto">
              <a:xfrm>
                <a:off x="3744" y="2112"/>
                <a:ext cx="768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0" marR="0" lvl="0" indent="0" algn="ctr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TW" sz="1800" b="1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ea typeface="新細明體" charset="-120"/>
                  </a:rPr>
                  <a:t>0</a:t>
                </a:r>
              </a:p>
            </p:txBody>
          </p:sp>
          <p:sp>
            <p:nvSpPr>
              <p:cNvPr id="85" name="Text Box 1054"/>
              <p:cNvSpPr txBox="1">
                <a:spLocks noChangeArrowheads="1"/>
              </p:cNvSpPr>
              <p:nvPr/>
            </p:nvSpPr>
            <p:spPr bwMode="auto">
              <a:xfrm>
                <a:off x="3744" y="2352"/>
                <a:ext cx="768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0" marR="0" lvl="0" indent="0" algn="ctr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TW" sz="1800" b="1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ea typeface="新細明體" charset="-120"/>
                  </a:rPr>
                  <a:t>62</a:t>
                </a:r>
              </a:p>
            </p:txBody>
          </p:sp>
          <p:sp>
            <p:nvSpPr>
              <p:cNvPr id="86" name="Text Box 1055"/>
              <p:cNvSpPr txBox="1">
                <a:spLocks noChangeArrowheads="1"/>
              </p:cNvSpPr>
              <p:nvPr/>
            </p:nvSpPr>
            <p:spPr bwMode="auto">
              <a:xfrm>
                <a:off x="3744" y="2592"/>
                <a:ext cx="768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0" marR="0" lvl="0" indent="0" algn="ctr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TW" sz="1800" b="1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ea typeface="新細明體" charset="-120"/>
                  </a:rPr>
                  <a:t>-3</a:t>
                </a:r>
              </a:p>
            </p:txBody>
          </p:sp>
          <p:sp>
            <p:nvSpPr>
              <p:cNvPr id="87" name="Text Box 1056"/>
              <p:cNvSpPr txBox="1">
                <a:spLocks noChangeArrowheads="1"/>
              </p:cNvSpPr>
              <p:nvPr/>
            </p:nvSpPr>
            <p:spPr bwMode="auto">
              <a:xfrm>
                <a:off x="3744" y="2832"/>
                <a:ext cx="768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0" marR="0" lvl="0" indent="0" algn="ctr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TW" sz="1800" b="1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ea typeface="新細明體" charset="-120"/>
                  </a:rPr>
                  <a:t>1</a:t>
                </a:r>
              </a:p>
            </p:txBody>
          </p:sp>
          <p:sp>
            <p:nvSpPr>
              <p:cNvPr id="88" name="Text Box 1057"/>
              <p:cNvSpPr txBox="1">
                <a:spLocks noChangeArrowheads="1"/>
              </p:cNvSpPr>
              <p:nvPr/>
            </p:nvSpPr>
            <p:spPr bwMode="auto">
              <a:xfrm>
                <a:off x="3744" y="3072"/>
                <a:ext cx="768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0" marR="0" lvl="0" indent="0" algn="ctr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TW" sz="1800" b="1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ea typeface="新細明體" charset="-120"/>
                  </a:rPr>
                  <a:t>6453</a:t>
                </a:r>
              </a:p>
            </p:txBody>
          </p:sp>
          <p:sp>
            <p:nvSpPr>
              <p:cNvPr id="89" name="Text Box 1058"/>
              <p:cNvSpPr txBox="1">
                <a:spLocks noChangeArrowheads="1"/>
              </p:cNvSpPr>
              <p:nvPr/>
            </p:nvSpPr>
            <p:spPr bwMode="auto">
              <a:xfrm>
                <a:off x="3744" y="3312"/>
                <a:ext cx="768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0" marR="0" lvl="0" indent="0" algn="ctr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TW" sz="1800" b="1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ea typeface="新細明體" charset="-120"/>
                  </a:rPr>
                  <a:t>-78</a:t>
                </a:r>
              </a:p>
            </p:txBody>
          </p:sp>
        </p:grpSp>
        <p:sp>
          <p:nvSpPr>
            <p:cNvPr id="50" name="Text Box 1060"/>
            <p:cNvSpPr txBox="1">
              <a:spLocks noChangeArrowheads="1"/>
            </p:cNvSpPr>
            <p:nvPr/>
          </p:nvSpPr>
          <p:spPr bwMode="auto">
            <a:xfrm>
              <a:off x="3168" y="3168"/>
              <a:ext cx="45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8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charset="-120"/>
                </a:rPr>
                <a:t>c[ 11 ]</a:t>
              </a:r>
            </a:p>
          </p:txBody>
        </p:sp>
        <p:sp>
          <p:nvSpPr>
            <p:cNvPr id="51" name="Text Box 1061"/>
            <p:cNvSpPr txBox="1">
              <a:spLocks noChangeArrowheads="1"/>
            </p:cNvSpPr>
            <p:nvPr/>
          </p:nvSpPr>
          <p:spPr bwMode="auto">
            <a:xfrm>
              <a:off x="3168" y="2928"/>
              <a:ext cx="45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8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charset="-120"/>
                </a:rPr>
                <a:t>c[ 10 ]</a:t>
              </a:r>
            </a:p>
          </p:txBody>
        </p:sp>
        <p:sp>
          <p:nvSpPr>
            <p:cNvPr id="52" name="Text Box 1062"/>
            <p:cNvSpPr txBox="1">
              <a:spLocks noChangeArrowheads="1"/>
            </p:cNvSpPr>
            <p:nvPr/>
          </p:nvSpPr>
          <p:spPr bwMode="auto">
            <a:xfrm>
              <a:off x="3168" y="2688"/>
              <a:ext cx="38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8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charset="-120"/>
                </a:rPr>
                <a:t>c[ 9 ]</a:t>
              </a:r>
            </a:p>
          </p:txBody>
        </p:sp>
        <p:sp>
          <p:nvSpPr>
            <p:cNvPr id="53" name="Text Box 1063"/>
            <p:cNvSpPr txBox="1">
              <a:spLocks noChangeArrowheads="1"/>
            </p:cNvSpPr>
            <p:nvPr/>
          </p:nvSpPr>
          <p:spPr bwMode="auto">
            <a:xfrm>
              <a:off x="3168" y="2448"/>
              <a:ext cx="355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8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charset="-120"/>
                </a:rPr>
                <a:t>c[ 8]</a:t>
              </a:r>
            </a:p>
          </p:txBody>
        </p:sp>
        <p:sp>
          <p:nvSpPr>
            <p:cNvPr id="54" name="Text Box 1064"/>
            <p:cNvSpPr txBox="1">
              <a:spLocks noChangeArrowheads="1"/>
            </p:cNvSpPr>
            <p:nvPr/>
          </p:nvSpPr>
          <p:spPr bwMode="auto">
            <a:xfrm>
              <a:off x="3168" y="2208"/>
              <a:ext cx="38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8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charset="-120"/>
                </a:rPr>
                <a:t>c[ 7 ]</a:t>
              </a:r>
            </a:p>
          </p:txBody>
        </p:sp>
        <p:sp>
          <p:nvSpPr>
            <p:cNvPr id="55" name="Text Box 1065"/>
            <p:cNvSpPr txBox="1">
              <a:spLocks noChangeArrowheads="1"/>
            </p:cNvSpPr>
            <p:nvPr/>
          </p:nvSpPr>
          <p:spPr bwMode="auto">
            <a:xfrm>
              <a:off x="3168" y="1488"/>
              <a:ext cx="38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8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charset="-120"/>
                </a:rPr>
                <a:t>c[ 4 ]</a:t>
              </a:r>
            </a:p>
          </p:txBody>
        </p:sp>
        <p:sp>
          <p:nvSpPr>
            <p:cNvPr id="56" name="Text Box 1066"/>
            <p:cNvSpPr txBox="1">
              <a:spLocks noChangeArrowheads="1"/>
            </p:cNvSpPr>
            <p:nvPr/>
          </p:nvSpPr>
          <p:spPr bwMode="auto">
            <a:xfrm>
              <a:off x="3168" y="1248"/>
              <a:ext cx="38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8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charset="-120"/>
                </a:rPr>
                <a:t>c[ 3 ]</a:t>
              </a:r>
            </a:p>
          </p:txBody>
        </p:sp>
        <p:sp>
          <p:nvSpPr>
            <p:cNvPr id="57" name="Text Box 1067"/>
            <p:cNvSpPr txBox="1">
              <a:spLocks noChangeArrowheads="1"/>
            </p:cNvSpPr>
            <p:nvPr/>
          </p:nvSpPr>
          <p:spPr bwMode="auto">
            <a:xfrm>
              <a:off x="3168" y="1008"/>
              <a:ext cx="38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charset="-120"/>
                </a:rPr>
                <a:t>c[ 2 ]</a:t>
              </a:r>
            </a:p>
          </p:txBody>
        </p:sp>
        <p:sp>
          <p:nvSpPr>
            <p:cNvPr id="58" name="Text Box 1068"/>
            <p:cNvSpPr txBox="1">
              <a:spLocks noChangeArrowheads="1"/>
            </p:cNvSpPr>
            <p:nvPr/>
          </p:nvSpPr>
          <p:spPr bwMode="auto">
            <a:xfrm>
              <a:off x="3168" y="768"/>
              <a:ext cx="38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8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charset="-120"/>
                </a:rPr>
                <a:t>c[ 1 ]</a:t>
              </a:r>
            </a:p>
          </p:txBody>
        </p:sp>
        <p:sp>
          <p:nvSpPr>
            <p:cNvPr id="59" name="Text Box 1069"/>
            <p:cNvSpPr txBox="1">
              <a:spLocks noChangeArrowheads="1"/>
            </p:cNvSpPr>
            <p:nvPr/>
          </p:nvSpPr>
          <p:spPr bwMode="auto">
            <a:xfrm>
              <a:off x="3168" y="528"/>
              <a:ext cx="38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8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charset="-120"/>
                </a:rPr>
                <a:t>c[ 0 ]</a:t>
              </a:r>
            </a:p>
          </p:txBody>
        </p:sp>
        <p:sp>
          <p:nvSpPr>
            <p:cNvPr id="60" name="Text Box 1070"/>
            <p:cNvSpPr txBox="1">
              <a:spLocks noChangeArrowheads="1"/>
            </p:cNvSpPr>
            <p:nvPr/>
          </p:nvSpPr>
          <p:spPr bwMode="auto">
            <a:xfrm>
              <a:off x="3168" y="1968"/>
              <a:ext cx="38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8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charset="-120"/>
                </a:rPr>
                <a:t>c[ 6 ]</a:t>
              </a:r>
            </a:p>
          </p:txBody>
        </p:sp>
        <p:sp>
          <p:nvSpPr>
            <p:cNvPr id="61" name="Text Box 1071"/>
            <p:cNvSpPr txBox="1">
              <a:spLocks noChangeArrowheads="1"/>
            </p:cNvSpPr>
            <p:nvPr/>
          </p:nvSpPr>
          <p:spPr bwMode="auto">
            <a:xfrm>
              <a:off x="3168" y="1728"/>
              <a:ext cx="38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8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charset="-120"/>
                </a:rPr>
                <a:t>c[ 5 ]</a:t>
              </a:r>
            </a:p>
          </p:txBody>
        </p:sp>
        <p:sp>
          <p:nvSpPr>
            <p:cNvPr id="62" name="Text Box 1072"/>
            <p:cNvSpPr txBox="1">
              <a:spLocks noChangeArrowheads="1"/>
            </p:cNvSpPr>
            <p:nvPr/>
          </p:nvSpPr>
          <p:spPr bwMode="auto">
            <a:xfrm>
              <a:off x="758" y="2735"/>
              <a:ext cx="1852" cy="5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marL="0" marR="0" lvl="0" indent="0" algn="l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charset="-120"/>
                </a:rPr>
                <a:t>Position Number (index or subscript) of the element within array </a:t>
              </a:r>
              <a:r>
                <a:rPr kumimoji="0" lang="en-US" altLang="zh-TW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pitchFamily="49" charset="0"/>
                  <a:ea typeface="新細明體" charset="-120"/>
                </a:rPr>
                <a:t>c</a:t>
              </a:r>
            </a:p>
          </p:txBody>
        </p:sp>
        <p:cxnSp>
          <p:nvCxnSpPr>
            <p:cNvPr id="63" name="AutoShape 1073"/>
            <p:cNvCxnSpPr>
              <a:cxnSpLocks noChangeShapeType="1"/>
            </p:cNvCxnSpPr>
            <p:nvPr/>
          </p:nvCxnSpPr>
          <p:spPr bwMode="auto">
            <a:xfrm rot="16200000" flipH="1">
              <a:off x="2376" y="2386"/>
              <a:ext cx="125" cy="1911"/>
            </a:xfrm>
            <a:prstGeom prst="bentConnector3">
              <a:avLst>
                <a:gd name="adj1" fmla="val 215199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</p:spPr>
        </p:cxnSp>
        <p:sp>
          <p:nvSpPr>
            <p:cNvPr id="64" name="Text Box 1074"/>
            <p:cNvSpPr txBox="1">
              <a:spLocks noChangeArrowheads="1"/>
            </p:cNvSpPr>
            <p:nvPr/>
          </p:nvSpPr>
          <p:spPr bwMode="auto">
            <a:xfrm>
              <a:off x="576" y="864"/>
              <a:ext cx="1440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charset="-120"/>
                </a:rPr>
                <a:t>Name of array (</a:t>
              </a:r>
              <a:r>
                <a:rPr kumimoji="0" lang="en-US" altLang="zh-TW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pitchFamily="49" charset="0"/>
                  <a:ea typeface="新細明體" charset="-120"/>
                </a:rPr>
                <a:t>c</a:t>
              </a:r>
              <a:r>
                <a:rPr kumimoji="0" lang="en-US" altLang="zh-TW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charset="-120"/>
                </a:rPr>
                <a:t>)</a:t>
              </a:r>
            </a:p>
          </p:txBody>
        </p:sp>
        <p:cxnSp>
          <p:nvCxnSpPr>
            <p:cNvPr id="65" name="AutoShape 1075"/>
            <p:cNvCxnSpPr>
              <a:cxnSpLocks noChangeShapeType="1"/>
              <a:stCxn id="64" idx="3"/>
            </p:cNvCxnSpPr>
            <p:nvPr/>
          </p:nvCxnSpPr>
          <p:spPr bwMode="auto">
            <a:xfrm flipV="1">
              <a:off x="2016" y="634"/>
              <a:ext cx="1152" cy="34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Declaring and Creating Arrays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Array Creation Expression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Arrays are created with keyword </a:t>
            </a:r>
            <a:r>
              <a:rPr lang="en-US" altLang="zh-TW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new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The program specifies 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 the type of array 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 the number of array.</a:t>
            </a:r>
          </a:p>
          <a:p>
            <a:pPr lvl="1">
              <a:lnSpc>
                <a:spcPts val="3200"/>
              </a:lnSpc>
            </a:pPr>
            <a:r>
              <a:rPr lang="en-US" altLang="zh-TW" dirty="0" smtClean="0"/>
              <a:t>When an array is created, each element </a:t>
            </a:r>
            <a:r>
              <a:rPr lang="en-US" altLang="zh-TW" dirty="0" err="1" smtClean="0"/>
              <a:t>recevies</a:t>
            </a:r>
            <a:r>
              <a:rPr lang="en-US" altLang="zh-TW" dirty="0" smtClean="0"/>
              <a:t> a default value.</a:t>
            </a:r>
          </a:p>
          <a:p>
            <a:pPr lvl="1"/>
            <a:endParaRPr lang="zh-TW" altLang="en-US" b="1" dirty="0">
              <a:solidFill>
                <a:srgbClr val="00B05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1000100" y="5214950"/>
            <a:ext cx="3286148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altLang="zh-TW" dirty="0" err="1" smtClean="0">
                <a:solidFill>
                  <a:srgbClr val="0070C0"/>
                </a:solidFill>
                <a:latin typeface="Lucida Console" pitchFamily="49" charset="0"/>
              </a:rPr>
              <a:t>i</a:t>
            </a:r>
            <a:r>
              <a:rPr lang="en-US" altLang="zh-TW" b="0" u="none" dirty="0" err="1" smtClean="0">
                <a:solidFill>
                  <a:srgbClr val="0070C0"/>
                </a:solidFill>
                <a:latin typeface="Lucida Console" pitchFamily="49" charset="0"/>
              </a:rPr>
              <a:t>nt</a:t>
            </a:r>
            <a:r>
              <a:rPr lang="en-US" altLang="zh-TW" dirty="0" smtClean="0">
                <a:solidFill>
                  <a:srgbClr val="0070C0"/>
                </a:solidFill>
                <a:latin typeface="Lucida Console" pitchFamily="49" charset="0"/>
              </a:rPr>
              <a:t>   </a:t>
            </a:r>
            <a:r>
              <a:rPr lang="en-US" altLang="zh-TW" b="0" u="none" dirty="0" smtClean="0">
                <a:solidFill>
                  <a:srgbClr val="0070C0"/>
                </a:solidFill>
                <a:latin typeface="Lucida Console" pitchFamily="49" charset="0"/>
              </a:rPr>
              <a:t>c[];</a:t>
            </a:r>
          </a:p>
          <a:p>
            <a:pPr algn="l"/>
            <a:r>
              <a:rPr lang="en-US" altLang="zh-TW" b="0" u="none" dirty="0" smtClean="0">
                <a:solidFill>
                  <a:srgbClr val="0070C0"/>
                </a:solidFill>
                <a:latin typeface="Lucida Console" pitchFamily="49" charset="0"/>
              </a:rPr>
              <a:t>c = new </a:t>
            </a:r>
            <a:r>
              <a:rPr lang="en-US" altLang="zh-TW" b="0" u="none" dirty="0" err="1" smtClean="0">
                <a:solidFill>
                  <a:srgbClr val="0070C0"/>
                </a:solidFill>
                <a:latin typeface="Lucida Console" pitchFamily="49" charset="0"/>
              </a:rPr>
              <a:t>int</a:t>
            </a:r>
            <a:r>
              <a:rPr lang="en-US" altLang="zh-TW" b="0" u="none" dirty="0" smtClean="0">
                <a:solidFill>
                  <a:srgbClr val="0070C0"/>
                </a:solidFill>
                <a:latin typeface="Lucida Console" pitchFamily="49" charset="0"/>
              </a:rPr>
              <a:t>[12];</a:t>
            </a:r>
            <a:endParaRPr lang="zh-TW" altLang="en-US" b="0" u="none" dirty="0">
              <a:solidFill>
                <a:srgbClr val="0070C0"/>
              </a:solidFill>
              <a:latin typeface="Lucida Console" pitchFamily="49" charset="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1000100" y="6000768"/>
            <a:ext cx="328614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altLang="zh-TW" b="0" u="none" dirty="0" err="1" smtClean="0">
                <a:solidFill>
                  <a:srgbClr val="0070C0"/>
                </a:solidFill>
                <a:latin typeface="Lucida Console" pitchFamily="49" charset="0"/>
              </a:rPr>
              <a:t>int</a:t>
            </a:r>
            <a:r>
              <a:rPr lang="en-US" altLang="zh-TW" b="0" u="none" dirty="0" smtClean="0">
                <a:solidFill>
                  <a:srgbClr val="0070C0"/>
                </a:solidFill>
                <a:latin typeface="Lucida Console" pitchFamily="49" charset="0"/>
              </a:rPr>
              <a:t> c[] = new </a:t>
            </a:r>
            <a:r>
              <a:rPr lang="en-US" altLang="zh-TW" b="0" u="none" dirty="0" err="1" smtClean="0">
                <a:solidFill>
                  <a:srgbClr val="0070C0"/>
                </a:solidFill>
                <a:latin typeface="Lucida Console" pitchFamily="49" charset="0"/>
              </a:rPr>
              <a:t>int</a:t>
            </a:r>
            <a:r>
              <a:rPr lang="en-US" altLang="zh-TW" b="0" u="none" dirty="0" smtClean="0">
                <a:solidFill>
                  <a:srgbClr val="0070C0"/>
                </a:solidFill>
                <a:latin typeface="Lucida Console" pitchFamily="49" charset="0"/>
              </a:rPr>
              <a:t>[12];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4429124" y="5214950"/>
            <a:ext cx="3286148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altLang="zh-TW" b="0" u="none" dirty="0" err="1" smtClean="0">
                <a:solidFill>
                  <a:srgbClr val="0070C0"/>
                </a:solidFill>
                <a:latin typeface="Lucida Console" pitchFamily="49" charset="0"/>
              </a:rPr>
              <a:t>int</a:t>
            </a:r>
            <a:r>
              <a:rPr lang="en-US" altLang="zh-TW" b="0" u="none" dirty="0" smtClean="0">
                <a:solidFill>
                  <a:srgbClr val="0070C0"/>
                </a:solidFill>
                <a:latin typeface="Lucida Console" pitchFamily="49" charset="0"/>
              </a:rPr>
              <a:t>[]</a:t>
            </a:r>
            <a:r>
              <a:rPr lang="en-US" altLang="zh-TW" dirty="0" smtClean="0">
                <a:solidFill>
                  <a:srgbClr val="0070C0"/>
                </a:solidFill>
                <a:latin typeface="Lucida Console" pitchFamily="49" charset="0"/>
              </a:rPr>
              <a:t>   c;</a:t>
            </a:r>
            <a:r>
              <a:rPr lang="en-US" altLang="zh-TW" b="0" u="none" dirty="0" smtClean="0">
                <a:solidFill>
                  <a:srgbClr val="0070C0"/>
                </a:solidFill>
                <a:latin typeface="Lucida Console" pitchFamily="49" charset="0"/>
              </a:rPr>
              <a:t> </a:t>
            </a:r>
          </a:p>
          <a:p>
            <a:pPr algn="l"/>
            <a:r>
              <a:rPr lang="en-US" altLang="zh-TW" b="0" u="none" dirty="0" smtClean="0">
                <a:solidFill>
                  <a:srgbClr val="0070C0"/>
                </a:solidFill>
                <a:latin typeface="Lucida Console" pitchFamily="49" charset="0"/>
              </a:rPr>
              <a:t>c = new </a:t>
            </a:r>
            <a:r>
              <a:rPr lang="en-US" altLang="zh-TW" b="0" u="none" dirty="0" err="1" smtClean="0">
                <a:solidFill>
                  <a:srgbClr val="0070C0"/>
                </a:solidFill>
                <a:latin typeface="Lucida Console" pitchFamily="49" charset="0"/>
              </a:rPr>
              <a:t>int</a:t>
            </a:r>
            <a:r>
              <a:rPr lang="en-US" altLang="zh-TW" b="0" u="none" dirty="0" smtClean="0">
                <a:solidFill>
                  <a:srgbClr val="0070C0"/>
                </a:solidFill>
                <a:latin typeface="Lucida Console" pitchFamily="49" charset="0"/>
              </a:rPr>
              <a:t>[12];</a:t>
            </a:r>
            <a:endParaRPr lang="zh-TW" altLang="en-US" b="0" u="none" dirty="0">
              <a:solidFill>
                <a:srgbClr val="0070C0"/>
              </a:solidFill>
              <a:latin typeface="Lucida Console" pitchFamily="49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Declaring and Creating Arrays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5045224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Array </a:t>
            </a:r>
            <a:r>
              <a:rPr lang="en-US" altLang="zh-TW" dirty="0" err="1" smtClean="0"/>
              <a:t>Initializier</a:t>
            </a:r>
            <a:endParaRPr lang="en-US" altLang="zh-TW" dirty="0" smtClean="0"/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An array can be created and initialized its elements at the same time.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An array </a:t>
            </a:r>
            <a:r>
              <a:rPr lang="en-US" altLang="zh-TW" dirty="0" err="1" smtClean="0"/>
              <a:t>initializer</a:t>
            </a:r>
            <a:r>
              <a:rPr lang="en-US" altLang="zh-TW" dirty="0" smtClean="0"/>
              <a:t> is a </a:t>
            </a:r>
            <a:r>
              <a:rPr lang="en-US" altLang="zh-TW" dirty="0" err="1" smtClean="0">
                <a:solidFill>
                  <a:srgbClr val="00B050"/>
                </a:solidFill>
              </a:rPr>
              <a:t>commoa</a:t>
            </a:r>
            <a:r>
              <a:rPr lang="en-US" altLang="zh-TW" dirty="0" smtClean="0">
                <a:solidFill>
                  <a:srgbClr val="00B050"/>
                </a:solidFill>
              </a:rPr>
              <a:t>-separated</a:t>
            </a:r>
            <a:r>
              <a:rPr lang="en-US" altLang="zh-TW" dirty="0" smtClean="0"/>
              <a:t> list of expressions enclosed in braces.</a:t>
            </a:r>
          </a:p>
          <a:p>
            <a:endParaRPr lang="en-US" altLang="zh-TW" dirty="0" smtClean="0"/>
          </a:p>
          <a:p>
            <a:r>
              <a:rPr lang="en-US" altLang="zh-TW" dirty="0" smtClean="0"/>
              <a:t>Array Length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Every array instance has its own length which can be accessed with the </a:t>
            </a:r>
            <a:r>
              <a:rPr lang="en-US" altLang="zh-TW" b="1" dirty="0" smtClean="0">
                <a:solidFill>
                  <a:srgbClr val="00B050"/>
                </a:solidFill>
                <a:latin typeface="Lucida Console" pitchFamily="49" charset="0"/>
              </a:rPr>
              <a:t>length</a:t>
            </a:r>
            <a:r>
              <a:rPr lang="en-US" altLang="zh-TW" dirty="0" smtClean="0"/>
              <a:t> property.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1000100" y="4171898"/>
            <a:ext cx="7215238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altLang="zh-TW" sz="2000" dirty="0" err="1" smtClean="0">
                <a:solidFill>
                  <a:srgbClr val="0070C0"/>
                </a:solidFill>
                <a:latin typeface="Lucida Console" pitchFamily="49" charset="0"/>
              </a:rPr>
              <a:t>i</a:t>
            </a:r>
            <a:r>
              <a:rPr lang="en-US" altLang="zh-TW" sz="2000" b="0" u="none" dirty="0" err="1" smtClean="0">
                <a:solidFill>
                  <a:srgbClr val="0070C0"/>
                </a:solidFill>
                <a:latin typeface="Lucida Console" pitchFamily="49" charset="0"/>
              </a:rPr>
              <a:t>nt</a:t>
            </a:r>
            <a:r>
              <a:rPr lang="en-US" altLang="zh-TW" sz="2000" dirty="0" smtClean="0">
                <a:solidFill>
                  <a:srgbClr val="0070C0"/>
                </a:solidFill>
                <a:latin typeface="Lucida Console" pitchFamily="49" charset="0"/>
              </a:rPr>
              <a:t>   </a:t>
            </a:r>
            <a:r>
              <a:rPr lang="en-US" altLang="zh-TW" sz="2000" b="0" u="none" dirty="0" smtClean="0">
                <a:solidFill>
                  <a:srgbClr val="0070C0"/>
                </a:solidFill>
                <a:latin typeface="Lucida Console" pitchFamily="49" charset="0"/>
              </a:rPr>
              <a:t>c[] = {10, 20, 30, 40, 50};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3428992" y="4786322"/>
            <a:ext cx="1500198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altLang="zh-TW" sz="2000" b="0" u="none" dirty="0" err="1" smtClean="0">
                <a:solidFill>
                  <a:srgbClr val="0070C0"/>
                </a:solidFill>
                <a:latin typeface="Lucida Console" pitchFamily="49" charset="0"/>
              </a:rPr>
              <a:t>c.length</a:t>
            </a:r>
            <a:endParaRPr lang="en-US" altLang="zh-TW" sz="2000" b="0" u="none" dirty="0" smtClean="0">
              <a:solidFill>
                <a:srgbClr val="0070C0"/>
              </a:solidFill>
              <a:latin typeface="Lucida Console" pitchFamily="49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71472" y="2928934"/>
            <a:ext cx="7858180" cy="192882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Declaring and Creating Arrays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214282" y="1762205"/>
            <a:ext cx="864399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rgbClr val="0070C0"/>
                </a:solidFill>
                <a:latin typeface="Lucida Console" pitchFamily="49" charset="0"/>
              </a:rPr>
              <a:t>public class </a:t>
            </a:r>
            <a:r>
              <a:rPr lang="en-US" altLang="zh-TW" dirty="0" err="1" smtClean="0">
                <a:latin typeface="Lucida Console" pitchFamily="49" charset="0"/>
              </a:rPr>
              <a:t>ScoreBook</a:t>
            </a:r>
            <a:r>
              <a:rPr lang="en-US" altLang="zh-TW" dirty="0" smtClean="0">
                <a:latin typeface="Lucida Console" pitchFamily="49" charset="0"/>
              </a:rPr>
              <a:t> {</a:t>
            </a:r>
          </a:p>
          <a:p>
            <a:pPr lvl="1"/>
            <a:r>
              <a:rPr lang="en-US" altLang="zh-TW" dirty="0" err="1" smtClean="0">
                <a:latin typeface="Lucida Console" pitchFamily="49" charset="0"/>
              </a:rPr>
              <a:t>int</a:t>
            </a:r>
            <a:r>
              <a:rPr lang="en-US" altLang="zh-TW" dirty="0" smtClean="0">
                <a:latin typeface="Lucida Console" pitchFamily="49" charset="0"/>
              </a:rPr>
              <a:t> </a:t>
            </a:r>
            <a:r>
              <a:rPr lang="en-US" altLang="zh-TW" dirty="0" err="1" smtClean="0">
                <a:latin typeface="Lucida Console" pitchFamily="49" charset="0"/>
              </a:rPr>
              <a:t>m_iScoreArray</a:t>
            </a:r>
            <a:r>
              <a:rPr lang="en-US" altLang="zh-TW" dirty="0" smtClean="0">
                <a:latin typeface="Lucida Console" pitchFamily="49" charset="0"/>
              </a:rPr>
              <a:t>[] </a:t>
            </a:r>
          </a:p>
          <a:p>
            <a:pPr lvl="2"/>
            <a:r>
              <a:rPr lang="en-US" altLang="zh-TW" dirty="0" smtClean="0">
                <a:latin typeface="Lucida Console" pitchFamily="49" charset="0"/>
              </a:rPr>
              <a:t>= {50, 99, 40, 20, 30, 35, 90, 91, 89};</a:t>
            </a:r>
          </a:p>
          <a:p>
            <a:pPr lvl="1"/>
            <a:endParaRPr lang="zh-TW" altLang="en-US" dirty="0" smtClean="0">
              <a:latin typeface="Lucida Console" pitchFamily="49" charset="0"/>
            </a:endParaRPr>
          </a:p>
          <a:p>
            <a:pPr lvl="1"/>
            <a:r>
              <a:rPr lang="en-US" altLang="zh-TW" dirty="0" smtClean="0">
                <a:solidFill>
                  <a:srgbClr val="0070C0"/>
                </a:solidFill>
                <a:latin typeface="Lucida Console" pitchFamily="49" charset="0"/>
              </a:rPr>
              <a:t>public</a:t>
            </a:r>
            <a:r>
              <a:rPr lang="en-US" altLang="zh-TW" dirty="0" smtClean="0">
                <a:latin typeface="Lucida Console" pitchFamily="49" charset="0"/>
              </a:rPr>
              <a:t> </a:t>
            </a:r>
            <a:r>
              <a:rPr lang="en-US" altLang="zh-TW" dirty="0" err="1" smtClean="0">
                <a:latin typeface="Lucida Console" pitchFamily="49" charset="0"/>
              </a:rPr>
              <a:t>int</a:t>
            </a:r>
            <a:r>
              <a:rPr lang="en-US" altLang="zh-TW" dirty="0" smtClean="0">
                <a:latin typeface="Lucida Console" pitchFamily="49" charset="0"/>
              </a:rPr>
              <a:t> Average(){</a:t>
            </a:r>
          </a:p>
          <a:p>
            <a:pPr lvl="2"/>
            <a:r>
              <a:rPr lang="en-US" altLang="zh-TW" dirty="0" err="1" smtClean="0">
                <a:latin typeface="Lucida Console" pitchFamily="49" charset="0"/>
              </a:rPr>
              <a:t>int</a:t>
            </a:r>
            <a:r>
              <a:rPr lang="en-US" altLang="zh-TW" dirty="0" smtClean="0">
                <a:latin typeface="Lucida Console" pitchFamily="49" charset="0"/>
              </a:rPr>
              <a:t> sum = 0;</a:t>
            </a:r>
          </a:p>
          <a:p>
            <a:pPr lvl="2"/>
            <a:r>
              <a:rPr lang="nn-NO" altLang="zh-TW" dirty="0" smtClean="0">
                <a:latin typeface="Lucida Console" pitchFamily="49" charset="0"/>
              </a:rPr>
              <a:t>for(int i=0; i &lt; m_iScoreArray.length; i++)</a:t>
            </a:r>
          </a:p>
          <a:p>
            <a:pPr lvl="3"/>
            <a:r>
              <a:rPr lang="en-US" altLang="zh-TW" dirty="0" smtClean="0">
                <a:latin typeface="Lucida Console" pitchFamily="49" charset="0"/>
              </a:rPr>
              <a:t>sum = sum + </a:t>
            </a:r>
            <a:r>
              <a:rPr lang="en-US" altLang="zh-TW" dirty="0" err="1" smtClean="0">
                <a:latin typeface="Lucida Console" pitchFamily="49" charset="0"/>
              </a:rPr>
              <a:t>m_iScoreArray</a:t>
            </a:r>
            <a:r>
              <a:rPr lang="en-US" altLang="zh-TW" dirty="0" smtClean="0">
                <a:latin typeface="Lucida Console" pitchFamily="49" charset="0"/>
              </a:rPr>
              <a:t>[</a:t>
            </a:r>
            <a:r>
              <a:rPr lang="en-US" altLang="zh-TW" dirty="0" err="1" smtClean="0">
                <a:latin typeface="Lucida Console" pitchFamily="49" charset="0"/>
              </a:rPr>
              <a:t>i</a:t>
            </a:r>
            <a:r>
              <a:rPr lang="en-US" altLang="zh-TW" dirty="0" smtClean="0">
                <a:latin typeface="Lucida Console" pitchFamily="49" charset="0"/>
              </a:rPr>
              <a:t>];</a:t>
            </a:r>
          </a:p>
          <a:p>
            <a:pPr lvl="2"/>
            <a:endParaRPr lang="zh-TW" altLang="en-US" dirty="0" smtClean="0">
              <a:latin typeface="Lucida Console" pitchFamily="49" charset="0"/>
            </a:endParaRPr>
          </a:p>
          <a:p>
            <a:pPr lvl="2"/>
            <a:r>
              <a:rPr lang="en-US" altLang="zh-TW" dirty="0" smtClean="0">
                <a:latin typeface="Lucida Console" pitchFamily="49" charset="0"/>
              </a:rPr>
              <a:t>return sum / </a:t>
            </a:r>
            <a:r>
              <a:rPr lang="en-US" altLang="zh-TW" dirty="0" err="1" smtClean="0">
                <a:latin typeface="Lucida Console" pitchFamily="49" charset="0"/>
              </a:rPr>
              <a:t>m_iScoreArray.length</a:t>
            </a:r>
            <a:r>
              <a:rPr lang="en-US" altLang="zh-TW" dirty="0" smtClean="0">
                <a:latin typeface="Lucida Console" pitchFamily="49" charset="0"/>
              </a:rPr>
              <a:t>;</a:t>
            </a:r>
          </a:p>
          <a:p>
            <a:pPr lvl="1"/>
            <a:r>
              <a:rPr lang="en-US" altLang="zh-TW" dirty="0" smtClean="0">
                <a:latin typeface="Lucida Console" pitchFamily="49" charset="0"/>
              </a:rPr>
              <a:t>}/* End of Average */</a:t>
            </a:r>
          </a:p>
          <a:p>
            <a:pPr lvl="1"/>
            <a:endParaRPr lang="zh-TW" altLang="en-US" dirty="0" smtClean="0">
              <a:latin typeface="Lucida Console" pitchFamily="49" charset="0"/>
            </a:endParaRPr>
          </a:p>
          <a:p>
            <a:pPr lvl="1"/>
            <a:r>
              <a:rPr lang="en-US" altLang="zh-TW" dirty="0" smtClean="0">
                <a:solidFill>
                  <a:srgbClr val="0070C0"/>
                </a:solidFill>
                <a:latin typeface="Lucida Console" pitchFamily="49" charset="0"/>
              </a:rPr>
              <a:t>public</a:t>
            </a:r>
            <a:r>
              <a:rPr lang="en-US" altLang="zh-TW" dirty="0" smtClean="0">
                <a:latin typeface="Lucida Console" pitchFamily="49" charset="0"/>
              </a:rPr>
              <a:t> void </a:t>
            </a:r>
            <a:r>
              <a:rPr lang="en-US" altLang="zh-TW" dirty="0" err="1" smtClean="0">
                <a:latin typeface="Lucida Console" pitchFamily="49" charset="0"/>
              </a:rPr>
              <a:t>DrawBar</a:t>
            </a:r>
            <a:r>
              <a:rPr lang="en-US" altLang="zh-TW" dirty="0" smtClean="0">
                <a:latin typeface="Lucida Console" pitchFamily="49" charset="0"/>
              </a:rPr>
              <a:t>(){</a:t>
            </a:r>
          </a:p>
          <a:p>
            <a:pPr lvl="1"/>
            <a:r>
              <a:rPr lang="en-US" altLang="zh-TW" dirty="0" smtClean="0">
                <a:latin typeface="Lucida Console" pitchFamily="49" charset="0"/>
              </a:rPr>
              <a:t>	……</a:t>
            </a:r>
          </a:p>
          <a:p>
            <a:pPr lvl="1"/>
            <a:r>
              <a:rPr lang="en-US" altLang="zh-TW" dirty="0" smtClean="0">
                <a:latin typeface="Lucida Console" pitchFamily="49" charset="0"/>
              </a:rPr>
              <a:t>}/* End of </a:t>
            </a:r>
            <a:r>
              <a:rPr lang="en-US" altLang="zh-TW" dirty="0" err="1" smtClean="0">
                <a:latin typeface="Lucida Console" pitchFamily="49" charset="0"/>
              </a:rPr>
              <a:t>DrawBar</a:t>
            </a:r>
            <a:r>
              <a:rPr lang="en-US" altLang="zh-TW" dirty="0" smtClean="0">
                <a:latin typeface="Lucida Console" pitchFamily="49" charset="0"/>
              </a:rPr>
              <a:t> */</a:t>
            </a:r>
            <a:endParaRPr lang="zh-TW" altLang="en-US" dirty="0" smtClean="0">
              <a:latin typeface="Lucida Console" pitchFamily="49" charset="0"/>
            </a:endParaRPr>
          </a:p>
          <a:p>
            <a:r>
              <a:rPr lang="en-US" altLang="zh-TW" dirty="0" smtClean="0">
                <a:latin typeface="Lucida Console" pitchFamily="49" charset="0"/>
              </a:rPr>
              <a:t>}/* End of </a:t>
            </a:r>
            <a:r>
              <a:rPr lang="en-US" altLang="zh-TW" dirty="0" err="1" smtClean="0">
                <a:latin typeface="Lucida Console" pitchFamily="49" charset="0"/>
              </a:rPr>
              <a:t>ScoreBook</a:t>
            </a:r>
            <a:r>
              <a:rPr lang="en-US" altLang="zh-TW" dirty="0" smtClean="0">
                <a:latin typeface="Lucida Console" pitchFamily="49" charset="0"/>
              </a:rPr>
              <a:t> */</a:t>
            </a:r>
            <a:endParaRPr lang="zh-TW" altLang="en-US" dirty="0">
              <a:latin typeface="Lucida Console" pitchFamily="49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42910" y="4214818"/>
            <a:ext cx="7858180" cy="18573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642910" y="2428868"/>
            <a:ext cx="7858180" cy="1428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Declaring and Creating Arrays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214282" y="1357298"/>
            <a:ext cx="8643998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class </a:t>
            </a:r>
            <a:r>
              <a:rPr lang="en-US" altLang="zh-TW" sz="1600" dirty="0" err="1" smtClean="0">
                <a:latin typeface="Lucida Console" pitchFamily="49" charset="0"/>
              </a:rPr>
              <a:t>ScoreBook</a:t>
            </a:r>
            <a:r>
              <a:rPr lang="en-US" altLang="zh-TW" sz="1600" dirty="0" smtClean="0">
                <a:latin typeface="Lucida Console" pitchFamily="49" charset="0"/>
              </a:rPr>
              <a:t> {</a:t>
            </a:r>
          </a:p>
          <a:p>
            <a:pPr lvl="1"/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int</a:t>
            </a:r>
            <a:r>
              <a:rPr lang="en-US" altLang="zh-TW" sz="1600" dirty="0" smtClean="0">
                <a:latin typeface="Lucida Console" pitchFamily="49" charset="0"/>
              </a:rPr>
              <a:t> Average(){}/* End of Average */</a:t>
            </a:r>
          </a:p>
          <a:p>
            <a:pPr lvl="1"/>
            <a:endParaRPr lang="zh-TW" altLang="en-US" sz="1600" dirty="0" smtClean="0">
              <a:latin typeface="Lucida Console" pitchFamily="49" charset="0"/>
            </a:endParaRPr>
          </a:p>
          <a:p>
            <a:pPr lvl="1"/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</a:t>
            </a:r>
            <a:r>
              <a:rPr lang="en-US" altLang="zh-TW" sz="1600" dirty="0" smtClean="0">
                <a:latin typeface="Lucida Console" pitchFamily="49" charset="0"/>
              </a:rPr>
              <a:t> void </a:t>
            </a:r>
            <a:r>
              <a:rPr lang="en-US" altLang="zh-TW" sz="1600" dirty="0" err="1" smtClean="0">
                <a:latin typeface="Lucida Console" pitchFamily="49" charset="0"/>
              </a:rPr>
              <a:t>DrawBar</a:t>
            </a:r>
            <a:r>
              <a:rPr lang="en-US" altLang="zh-TW" sz="1600" dirty="0" smtClean="0">
                <a:latin typeface="Lucida Console" pitchFamily="49" charset="0"/>
              </a:rPr>
              <a:t>(){</a:t>
            </a:r>
          </a:p>
          <a:p>
            <a:pPr lvl="2">
              <a:lnSpc>
                <a:spcPts val="24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int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countArray</a:t>
            </a:r>
            <a:r>
              <a:rPr lang="en-US" altLang="zh-TW" sz="1600" dirty="0" smtClean="0">
                <a:latin typeface="Lucida Console" pitchFamily="49" charset="0"/>
              </a:rPr>
              <a:t>[] = new </a:t>
            </a:r>
            <a:r>
              <a:rPr lang="en-US" altLang="zh-TW" sz="1600" dirty="0" err="1" smtClean="0">
                <a:latin typeface="Lucida Console" pitchFamily="49" charset="0"/>
              </a:rPr>
              <a:t>int</a:t>
            </a:r>
            <a:r>
              <a:rPr lang="en-US" altLang="zh-TW" sz="1600" dirty="0" smtClean="0">
                <a:latin typeface="Lucida Console" pitchFamily="49" charset="0"/>
              </a:rPr>
              <a:t>[10];</a:t>
            </a:r>
          </a:p>
          <a:p>
            <a:pPr lvl="2">
              <a:lnSpc>
                <a:spcPts val="2400"/>
              </a:lnSpc>
            </a:pPr>
            <a:r>
              <a:rPr lang="nn-NO" altLang="zh-TW" sz="1600" dirty="0" smtClean="0">
                <a:latin typeface="Lucida Console" pitchFamily="49" charset="0"/>
              </a:rPr>
              <a:t>for(int i=0; i &lt; </a:t>
            </a:r>
            <a:r>
              <a:rPr lang="nn-NO" altLang="zh-TW" sz="1600" dirty="0" smtClean="0">
                <a:solidFill>
                  <a:srgbClr val="FF0000"/>
                </a:solidFill>
                <a:latin typeface="Lucida Console" pitchFamily="49" charset="0"/>
              </a:rPr>
              <a:t>m_iScoreArray.length</a:t>
            </a:r>
            <a:r>
              <a:rPr lang="nn-NO" altLang="zh-TW" sz="1600" dirty="0" smtClean="0">
                <a:latin typeface="Lucida Console" pitchFamily="49" charset="0"/>
              </a:rPr>
              <a:t>; i++){</a:t>
            </a:r>
          </a:p>
          <a:p>
            <a:pPr lvl="3">
              <a:lnSpc>
                <a:spcPts val="24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int</a:t>
            </a:r>
            <a:r>
              <a:rPr lang="en-US" altLang="zh-TW" sz="1600" dirty="0" smtClean="0">
                <a:latin typeface="Lucida Console" pitchFamily="49" charset="0"/>
              </a:rPr>
              <a:t> index = </a:t>
            </a:r>
            <a:r>
              <a:rPr lang="en-US" altLang="zh-TW" sz="1600" dirty="0" err="1" smtClean="0">
                <a:latin typeface="Lucida Console" pitchFamily="49" charset="0"/>
              </a:rPr>
              <a:t>m_iScoreArray</a:t>
            </a:r>
            <a:r>
              <a:rPr lang="en-US" altLang="zh-TW" sz="1600" dirty="0" smtClean="0">
                <a:latin typeface="Lucida Console" pitchFamily="49" charset="0"/>
              </a:rPr>
              <a:t>[</a:t>
            </a:r>
            <a:r>
              <a:rPr lang="en-US" altLang="zh-TW" sz="1600" dirty="0" err="1" smtClean="0">
                <a:latin typeface="Lucida Console" pitchFamily="49" charset="0"/>
              </a:rPr>
              <a:t>i</a:t>
            </a:r>
            <a:r>
              <a:rPr lang="en-US" altLang="zh-TW" sz="1600" dirty="0" smtClean="0">
                <a:latin typeface="Lucida Console" pitchFamily="49" charset="0"/>
              </a:rPr>
              <a:t>] / 10;</a:t>
            </a:r>
          </a:p>
          <a:p>
            <a:pPr lvl="3">
              <a:lnSpc>
                <a:spcPts val="2400"/>
              </a:lnSpc>
            </a:pPr>
            <a:r>
              <a:rPr lang="en-US" altLang="zh-TW" sz="1600" dirty="0" err="1" smtClean="0">
                <a:solidFill>
                  <a:srgbClr val="FF0000"/>
                </a:solidFill>
                <a:latin typeface="Lucida Console" pitchFamily="49" charset="0"/>
              </a:rPr>
              <a:t>countArray</a:t>
            </a:r>
            <a:r>
              <a:rPr lang="en-US" altLang="zh-TW" sz="1600" dirty="0" smtClean="0">
                <a:solidFill>
                  <a:srgbClr val="FF0000"/>
                </a:solidFill>
                <a:latin typeface="Lucida Console" pitchFamily="49" charset="0"/>
              </a:rPr>
              <a:t>[index]++;</a:t>
            </a:r>
          </a:p>
          <a:p>
            <a:pPr lvl="2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for-loop */</a:t>
            </a:r>
          </a:p>
          <a:p>
            <a:pPr lvl="2">
              <a:lnSpc>
                <a:spcPts val="24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System.</a:t>
            </a:r>
            <a:r>
              <a:rPr lang="en-US" altLang="zh-TW" sz="1600" i="1" dirty="0" err="1" smtClean="0">
                <a:latin typeface="Lucida Console" pitchFamily="49" charset="0"/>
              </a:rPr>
              <a:t>out.println</a:t>
            </a:r>
            <a:r>
              <a:rPr lang="en-US" altLang="zh-TW" sz="1600" i="1" dirty="0" smtClean="0">
                <a:latin typeface="Lucida Console" pitchFamily="49" charset="0"/>
              </a:rPr>
              <a:t>("Grade Distribution");</a:t>
            </a:r>
          </a:p>
          <a:p>
            <a:pPr lvl="2">
              <a:lnSpc>
                <a:spcPts val="2400"/>
              </a:lnSpc>
            </a:pPr>
            <a:r>
              <a:rPr lang="nn-NO" altLang="zh-TW" sz="1600" dirty="0" smtClean="0">
                <a:latin typeface="Lucida Console" pitchFamily="49" charset="0"/>
              </a:rPr>
              <a:t>for(int i=0; i &lt; 10 ; i++){</a:t>
            </a:r>
          </a:p>
          <a:p>
            <a:pPr lvl="3">
              <a:lnSpc>
                <a:spcPts val="2400"/>
              </a:lnSpc>
            </a:pPr>
            <a:r>
              <a:rPr lang="nn-NO" altLang="zh-TW" sz="1600" dirty="0" smtClean="0">
                <a:latin typeface="Lucida Console" pitchFamily="49" charset="0"/>
              </a:rPr>
              <a:t>System.</a:t>
            </a:r>
            <a:r>
              <a:rPr lang="nn-NO" altLang="zh-TW" sz="1600" i="1" dirty="0" smtClean="0">
                <a:latin typeface="Lucida Console" pitchFamily="49" charset="0"/>
              </a:rPr>
              <a:t>out.printf("%2d-%2d: ", i*10, i*10+9);</a:t>
            </a:r>
            <a:endParaRPr lang="zh-TW" altLang="en-US" sz="1600" dirty="0" smtClean="0">
              <a:latin typeface="Lucida Console" pitchFamily="49" charset="0"/>
            </a:endParaRPr>
          </a:p>
          <a:p>
            <a:pPr lvl="3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for(</a:t>
            </a:r>
            <a:r>
              <a:rPr lang="en-US" altLang="zh-TW" sz="1600" dirty="0" err="1" smtClean="0">
                <a:latin typeface="Lucida Console" pitchFamily="49" charset="0"/>
              </a:rPr>
              <a:t>int</a:t>
            </a:r>
            <a:r>
              <a:rPr lang="en-US" altLang="zh-TW" sz="1600" dirty="0" smtClean="0">
                <a:latin typeface="Lucida Console" pitchFamily="49" charset="0"/>
              </a:rPr>
              <a:t> j=0; j &lt; </a:t>
            </a:r>
            <a:r>
              <a:rPr lang="en-US" altLang="zh-TW" sz="1600" dirty="0" err="1" smtClean="0">
                <a:latin typeface="Lucida Console" pitchFamily="49" charset="0"/>
              </a:rPr>
              <a:t>countArray</a:t>
            </a:r>
            <a:r>
              <a:rPr lang="en-US" altLang="zh-TW" sz="1600" dirty="0" smtClean="0">
                <a:latin typeface="Lucida Console" pitchFamily="49" charset="0"/>
              </a:rPr>
              <a:t>[</a:t>
            </a:r>
            <a:r>
              <a:rPr lang="en-US" altLang="zh-TW" sz="1600" dirty="0" err="1" smtClean="0">
                <a:latin typeface="Lucida Console" pitchFamily="49" charset="0"/>
              </a:rPr>
              <a:t>i</a:t>
            </a:r>
            <a:r>
              <a:rPr lang="en-US" altLang="zh-TW" sz="1600" dirty="0" smtClean="0">
                <a:latin typeface="Lucida Console" pitchFamily="49" charset="0"/>
              </a:rPr>
              <a:t>]; j++)</a:t>
            </a:r>
          </a:p>
          <a:p>
            <a:pPr lvl="4">
              <a:lnSpc>
                <a:spcPts val="24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System.</a:t>
            </a:r>
            <a:r>
              <a:rPr lang="en-US" altLang="zh-TW" sz="1600" i="1" dirty="0" err="1" smtClean="0">
                <a:latin typeface="Lucida Console" pitchFamily="49" charset="0"/>
              </a:rPr>
              <a:t>out.print</a:t>
            </a:r>
            <a:r>
              <a:rPr lang="en-US" altLang="zh-TW" sz="1600" i="1" dirty="0" smtClean="0">
                <a:latin typeface="Lucida Console" pitchFamily="49" charset="0"/>
              </a:rPr>
              <a:t>("*");</a:t>
            </a:r>
          </a:p>
          <a:p>
            <a:pPr lvl="3">
              <a:lnSpc>
                <a:spcPts val="24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System.</a:t>
            </a:r>
            <a:r>
              <a:rPr lang="en-US" altLang="zh-TW" sz="1600" i="1" dirty="0" err="1" smtClean="0">
                <a:latin typeface="Lucida Console" pitchFamily="49" charset="0"/>
              </a:rPr>
              <a:t>out.println</a:t>
            </a:r>
            <a:r>
              <a:rPr lang="en-US" altLang="zh-TW" sz="1600" i="1" dirty="0" smtClean="0">
                <a:latin typeface="Lucida Console" pitchFamily="49" charset="0"/>
              </a:rPr>
              <a:t>();</a:t>
            </a:r>
          </a:p>
          <a:p>
            <a:pPr lvl="2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for-loop */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DrawBar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  <a:endParaRPr lang="zh-TW" altLang="en-US" sz="1600" dirty="0" smtClean="0">
              <a:solidFill>
                <a:srgbClr val="00B050"/>
              </a:solidFill>
              <a:latin typeface="Lucida Console" pitchFamily="49" charset="0"/>
            </a:endParaRPr>
          </a:p>
          <a:p>
            <a:pPr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ScoreBook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  <a:endParaRPr lang="zh-TW" altLang="en-US" sz="1600" dirty="0">
              <a:solidFill>
                <a:srgbClr val="00B050"/>
              </a:solidFill>
              <a:latin typeface="Lucida Console" pitchFamily="49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Declaring and Creating Arrays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214282" y="1665637"/>
            <a:ext cx="621510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class </a:t>
            </a:r>
            <a:r>
              <a:rPr lang="en-US" altLang="zh-TW" sz="1600" dirty="0" err="1" smtClean="0">
                <a:latin typeface="Lucida Console" pitchFamily="49" charset="0"/>
              </a:rPr>
              <a:t>ScoreBookTest</a:t>
            </a:r>
            <a:r>
              <a:rPr lang="en-US" altLang="zh-TW" sz="1600" dirty="0" smtClean="0">
                <a:latin typeface="Lucida Console" pitchFamily="49" charset="0"/>
              </a:rPr>
              <a:t> {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static </a:t>
            </a:r>
            <a:r>
              <a:rPr lang="en-US" altLang="zh-TW" sz="1600" dirty="0" smtClean="0">
                <a:latin typeface="Lucida Console" pitchFamily="49" charset="0"/>
              </a:rPr>
              <a:t>void main(String </a:t>
            </a:r>
            <a:r>
              <a:rPr lang="en-US" altLang="zh-TW" sz="1600" dirty="0" err="1" smtClean="0">
                <a:latin typeface="Lucida Console" pitchFamily="49" charset="0"/>
              </a:rPr>
              <a:t>args</a:t>
            </a:r>
            <a:r>
              <a:rPr lang="en-US" altLang="zh-TW" sz="1600" dirty="0" smtClean="0">
                <a:latin typeface="Lucida Console" pitchFamily="49" charset="0"/>
              </a:rPr>
              <a:t>[]){</a:t>
            </a:r>
          </a:p>
          <a:p>
            <a:pPr lvl="2">
              <a:lnSpc>
                <a:spcPts val="24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ScoreBook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scoreBook</a:t>
            </a:r>
            <a:r>
              <a:rPr lang="en-US" altLang="zh-TW" sz="1600" dirty="0" smtClean="0">
                <a:latin typeface="Lucida Console" pitchFamily="49" charset="0"/>
              </a:rPr>
              <a:t> = new </a:t>
            </a:r>
            <a:r>
              <a:rPr lang="en-US" altLang="zh-TW" sz="1600" dirty="0" err="1" smtClean="0">
                <a:latin typeface="Lucida Console" pitchFamily="49" charset="0"/>
              </a:rPr>
              <a:t>ScoreBook</a:t>
            </a:r>
            <a:r>
              <a:rPr lang="en-US" altLang="zh-TW" sz="1600" dirty="0" smtClean="0">
                <a:latin typeface="Lucida Console" pitchFamily="49" charset="0"/>
              </a:rPr>
              <a:t>();</a:t>
            </a:r>
          </a:p>
          <a:p>
            <a:pPr lvl="2">
              <a:lnSpc>
                <a:spcPts val="2400"/>
              </a:lnSpc>
            </a:pPr>
            <a:endParaRPr lang="zh-TW" altLang="en-US" sz="1600" dirty="0" smtClean="0">
              <a:latin typeface="Lucida Console" pitchFamily="49" charset="0"/>
            </a:endParaRPr>
          </a:p>
          <a:p>
            <a:pPr lvl="2">
              <a:lnSpc>
                <a:spcPts val="24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int</a:t>
            </a:r>
            <a:r>
              <a:rPr lang="en-US" altLang="zh-TW" sz="1600" dirty="0" smtClean="0">
                <a:latin typeface="Lucida Console" pitchFamily="49" charset="0"/>
              </a:rPr>
              <a:t> average = </a:t>
            </a:r>
            <a:r>
              <a:rPr lang="en-US" altLang="zh-TW" sz="1600" dirty="0" err="1" smtClean="0">
                <a:latin typeface="Lucida Console" pitchFamily="49" charset="0"/>
              </a:rPr>
              <a:t>scoreBook.Average</a:t>
            </a:r>
            <a:r>
              <a:rPr lang="en-US" altLang="zh-TW" sz="1600" dirty="0" smtClean="0">
                <a:latin typeface="Lucida Console" pitchFamily="49" charset="0"/>
              </a:rPr>
              <a:t>();</a:t>
            </a:r>
          </a:p>
          <a:p>
            <a:pPr lvl="2">
              <a:lnSpc>
                <a:spcPts val="24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System.</a:t>
            </a:r>
            <a:r>
              <a:rPr lang="en-US" altLang="zh-TW" sz="1600" i="1" dirty="0" err="1" smtClean="0">
                <a:latin typeface="Lucida Console" pitchFamily="49" charset="0"/>
              </a:rPr>
              <a:t>out.printf</a:t>
            </a:r>
            <a:r>
              <a:rPr lang="en-US" altLang="zh-TW" sz="1600" i="1" dirty="0" smtClean="0">
                <a:latin typeface="Lucida Console" pitchFamily="49" charset="0"/>
              </a:rPr>
              <a:t>("Average Score: %d \n", average);</a:t>
            </a:r>
          </a:p>
          <a:p>
            <a:pPr lvl="2">
              <a:lnSpc>
                <a:spcPts val="2400"/>
              </a:lnSpc>
            </a:pPr>
            <a:endParaRPr lang="zh-TW" altLang="en-US" sz="1600" dirty="0" smtClean="0">
              <a:latin typeface="Lucida Console" pitchFamily="49" charset="0"/>
            </a:endParaRPr>
          </a:p>
          <a:p>
            <a:pPr lvl="2">
              <a:lnSpc>
                <a:spcPts val="24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scoreBook.DrawBar</a:t>
            </a:r>
            <a:r>
              <a:rPr lang="en-US" altLang="zh-TW" sz="1600" dirty="0" smtClean="0">
                <a:latin typeface="Lucida Console" pitchFamily="49" charset="0"/>
              </a:rPr>
              <a:t>();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main */</a:t>
            </a:r>
          </a:p>
          <a:p>
            <a:pPr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ScoreBookTest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  <a:endParaRPr lang="zh-TW" altLang="en-US" sz="1600" dirty="0">
              <a:solidFill>
                <a:srgbClr val="00B050"/>
              </a:solidFill>
              <a:latin typeface="Lucida Console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357950" y="1714488"/>
            <a:ext cx="2428892" cy="3755387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TW" sz="1600" dirty="0" smtClean="0">
                <a:solidFill>
                  <a:schemeClr val="bg1"/>
                </a:solidFill>
              </a:rPr>
              <a:t>Average Score: 60 </a:t>
            </a:r>
          </a:p>
          <a:p>
            <a:pPr>
              <a:lnSpc>
                <a:spcPts val="2400"/>
              </a:lnSpc>
            </a:pPr>
            <a:r>
              <a:rPr lang="en-US" altLang="zh-TW" sz="1600" dirty="0" smtClean="0">
                <a:solidFill>
                  <a:schemeClr val="bg1"/>
                </a:solidFill>
              </a:rPr>
              <a:t>Grade Distribution</a:t>
            </a:r>
          </a:p>
          <a:p>
            <a:pPr>
              <a:lnSpc>
                <a:spcPts val="2400"/>
              </a:lnSpc>
            </a:pPr>
            <a:r>
              <a:rPr lang="zh-TW" altLang="en-US" sz="1600" dirty="0" smtClean="0">
                <a:solidFill>
                  <a:schemeClr val="bg1"/>
                </a:solidFill>
              </a:rPr>
              <a:t> </a:t>
            </a:r>
            <a:r>
              <a:rPr lang="en-US" altLang="zh-TW" sz="1600" dirty="0" smtClean="0">
                <a:solidFill>
                  <a:schemeClr val="bg1"/>
                </a:solidFill>
              </a:rPr>
              <a:t>0- 9: </a:t>
            </a:r>
          </a:p>
          <a:p>
            <a:pPr>
              <a:lnSpc>
                <a:spcPts val="2400"/>
              </a:lnSpc>
            </a:pPr>
            <a:r>
              <a:rPr lang="en-US" altLang="zh-TW" sz="1600" dirty="0" smtClean="0">
                <a:solidFill>
                  <a:schemeClr val="bg1"/>
                </a:solidFill>
              </a:rPr>
              <a:t>10-19: </a:t>
            </a:r>
          </a:p>
          <a:p>
            <a:pPr>
              <a:lnSpc>
                <a:spcPts val="2400"/>
              </a:lnSpc>
            </a:pPr>
            <a:r>
              <a:rPr lang="en-US" altLang="zh-TW" sz="1600" dirty="0" smtClean="0">
                <a:solidFill>
                  <a:schemeClr val="bg1"/>
                </a:solidFill>
              </a:rPr>
              <a:t>20-29: *</a:t>
            </a:r>
          </a:p>
          <a:p>
            <a:pPr>
              <a:lnSpc>
                <a:spcPts val="2400"/>
              </a:lnSpc>
            </a:pPr>
            <a:r>
              <a:rPr lang="en-US" altLang="zh-TW" sz="1600" dirty="0" smtClean="0">
                <a:solidFill>
                  <a:schemeClr val="bg1"/>
                </a:solidFill>
              </a:rPr>
              <a:t>30-39: **</a:t>
            </a:r>
          </a:p>
          <a:p>
            <a:pPr>
              <a:lnSpc>
                <a:spcPts val="2400"/>
              </a:lnSpc>
            </a:pPr>
            <a:r>
              <a:rPr lang="en-US" altLang="zh-TW" sz="1600" dirty="0" smtClean="0">
                <a:solidFill>
                  <a:schemeClr val="bg1"/>
                </a:solidFill>
              </a:rPr>
              <a:t>40-49: *</a:t>
            </a:r>
          </a:p>
          <a:p>
            <a:pPr>
              <a:lnSpc>
                <a:spcPts val="2400"/>
              </a:lnSpc>
            </a:pPr>
            <a:r>
              <a:rPr lang="en-US" altLang="zh-TW" sz="1600" dirty="0" smtClean="0">
                <a:solidFill>
                  <a:schemeClr val="bg1"/>
                </a:solidFill>
              </a:rPr>
              <a:t>50-59: *</a:t>
            </a:r>
          </a:p>
          <a:p>
            <a:pPr>
              <a:lnSpc>
                <a:spcPts val="2400"/>
              </a:lnSpc>
            </a:pPr>
            <a:r>
              <a:rPr lang="en-US" altLang="zh-TW" sz="1600" dirty="0" smtClean="0">
                <a:solidFill>
                  <a:schemeClr val="bg1"/>
                </a:solidFill>
              </a:rPr>
              <a:t>60-69: </a:t>
            </a:r>
          </a:p>
          <a:p>
            <a:pPr>
              <a:lnSpc>
                <a:spcPts val="2400"/>
              </a:lnSpc>
            </a:pPr>
            <a:r>
              <a:rPr lang="en-US" altLang="zh-TW" sz="1600" dirty="0" smtClean="0">
                <a:solidFill>
                  <a:schemeClr val="bg1"/>
                </a:solidFill>
              </a:rPr>
              <a:t>70-79: </a:t>
            </a:r>
          </a:p>
          <a:p>
            <a:pPr>
              <a:lnSpc>
                <a:spcPts val="2400"/>
              </a:lnSpc>
            </a:pPr>
            <a:r>
              <a:rPr lang="en-US" altLang="zh-TW" sz="1600" dirty="0" smtClean="0">
                <a:solidFill>
                  <a:schemeClr val="bg1"/>
                </a:solidFill>
              </a:rPr>
              <a:t>80-89: *</a:t>
            </a:r>
          </a:p>
          <a:p>
            <a:pPr>
              <a:lnSpc>
                <a:spcPts val="2400"/>
              </a:lnSpc>
            </a:pPr>
            <a:r>
              <a:rPr lang="en-US" altLang="zh-TW" sz="1600" dirty="0" smtClean="0">
                <a:solidFill>
                  <a:schemeClr val="bg1"/>
                </a:solidFill>
              </a:rPr>
              <a:t>90-99: ***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Array Passing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Argument Passing</a:t>
            </a:r>
          </a:p>
          <a:p>
            <a:pPr lvl="1"/>
            <a:r>
              <a:rPr lang="en-US" altLang="zh-TW" dirty="0" smtClean="0"/>
              <a:t>Pass-by-Value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A </a:t>
            </a:r>
            <a:r>
              <a:rPr lang="en-US" altLang="zh-TW" dirty="0" smtClean="0">
                <a:solidFill>
                  <a:srgbClr val="00B050"/>
                </a:solidFill>
              </a:rPr>
              <a:t>copy</a:t>
            </a:r>
            <a:r>
              <a:rPr lang="en-US" altLang="zh-TW" dirty="0" smtClean="0"/>
              <a:t> of a the argument is passed to the called method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Changes to the called method’s copy </a:t>
            </a:r>
            <a:r>
              <a:rPr lang="en-US" altLang="zh-TW" dirty="0" smtClean="0">
                <a:solidFill>
                  <a:srgbClr val="00B050"/>
                </a:solidFill>
              </a:rPr>
              <a:t>do not </a:t>
            </a:r>
            <a:r>
              <a:rPr lang="en-US" altLang="zh-TW" dirty="0" smtClean="0"/>
              <a:t>affect the original one.</a:t>
            </a:r>
          </a:p>
          <a:p>
            <a:pPr lvl="1">
              <a:lnSpc>
                <a:spcPts val="3200"/>
              </a:lnSpc>
            </a:pPr>
            <a:endParaRPr lang="en-US" altLang="zh-TW" dirty="0" smtClean="0"/>
          </a:p>
          <a:p>
            <a:pPr lvl="1"/>
            <a:endParaRPr lang="zh-TW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4071942"/>
            <a:ext cx="2000264" cy="2094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文字方塊 4"/>
          <p:cNvSpPr txBox="1"/>
          <p:nvPr/>
        </p:nvSpPr>
        <p:spPr>
          <a:xfrm>
            <a:off x="5857884" y="4071942"/>
            <a:ext cx="1857388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altLang="zh-TW" dirty="0" err="1" smtClean="0">
                <a:solidFill>
                  <a:srgbClr val="0070C0"/>
                </a:solidFill>
                <a:latin typeface="Lucida Console" pitchFamily="49" charset="0"/>
              </a:rPr>
              <a:t>i</a:t>
            </a:r>
            <a:r>
              <a:rPr lang="en-US" altLang="zh-TW" b="0" u="none" dirty="0" err="1" smtClean="0">
                <a:solidFill>
                  <a:srgbClr val="0070C0"/>
                </a:solidFill>
                <a:latin typeface="Lucida Console" pitchFamily="49" charset="0"/>
              </a:rPr>
              <a:t>nt</a:t>
            </a:r>
            <a:r>
              <a:rPr lang="en-US" altLang="zh-TW" dirty="0" smtClean="0">
                <a:solidFill>
                  <a:srgbClr val="0070C0"/>
                </a:solidFill>
                <a:latin typeface="Lucida Console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Console" pitchFamily="49" charset="0"/>
              </a:rPr>
              <a:t>i</a:t>
            </a:r>
            <a:r>
              <a:rPr lang="en-US" altLang="zh-TW" dirty="0" smtClean="0">
                <a:solidFill>
                  <a:srgbClr val="0070C0"/>
                </a:solidFill>
                <a:latin typeface="Lucida Console" pitchFamily="49" charset="0"/>
              </a:rPr>
              <a:t> =1;</a:t>
            </a:r>
            <a:endParaRPr lang="en-US" altLang="zh-TW" b="0" u="none" dirty="0" smtClean="0">
              <a:solidFill>
                <a:srgbClr val="0070C0"/>
              </a:solidFill>
              <a:latin typeface="Lucida Console" pitchFamily="49" charset="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857884" y="4631304"/>
            <a:ext cx="1857388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altLang="zh-TW" dirty="0" smtClean="0">
                <a:solidFill>
                  <a:srgbClr val="0070C0"/>
                </a:solidFill>
                <a:latin typeface="Lucida Console" pitchFamily="49" charset="0"/>
              </a:rPr>
              <a:t>Modify(</a:t>
            </a:r>
            <a:r>
              <a:rPr lang="en-US" altLang="zh-TW" dirty="0" err="1" smtClean="0">
                <a:solidFill>
                  <a:srgbClr val="0070C0"/>
                </a:solidFill>
                <a:latin typeface="Lucida Console" pitchFamily="49" charset="0"/>
              </a:rPr>
              <a:t>i</a:t>
            </a:r>
            <a:r>
              <a:rPr lang="en-US" altLang="zh-TW" dirty="0" smtClean="0">
                <a:solidFill>
                  <a:srgbClr val="0070C0"/>
                </a:solidFill>
                <a:latin typeface="Lucida Console" pitchFamily="49" charset="0"/>
              </a:rPr>
              <a:t>);</a:t>
            </a:r>
            <a:endParaRPr lang="en-US" altLang="zh-TW" b="0" u="none" dirty="0" smtClean="0">
              <a:solidFill>
                <a:srgbClr val="0070C0"/>
              </a:solidFill>
              <a:latin typeface="Lucida Console" pitchFamily="49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0" y="4071942"/>
            <a:ext cx="2000264" cy="2094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Array Passing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Argument Passing</a:t>
            </a:r>
          </a:p>
          <a:p>
            <a:pPr lvl="1"/>
            <a:r>
              <a:rPr lang="en-US" altLang="zh-TW" dirty="0" smtClean="0"/>
              <a:t>Pass-by-Reference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The called method can access the argument’s value directly and modify the value.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It improves performance by eliminating the need to copy the data.</a:t>
            </a:r>
            <a:endParaRPr lang="zh-TW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4429132"/>
            <a:ext cx="2200275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678" y="4143380"/>
            <a:ext cx="2466975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文字方塊 7"/>
          <p:cNvSpPr txBox="1"/>
          <p:nvPr/>
        </p:nvSpPr>
        <p:spPr>
          <a:xfrm>
            <a:off x="5857884" y="4214818"/>
            <a:ext cx="3000396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altLang="zh-TW" b="0" u="none" dirty="0" err="1" smtClean="0">
                <a:solidFill>
                  <a:srgbClr val="0070C0"/>
                </a:solidFill>
                <a:latin typeface="Lucida Console" pitchFamily="49" charset="0"/>
              </a:rPr>
              <a:t>int</a:t>
            </a:r>
            <a:r>
              <a:rPr lang="en-US" altLang="zh-TW" b="0" u="none" dirty="0" smtClean="0">
                <a:solidFill>
                  <a:srgbClr val="0070C0"/>
                </a:solidFill>
                <a:latin typeface="Lucida Console" pitchFamily="49" charset="0"/>
              </a:rPr>
              <a:t>[]</a:t>
            </a:r>
            <a:r>
              <a:rPr lang="en-US" altLang="zh-TW" dirty="0" smtClean="0">
                <a:solidFill>
                  <a:srgbClr val="0070C0"/>
                </a:solidFill>
                <a:latin typeface="Lucida Console" pitchFamily="49" charset="0"/>
              </a:rPr>
              <a:t> array={10,20};</a:t>
            </a:r>
            <a:endParaRPr lang="en-US" altLang="zh-TW" b="0" u="none" dirty="0" smtClean="0">
              <a:solidFill>
                <a:srgbClr val="0070C0"/>
              </a:solidFill>
              <a:latin typeface="Lucida Console" pitchFamily="49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5857884" y="4774180"/>
            <a:ext cx="2571768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altLang="zh-TW" dirty="0" smtClean="0">
                <a:solidFill>
                  <a:srgbClr val="0070C0"/>
                </a:solidFill>
                <a:latin typeface="Lucida Console" pitchFamily="49" charset="0"/>
              </a:rPr>
              <a:t>Modify(array);</a:t>
            </a:r>
            <a:endParaRPr lang="en-US" altLang="zh-TW" b="0" u="none" dirty="0" smtClean="0">
              <a:solidFill>
                <a:srgbClr val="0070C0"/>
              </a:solidFill>
              <a:latin typeface="Lucida Console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Array Passing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Passing Array Elements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We use the </a:t>
            </a:r>
            <a:r>
              <a:rPr lang="en-US" altLang="zh-TW" dirty="0" smtClean="0">
                <a:solidFill>
                  <a:srgbClr val="00B050"/>
                </a:solidFill>
              </a:rPr>
              <a:t>indexed name </a:t>
            </a:r>
            <a:r>
              <a:rPr lang="en-US" altLang="zh-TW" dirty="0" smtClean="0"/>
              <a:t>as an argument.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This is a kind of pass-by-value, that is, the change to the value </a:t>
            </a:r>
            <a:r>
              <a:rPr lang="en-US" altLang="zh-TW" dirty="0" smtClean="0">
                <a:solidFill>
                  <a:srgbClr val="00B050"/>
                </a:solidFill>
              </a:rPr>
              <a:t>can not</a:t>
            </a:r>
            <a:r>
              <a:rPr lang="en-US" altLang="zh-TW" dirty="0" smtClean="0"/>
              <a:t> affect the array element. </a:t>
            </a:r>
            <a:endParaRPr lang="zh-TW" altLang="en-US" dirty="0" smtClean="0"/>
          </a:p>
          <a:p>
            <a:pPr lvl="1"/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357158" y="4714884"/>
            <a:ext cx="3714776" cy="116955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altLang="zh-TW" sz="1600" u="none" dirty="0" smtClean="0">
                <a:solidFill>
                  <a:schemeClr val="tx1"/>
                </a:solidFill>
                <a:latin typeface="Lucida Console" pitchFamily="49" charset="0"/>
              </a:rPr>
              <a:t>void </a:t>
            </a:r>
            <a:r>
              <a:rPr lang="en-US" altLang="zh-TW" sz="1600" u="none" dirty="0" smtClean="0">
                <a:solidFill>
                  <a:srgbClr val="00B050"/>
                </a:solidFill>
                <a:latin typeface="Lucida Console" pitchFamily="49" charset="0"/>
              </a:rPr>
              <a:t>Modify</a:t>
            </a:r>
            <a:r>
              <a:rPr lang="en-US" altLang="zh-TW" sz="1600" u="none" dirty="0" smtClean="0">
                <a:solidFill>
                  <a:schemeClr val="tx1"/>
                </a:solidFill>
                <a:latin typeface="Lucida Console" pitchFamily="49" charset="0"/>
              </a:rPr>
              <a:t>(</a:t>
            </a:r>
            <a:r>
              <a:rPr lang="en-US" altLang="zh-TW" sz="1600" u="none" dirty="0" err="1" smtClean="0">
                <a:solidFill>
                  <a:schemeClr val="tx1"/>
                </a:solidFill>
                <a:latin typeface="Lucida Console" pitchFamily="49" charset="0"/>
              </a:rPr>
              <a:t>int</a:t>
            </a:r>
            <a:r>
              <a:rPr lang="en-US" altLang="zh-TW" sz="1600" u="none" dirty="0" smtClean="0">
                <a:solidFill>
                  <a:schemeClr val="tx1"/>
                </a:solidFill>
                <a:latin typeface="Lucida Console" pitchFamily="49" charset="0"/>
              </a:rPr>
              <a:t> element){</a:t>
            </a:r>
          </a:p>
          <a:p>
            <a:pPr algn="l">
              <a:lnSpc>
                <a:spcPts val="2800"/>
              </a:lnSpc>
            </a:pPr>
            <a:r>
              <a:rPr lang="en-US" altLang="zh-TW" sz="1600" b="0" u="none" dirty="0" smtClean="0">
                <a:solidFill>
                  <a:schemeClr val="tx1"/>
                </a:solidFill>
                <a:latin typeface="Lucida Console" pitchFamily="49" charset="0"/>
              </a:rPr>
              <a:t>	……</a:t>
            </a:r>
          </a:p>
          <a:p>
            <a:pPr algn="l">
              <a:lnSpc>
                <a:spcPts val="2800"/>
              </a:lnSpc>
            </a:pPr>
            <a:r>
              <a:rPr lang="en-US" altLang="zh-TW" sz="1600" b="0" u="none" dirty="0" smtClean="0">
                <a:solidFill>
                  <a:schemeClr val="tx1"/>
                </a:solidFill>
                <a:latin typeface="Lucida Console" pitchFamily="49" charset="0"/>
              </a:rPr>
              <a:t>}/* End of Modify */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4810" y="3786190"/>
            <a:ext cx="2200275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264" y="3786190"/>
            <a:ext cx="2200275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文字方塊 7"/>
          <p:cNvSpPr txBox="1"/>
          <p:nvPr/>
        </p:nvSpPr>
        <p:spPr>
          <a:xfrm>
            <a:off x="357158" y="3761530"/>
            <a:ext cx="3714776" cy="81047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altLang="zh-TW" b="0" u="none" dirty="0" err="1" smtClean="0">
                <a:solidFill>
                  <a:schemeClr val="tx1"/>
                </a:solidFill>
                <a:latin typeface="Lucida Console" pitchFamily="49" charset="0"/>
              </a:rPr>
              <a:t>int</a:t>
            </a:r>
            <a:r>
              <a:rPr lang="en-US" altLang="zh-TW" b="0" u="none" dirty="0" smtClean="0">
                <a:solidFill>
                  <a:schemeClr val="tx1"/>
                </a:solidFill>
                <a:latin typeface="Lucida Console" pitchFamily="49" charset="0"/>
              </a:rPr>
              <a:t>[] </a:t>
            </a:r>
            <a:r>
              <a:rPr lang="en-US" altLang="zh-TW" b="0" u="none" dirty="0" smtClean="0">
                <a:solidFill>
                  <a:srgbClr val="C00000"/>
                </a:solidFill>
                <a:latin typeface="Lucida Console" pitchFamily="49" charset="0"/>
              </a:rPr>
              <a:t>array</a:t>
            </a:r>
            <a:r>
              <a:rPr lang="en-US" altLang="zh-TW" b="0" u="none" dirty="0" smtClean="0">
                <a:solidFill>
                  <a:schemeClr val="tx1"/>
                </a:solidFill>
                <a:latin typeface="Lucida Console" pitchFamily="49" charset="0"/>
              </a:rPr>
              <a:t>={10, 20, 100};</a:t>
            </a:r>
          </a:p>
          <a:p>
            <a:pPr algn="l">
              <a:lnSpc>
                <a:spcPts val="2800"/>
              </a:lnSpc>
            </a:pPr>
            <a:r>
              <a:rPr lang="en-US" altLang="zh-TW" b="0" u="none" dirty="0" smtClean="0">
                <a:solidFill>
                  <a:srgbClr val="00B050"/>
                </a:solidFill>
                <a:latin typeface="Lucida Console" pitchFamily="49" charset="0"/>
              </a:rPr>
              <a:t>Modify</a:t>
            </a:r>
            <a:r>
              <a:rPr lang="en-US" altLang="zh-TW" b="0" u="none" dirty="0" smtClean="0">
                <a:solidFill>
                  <a:schemeClr val="tx1"/>
                </a:solidFill>
                <a:latin typeface="Lucida Console" pitchFamily="49" charset="0"/>
              </a:rPr>
              <a:t>(</a:t>
            </a:r>
            <a:r>
              <a:rPr lang="en-US" altLang="zh-TW" b="0" u="none" dirty="0" smtClean="0">
                <a:solidFill>
                  <a:srgbClr val="C00000"/>
                </a:solidFill>
                <a:latin typeface="Lucida Console" pitchFamily="49" charset="0"/>
              </a:rPr>
              <a:t>array[1]</a:t>
            </a:r>
            <a:r>
              <a:rPr lang="en-US" altLang="zh-TW" b="0" u="none" dirty="0" smtClean="0">
                <a:solidFill>
                  <a:schemeClr val="tx1"/>
                </a:solidFill>
                <a:latin typeface="Lucida Console" pitchFamily="49" charset="0"/>
              </a:rPr>
              <a:t>);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Array Passing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Passing Array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We specify the array name without any brackets.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The called method receives the copy of the </a:t>
            </a:r>
            <a:r>
              <a:rPr lang="en-US" altLang="zh-TW" dirty="0" smtClean="0">
                <a:solidFill>
                  <a:srgbClr val="00B050"/>
                </a:solidFill>
              </a:rPr>
              <a:t>reference.</a:t>
            </a:r>
            <a:endParaRPr lang="zh-TW" altLang="en-US" dirty="0" smtClean="0">
              <a:solidFill>
                <a:srgbClr val="00B050"/>
              </a:solidFill>
            </a:endParaRPr>
          </a:p>
          <a:p>
            <a:endParaRPr lang="zh-TW" altLang="en-US" dirty="0"/>
          </a:p>
        </p:txBody>
      </p:sp>
      <p:sp>
        <p:nvSpPr>
          <p:cNvPr id="5" name="文字方塊 4"/>
          <p:cNvSpPr txBox="1"/>
          <p:nvPr/>
        </p:nvSpPr>
        <p:spPr>
          <a:xfrm>
            <a:off x="285720" y="4835266"/>
            <a:ext cx="3895772" cy="1169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altLang="zh-TW" u="none" dirty="0" smtClean="0">
                <a:solidFill>
                  <a:schemeClr val="tx1"/>
                </a:solidFill>
                <a:latin typeface="Lucida Console" pitchFamily="49" charset="0"/>
              </a:rPr>
              <a:t>void </a:t>
            </a:r>
            <a:r>
              <a:rPr lang="en-US" altLang="zh-TW" u="none" dirty="0" smtClean="0">
                <a:solidFill>
                  <a:srgbClr val="00B050"/>
                </a:solidFill>
                <a:latin typeface="Lucida Console" pitchFamily="49" charset="0"/>
              </a:rPr>
              <a:t>Modify</a:t>
            </a:r>
            <a:r>
              <a:rPr lang="en-US" altLang="zh-TW" u="none" dirty="0" smtClean="0">
                <a:solidFill>
                  <a:schemeClr val="tx1"/>
                </a:solidFill>
                <a:latin typeface="Lucida Console" pitchFamily="49" charset="0"/>
              </a:rPr>
              <a:t>(</a:t>
            </a:r>
            <a:r>
              <a:rPr lang="en-US" altLang="zh-TW" u="none" dirty="0" err="1" smtClean="0">
                <a:solidFill>
                  <a:schemeClr val="tx1"/>
                </a:solidFill>
                <a:latin typeface="Lucida Console" pitchFamily="49" charset="0"/>
              </a:rPr>
              <a:t>int</a:t>
            </a:r>
            <a:r>
              <a:rPr lang="en-US" altLang="zh-TW" u="none" dirty="0" smtClean="0">
                <a:solidFill>
                  <a:schemeClr val="tx1"/>
                </a:solidFill>
                <a:latin typeface="Lucida Console" pitchFamily="49" charset="0"/>
              </a:rPr>
              <a:t>[] </a:t>
            </a:r>
            <a:r>
              <a:rPr lang="en-US" altLang="zh-TW" u="none" dirty="0" err="1" smtClean="0">
                <a:solidFill>
                  <a:schemeClr val="tx1"/>
                </a:solidFill>
                <a:latin typeface="Lucida Console" pitchFamily="49" charset="0"/>
              </a:rPr>
              <a:t>ary</a:t>
            </a:r>
            <a:r>
              <a:rPr lang="en-US" altLang="zh-TW" u="none" dirty="0" smtClean="0">
                <a:solidFill>
                  <a:schemeClr val="tx1"/>
                </a:solidFill>
                <a:latin typeface="Lucida Console" pitchFamily="49" charset="0"/>
              </a:rPr>
              <a:t>){</a:t>
            </a:r>
          </a:p>
          <a:p>
            <a:pPr algn="l">
              <a:lnSpc>
                <a:spcPts val="2800"/>
              </a:lnSpc>
            </a:pPr>
            <a:r>
              <a:rPr lang="en-US" altLang="zh-TW" b="0" u="none" dirty="0" smtClean="0">
                <a:solidFill>
                  <a:schemeClr val="tx1"/>
                </a:solidFill>
                <a:latin typeface="Lucida Console" pitchFamily="49" charset="0"/>
              </a:rPr>
              <a:t>	……</a:t>
            </a:r>
          </a:p>
          <a:p>
            <a:pPr algn="l">
              <a:lnSpc>
                <a:spcPts val="2800"/>
              </a:lnSpc>
            </a:pPr>
            <a:r>
              <a:rPr lang="en-US" altLang="zh-TW" b="0" u="none" dirty="0" smtClean="0">
                <a:solidFill>
                  <a:schemeClr val="tx1"/>
                </a:solidFill>
                <a:latin typeface="Lucida Console" pitchFamily="49" charset="0"/>
              </a:rPr>
              <a:t>}/* End of Modify */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319038" y="3857628"/>
            <a:ext cx="3895772" cy="81047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altLang="zh-TW" b="0" u="none" dirty="0" err="1" smtClean="0">
                <a:solidFill>
                  <a:schemeClr val="tx1"/>
                </a:solidFill>
                <a:latin typeface="Lucida Console" pitchFamily="49" charset="0"/>
              </a:rPr>
              <a:t>int</a:t>
            </a:r>
            <a:r>
              <a:rPr lang="en-US" altLang="zh-TW" b="0" u="none" dirty="0" smtClean="0">
                <a:solidFill>
                  <a:schemeClr val="tx1"/>
                </a:solidFill>
                <a:latin typeface="Lucida Console" pitchFamily="49" charset="0"/>
              </a:rPr>
              <a:t>[] </a:t>
            </a:r>
            <a:r>
              <a:rPr lang="en-US" altLang="zh-TW" b="0" u="none" dirty="0" smtClean="0">
                <a:solidFill>
                  <a:srgbClr val="C00000"/>
                </a:solidFill>
                <a:latin typeface="Lucida Console" pitchFamily="49" charset="0"/>
              </a:rPr>
              <a:t>array</a:t>
            </a:r>
            <a:r>
              <a:rPr lang="en-US" altLang="zh-TW" b="0" u="none" dirty="0" smtClean="0">
                <a:solidFill>
                  <a:schemeClr val="tx1"/>
                </a:solidFill>
                <a:latin typeface="Lucida Console" pitchFamily="49" charset="0"/>
              </a:rPr>
              <a:t>={10, 20, 100};</a:t>
            </a:r>
          </a:p>
          <a:p>
            <a:pPr algn="l">
              <a:lnSpc>
                <a:spcPts val="2800"/>
              </a:lnSpc>
            </a:pPr>
            <a:r>
              <a:rPr lang="en-US" altLang="zh-TW" b="0" u="none" dirty="0" smtClean="0">
                <a:solidFill>
                  <a:srgbClr val="00B050"/>
                </a:solidFill>
                <a:latin typeface="Lucida Console" pitchFamily="49" charset="0"/>
              </a:rPr>
              <a:t>Modify</a:t>
            </a:r>
            <a:r>
              <a:rPr lang="en-US" altLang="zh-TW" b="0" u="none" dirty="0" smtClean="0">
                <a:solidFill>
                  <a:schemeClr val="tx1"/>
                </a:solidFill>
                <a:latin typeface="Lucida Console" pitchFamily="49" charset="0"/>
              </a:rPr>
              <a:t>(</a:t>
            </a:r>
            <a:r>
              <a:rPr lang="en-US" altLang="zh-TW" b="0" u="none" dirty="0" smtClean="0">
                <a:solidFill>
                  <a:srgbClr val="C00000"/>
                </a:solidFill>
                <a:latin typeface="Lucida Console" pitchFamily="49" charset="0"/>
              </a:rPr>
              <a:t>array</a:t>
            </a:r>
            <a:r>
              <a:rPr lang="en-US" altLang="zh-TW" b="0" u="none" dirty="0" smtClean="0">
                <a:solidFill>
                  <a:schemeClr val="tx1"/>
                </a:solidFill>
                <a:latin typeface="Lucida Console" pitchFamily="49" charset="0"/>
              </a:rPr>
              <a:t>);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2" y="3857628"/>
            <a:ext cx="2200275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15085" y="3876694"/>
            <a:ext cx="2466975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785786" y="3571876"/>
            <a:ext cx="7000924" cy="14287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785786" y="2000240"/>
            <a:ext cx="7000924" cy="1428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Array Passing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500034" y="1582341"/>
            <a:ext cx="821537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class </a:t>
            </a:r>
            <a:r>
              <a:rPr lang="en-US" altLang="zh-TW" sz="1600" dirty="0" err="1" smtClean="0">
                <a:latin typeface="Lucida Console" pitchFamily="49" charset="0"/>
              </a:rPr>
              <a:t>PassArray</a:t>
            </a:r>
            <a:r>
              <a:rPr lang="en-US" altLang="zh-TW" sz="1600" dirty="0" smtClean="0">
                <a:latin typeface="Lucida Console" pitchFamily="49" charset="0"/>
              </a:rPr>
              <a:t> {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void </a:t>
            </a:r>
            <a:r>
              <a:rPr lang="en-US" altLang="zh-TW" sz="1600" dirty="0" err="1" smtClean="0">
                <a:latin typeface="Lucida Console" pitchFamily="49" charset="0"/>
              </a:rPr>
              <a:t>ModifyElement</a:t>
            </a:r>
            <a:r>
              <a:rPr lang="en-US" altLang="zh-TW" sz="1600" dirty="0" smtClean="0">
                <a:latin typeface="Lucida Console" pitchFamily="49" charset="0"/>
              </a:rPr>
              <a:t>(</a:t>
            </a:r>
            <a:r>
              <a:rPr lang="en-US" altLang="zh-TW" sz="1600" dirty="0" err="1" smtClean="0">
                <a:latin typeface="Lucida Console" pitchFamily="49" charset="0"/>
              </a:rPr>
              <a:t>int</a:t>
            </a:r>
            <a:r>
              <a:rPr lang="en-US" altLang="zh-TW" sz="1600" dirty="0" smtClean="0">
                <a:latin typeface="Lucida Console" pitchFamily="49" charset="0"/>
              </a:rPr>
              <a:t> element){</a:t>
            </a:r>
          </a:p>
          <a:p>
            <a:pPr lvl="2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element = element * 2;</a:t>
            </a:r>
          </a:p>
          <a:p>
            <a:pPr lvl="2">
              <a:lnSpc>
                <a:spcPts val="24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System.</a:t>
            </a:r>
            <a:r>
              <a:rPr lang="en-US" altLang="zh-TW" sz="1600" i="1" dirty="0" err="1" smtClean="0">
                <a:latin typeface="Lucida Console" pitchFamily="49" charset="0"/>
              </a:rPr>
              <a:t>out.printf</a:t>
            </a:r>
            <a:r>
              <a:rPr lang="en-US" altLang="zh-TW" sz="1600" i="1" dirty="0" smtClean="0">
                <a:latin typeface="Lucida Console" pitchFamily="49" charset="0"/>
              </a:rPr>
              <a:t>("Value in </a:t>
            </a:r>
            <a:r>
              <a:rPr lang="en-US" altLang="zh-TW" sz="1600" i="1" dirty="0" err="1" smtClean="0">
                <a:latin typeface="Lucida Console" pitchFamily="49" charset="0"/>
              </a:rPr>
              <a:t>ModifyElement</a:t>
            </a:r>
            <a:r>
              <a:rPr lang="en-US" altLang="zh-TW" sz="1600" i="1" dirty="0" smtClean="0">
                <a:latin typeface="Lucida Console" pitchFamily="49" charset="0"/>
              </a:rPr>
              <a:t>: %d \n", element);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ModifyArray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</a:p>
          <a:p>
            <a:pPr lvl="1">
              <a:lnSpc>
                <a:spcPts val="2400"/>
              </a:lnSpc>
            </a:pPr>
            <a:endParaRPr lang="zh-TW" altLang="en-US" sz="1600" dirty="0" smtClean="0">
              <a:latin typeface="Lucida Console" pitchFamily="49" charset="0"/>
            </a:endParaRP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void </a:t>
            </a:r>
            <a:r>
              <a:rPr lang="en-US" altLang="zh-TW" sz="1600" dirty="0" err="1" smtClean="0">
                <a:latin typeface="Lucida Console" pitchFamily="49" charset="0"/>
              </a:rPr>
              <a:t>ModifyArray</a:t>
            </a:r>
            <a:r>
              <a:rPr lang="en-US" altLang="zh-TW" sz="1600" dirty="0" smtClean="0">
                <a:latin typeface="Lucida Console" pitchFamily="49" charset="0"/>
              </a:rPr>
              <a:t>(</a:t>
            </a:r>
            <a:r>
              <a:rPr lang="en-US" altLang="zh-TW" sz="1600" dirty="0" err="1" smtClean="0">
                <a:latin typeface="Lucida Console" pitchFamily="49" charset="0"/>
              </a:rPr>
              <a:t>int</a:t>
            </a:r>
            <a:r>
              <a:rPr lang="en-US" altLang="zh-TW" sz="1600" dirty="0" smtClean="0">
                <a:latin typeface="Lucida Console" pitchFamily="49" charset="0"/>
              </a:rPr>
              <a:t> array[]){</a:t>
            </a:r>
          </a:p>
          <a:p>
            <a:pPr lvl="2">
              <a:lnSpc>
                <a:spcPts val="2400"/>
              </a:lnSpc>
            </a:pPr>
            <a:r>
              <a:rPr lang="nn-NO" altLang="zh-TW" sz="1600" dirty="0" smtClean="0">
                <a:latin typeface="Lucida Console" pitchFamily="49" charset="0"/>
              </a:rPr>
              <a:t>for(int i=0; i &lt; array.length; i++)</a:t>
            </a:r>
          </a:p>
          <a:p>
            <a:pPr lvl="2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array[</a:t>
            </a:r>
            <a:r>
              <a:rPr lang="en-US" altLang="zh-TW" sz="1600" dirty="0" err="1" smtClean="0">
                <a:latin typeface="Lucida Console" pitchFamily="49" charset="0"/>
              </a:rPr>
              <a:t>i</a:t>
            </a:r>
            <a:r>
              <a:rPr lang="en-US" altLang="zh-TW" sz="1600" dirty="0" smtClean="0">
                <a:latin typeface="Lucida Console" pitchFamily="49" charset="0"/>
              </a:rPr>
              <a:t>] = array[</a:t>
            </a:r>
            <a:r>
              <a:rPr lang="en-US" altLang="zh-TW" sz="1600" dirty="0" err="1" smtClean="0">
                <a:latin typeface="Lucida Console" pitchFamily="49" charset="0"/>
              </a:rPr>
              <a:t>i</a:t>
            </a:r>
            <a:r>
              <a:rPr lang="en-US" altLang="zh-TW" sz="1600" dirty="0" smtClean="0">
                <a:latin typeface="Lucida Console" pitchFamily="49" charset="0"/>
              </a:rPr>
              <a:t>] * 2;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ModifyArray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  <a:endParaRPr lang="zh-TW" altLang="en-US" sz="1600" dirty="0" smtClean="0">
              <a:solidFill>
                <a:srgbClr val="00B050"/>
              </a:solidFill>
              <a:latin typeface="Lucida Console" pitchFamily="49" charset="0"/>
            </a:endParaRPr>
          </a:p>
          <a:p>
            <a:pPr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PassArray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  <a:endParaRPr lang="zh-TW" altLang="en-US" sz="1600" dirty="0">
              <a:solidFill>
                <a:srgbClr val="00B050"/>
              </a:solidFill>
              <a:latin typeface="Lucida Console" pitchFamily="49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071538" y="3643314"/>
            <a:ext cx="5286412" cy="2500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1071538" y="2071678"/>
            <a:ext cx="7358114" cy="1428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Array Passing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142844" y="871505"/>
            <a:ext cx="8429684" cy="5915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class </a:t>
            </a:r>
            <a:r>
              <a:rPr lang="en-US" altLang="zh-TW" sz="1600" dirty="0" err="1" smtClean="0">
                <a:latin typeface="Lucida Console" pitchFamily="49" charset="0"/>
              </a:rPr>
              <a:t>PassArrayTest</a:t>
            </a:r>
            <a:r>
              <a:rPr lang="en-US" altLang="zh-TW" sz="1600" dirty="0" smtClean="0">
                <a:latin typeface="Lucida Console" pitchFamily="49" charset="0"/>
              </a:rPr>
              <a:t> {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static </a:t>
            </a:r>
            <a:r>
              <a:rPr lang="en-US" altLang="zh-TW" sz="1600" dirty="0" smtClean="0">
                <a:latin typeface="Lucida Console" pitchFamily="49" charset="0"/>
              </a:rPr>
              <a:t>void main(String </a:t>
            </a:r>
            <a:r>
              <a:rPr lang="en-US" altLang="zh-TW" sz="1600" dirty="0" err="1" smtClean="0">
                <a:latin typeface="Lucida Console" pitchFamily="49" charset="0"/>
              </a:rPr>
              <a:t>args</a:t>
            </a:r>
            <a:r>
              <a:rPr lang="en-US" altLang="zh-TW" sz="1600" dirty="0" smtClean="0">
                <a:latin typeface="Lucida Console" pitchFamily="49" charset="0"/>
              </a:rPr>
              <a:t>[]){</a:t>
            </a:r>
          </a:p>
          <a:p>
            <a:pPr lvl="2">
              <a:lnSpc>
                <a:spcPts val="24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PassArray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passArray</a:t>
            </a:r>
            <a:r>
              <a:rPr lang="en-US" altLang="zh-TW" sz="1600" dirty="0" smtClean="0">
                <a:latin typeface="Lucida Console" pitchFamily="49" charset="0"/>
              </a:rPr>
              <a:t> = new </a:t>
            </a:r>
            <a:r>
              <a:rPr lang="en-US" altLang="zh-TW" sz="1600" dirty="0" err="1" smtClean="0">
                <a:latin typeface="Lucida Console" pitchFamily="49" charset="0"/>
              </a:rPr>
              <a:t>PassArray</a:t>
            </a:r>
            <a:r>
              <a:rPr lang="en-US" altLang="zh-TW" sz="1600" dirty="0" smtClean="0">
                <a:latin typeface="Lucida Console" pitchFamily="49" charset="0"/>
              </a:rPr>
              <a:t>();</a:t>
            </a:r>
          </a:p>
          <a:p>
            <a:pPr lvl="2">
              <a:lnSpc>
                <a:spcPts val="2400"/>
              </a:lnSpc>
            </a:pPr>
            <a:endParaRPr lang="zh-TW" altLang="en-US" sz="1600" dirty="0" smtClean="0">
              <a:latin typeface="Lucida Console" pitchFamily="49" charset="0"/>
            </a:endParaRPr>
          </a:p>
          <a:p>
            <a:pPr lvl="2">
              <a:lnSpc>
                <a:spcPts val="24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int</a:t>
            </a:r>
            <a:r>
              <a:rPr lang="en-US" altLang="zh-TW" sz="1600" dirty="0" smtClean="0">
                <a:latin typeface="Lucida Console" pitchFamily="49" charset="0"/>
              </a:rPr>
              <a:t> array1[]={1, 2, 3, 4, 5};</a:t>
            </a:r>
          </a:p>
          <a:p>
            <a:pPr lvl="2">
              <a:lnSpc>
                <a:spcPts val="24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System.</a:t>
            </a:r>
            <a:r>
              <a:rPr lang="en-US" altLang="zh-TW" sz="1600" i="1" dirty="0" err="1" smtClean="0">
                <a:latin typeface="Lucida Console" pitchFamily="49" charset="0"/>
              </a:rPr>
              <a:t>out.printf</a:t>
            </a:r>
            <a:r>
              <a:rPr lang="en-US" altLang="zh-TW" sz="1600" i="1" dirty="0" smtClean="0">
                <a:latin typeface="Lucida Console" pitchFamily="49" charset="0"/>
              </a:rPr>
              <a:t>("</a:t>
            </a:r>
            <a:r>
              <a:rPr lang="en-US" altLang="zh-TW" sz="1600" i="1" dirty="0" err="1" smtClean="0">
                <a:latin typeface="Lucida Console" pitchFamily="49" charset="0"/>
              </a:rPr>
              <a:t>Befor</a:t>
            </a:r>
            <a:r>
              <a:rPr lang="en-US" altLang="zh-TW" sz="1600" i="1" dirty="0" smtClean="0">
                <a:latin typeface="Lucida Console" pitchFamily="49" charset="0"/>
              </a:rPr>
              <a:t> </a:t>
            </a:r>
            <a:r>
              <a:rPr lang="en-US" altLang="zh-TW" sz="1600" i="1" dirty="0" err="1" smtClean="0">
                <a:latin typeface="Lucida Console" pitchFamily="49" charset="0"/>
              </a:rPr>
              <a:t>ModifyElement</a:t>
            </a:r>
            <a:r>
              <a:rPr lang="en-US" altLang="zh-TW" sz="1600" i="1" dirty="0" smtClean="0">
                <a:latin typeface="Lucida Console" pitchFamily="49" charset="0"/>
              </a:rPr>
              <a:t> :%d \n", array1[1]);</a:t>
            </a:r>
          </a:p>
          <a:p>
            <a:pPr lvl="2">
              <a:lnSpc>
                <a:spcPts val="2400"/>
              </a:lnSpc>
            </a:pPr>
            <a:r>
              <a:rPr lang="en-US" altLang="zh-TW" sz="1600" dirty="0" err="1" smtClean="0">
                <a:solidFill>
                  <a:srgbClr val="FF0000"/>
                </a:solidFill>
                <a:latin typeface="Lucida Console" pitchFamily="49" charset="0"/>
              </a:rPr>
              <a:t>passArray.ModifyElement</a:t>
            </a:r>
            <a:r>
              <a:rPr lang="en-US" altLang="zh-TW" sz="1600" dirty="0" smtClean="0">
                <a:solidFill>
                  <a:srgbClr val="FF0000"/>
                </a:solidFill>
                <a:latin typeface="Lucida Console" pitchFamily="49" charset="0"/>
              </a:rPr>
              <a:t>(array1[1]);</a:t>
            </a:r>
          </a:p>
          <a:p>
            <a:pPr lvl="2">
              <a:lnSpc>
                <a:spcPts val="24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System.</a:t>
            </a:r>
            <a:r>
              <a:rPr lang="en-US" altLang="zh-TW" sz="1600" i="1" dirty="0" err="1" smtClean="0">
                <a:latin typeface="Lucida Console" pitchFamily="49" charset="0"/>
              </a:rPr>
              <a:t>out.printf</a:t>
            </a:r>
            <a:r>
              <a:rPr lang="en-US" altLang="zh-TW" sz="1600" i="1" dirty="0" smtClean="0">
                <a:latin typeface="Lucida Console" pitchFamily="49" charset="0"/>
              </a:rPr>
              <a:t>("</a:t>
            </a:r>
            <a:r>
              <a:rPr lang="en-US" altLang="zh-TW" sz="1600" i="1" dirty="0" err="1" smtClean="0">
                <a:latin typeface="Lucida Console" pitchFamily="49" charset="0"/>
              </a:rPr>
              <a:t>Afer</a:t>
            </a:r>
            <a:r>
              <a:rPr lang="en-US" altLang="zh-TW" sz="1600" i="1" dirty="0" smtClean="0">
                <a:latin typeface="Lucida Console" pitchFamily="49" charset="0"/>
              </a:rPr>
              <a:t> </a:t>
            </a:r>
            <a:r>
              <a:rPr lang="en-US" altLang="zh-TW" sz="1600" i="1" dirty="0" err="1" smtClean="0">
                <a:latin typeface="Lucida Console" pitchFamily="49" charset="0"/>
              </a:rPr>
              <a:t>ModifyElement</a:t>
            </a:r>
            <a:r>
              <a:rPr lang="en-US" altLang="zh-TW" sz="1600" i="1" dirty="0" smtClean="0">
                <a:latin typeface="Lucida Console" pitchFamily="49" charset="0"/>
              </a:rPr>
              <a:t>  :%d \n", array1[1]);</a:t>
            </a:r>
          </a:p>
          <a:p>
            <a:pPr lvl="2">
              <a:lnSpc>
                <a:spcPts val="2400"/>
              </a:lnSpc>
            </a:pPr>
            <a:endParaRPr lang="zh-TW" altLang="en-US" sz="1600" dirty="0" smtClean="0">
              <a:latin typeface="Lucida Console" pitchFamily="49" charset="0"/>
            </a:endParaRPr>
          </a:p>
          <a:p>
            <a:pPr lvl="2">
              <a:lnSpc>
                <a:spcPts val="24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int</a:t>
            </a:r>
            <a:r>
              <a:rPr lang="en-US" altLang="zh-TW" sz="1600" dirty="0" smtClean="0">
                <a:latin typeface="Lucida Console" pitchFamily="49" charset="0"/>
              </a:rPr>
              <a:t> array2[]={1, 2, 3, 4, 5};</a:t>
            </a:r>
          </a:p>
          <a:p>
            <a:pPr lvl="2">
              <a:lnSpc>
                <a:spcPts val="24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System.</a:t>
            </a:r>
            <a:r>
              <a:rPr lang="en-US" altLang="zh-TW" sz="1600" i="1" dirty="0" err="1" smtClean="0">
                <a:latin typeface="Lucida Console" pitchFamily="49" charset="0"/>
              </a:rPr>
              <a:t>out.printf</a:t>
            </a:r>
            <a:r>
              <a:rPr lang="en-US" altLang="zh-TW" sz="1600" i="1" dirty="0" smtClean="0">
                <a:latin typeface="Lucida Console" pitchFamily="49" charset="0"/>
              </a:rPr>
              <a:t>("</a:t>
            </a:r>
            <a:r>
              <a:rPr lang="en-US" altLang="zh-TW" sz="1600" i="1" dirty="0" err="1" smtClean="0">
                <a:latin typeface="Lucida Console" pitchFamily="49" charset="0"/>
              </a:rPr>
              <a:t>Befor</a:t>
            </a:r>
            <a:r>
              <a:rPr lang="en-US" altLang="zh-TW" sz="1600" i="1" dirty="0" smtClean="0">
                <a:latin typeface="Lucida Console" pitchFamily="49" charset="0"/>
              </a:rPr>
              <a:t> </a:t>
            </a:r>
            <a:r>
              <a:rPr lang="en-US" altLang="zh-TW" sz="1600" i="1" dirty="0" err="1" smtClean="0">
                <a:latin typeface="Lucida Console" pitchFamily="49" charset="0"/>
              </a:rPr>
              <a:t>ModifyArray</a:t>
            </a:r>
            <a:r>
              <a:rPr lang="en-US" altLang="zh-TW" sz="1600" i="1" dirty="0" smtClean="0">
                <a:latin typeface="Lucida Console" pitchFamily="49" charset="0"/>
              </a:rPr>
              <a:t> \n");</a:t>
            </a:r>
          </a:p>
          <a:p>
            <a:pPr lvl="2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for(</a:t>
            </a:r>
            <a:r>
              <a:rPr lang="en-US" altLang="zh-TW" sz="1600" dirty="0" err="1" smtClean="0">
                <a:latin typeface="Lucida Console" pitchFamily="49" charset="0"/>
              </a:rPr>
              <a:t>int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i</a:t>
            </a:r>
            <a:r>
              <a:rPr lang="en-US" altLang="zh-TW" sz="1600" dirty="0" smtClean="0">
                <a:latin typeface="Lucida Console" pitchFamily="49" charset="0"/>
              </a:rPr>
              <a:t>=0; </a:t>
            </a:r>
            <a:r>
              <a:rPr lang="en-US" altLang="zh-TW" sz="1600" dirty="0" err="1" smtClean="0">
                <a:latin typeface="Lucida Console" pitchFamily="49" charset="0"/>
              </a:rPr>
              <a:t>i</a:t>
            </a:r>
            <a:r>
              <a:rPr lang="en-US" altLang="zh-TW" sz="1600" dirty="0" smtClean="0">
                <a:latin typeface="Lucida Console" pitchFamily="49" charset="0"/>
              </a:rPr>
              <a:t> &lt; array2.length; </a:t>
            </a:r>
            <a:r>
              <a:rPr lang="en-US" altLang="zh-TW" sz="1600" dirty="0" err="1" smtClean="0">
                <a:latin typeface="Lucida Console" pitchFamily="49" charset="0"/>
              </a:rPr>
              <a:t>i</a:t>
            </a:r>
            <a:r>
              <a:rPr lang="en-US" altLang="zh-TW" sz="1600" dirty="0" smtClean="0">
                <a:latin typeface="Lucida Console" pitchFamily="49" charset="0"/>
              </a:rPr>
              <a:t>++)</a:t>
            </a:r>
          </a:p>
          <a:p>
            <a:pPr lvl="3">
              <a:lnSpc>
                <a:spcPts val="24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System.</a:t>
            </a:r>
            <a:r>
              <a:rPr lang="en-US" altLang="zh-TW" sz="1600" i="1" dirty="0" err="1" smtClean="0">
                <a:latin typeface="Lucida Console" pitchFamily="49" charset="0"/>
              </a:rPr>
              <a:t>out.printf</a:t>
            </a:r>
            <a:r>
              <a:rPr lang="en-US" altLang="zh-TW" sz="1600" i="1" dirty="0" smtClean="0">
                <a:latin typeface="Lucida Console" pitchFamily="49" charset="0"/>
              </a:rPr>
              <a:t>("%d ", array2[</a:t>
            </a:r>
            <a:r>
              <a:rPr lang="en-US" altLang="zh-TW" sz="1600" i="1" dirty="0" err="1" smtClean="0">
                <a:latin typeface="Lucida Console" pitchFamily="49" charset="0"/>
              </a:rPr>
              <a:t>i</a:t>
            </a:r>
            <a:r>
              <a:rPr lang="en-US" altLang="zh-TW" sz="1600" i="1" dirty="0" smtClean="0">
                <a:latin typeface="Lucida Console" pitchFamily="49" charset="0"/>
              </a:rPr>
              <a:t>]);</a:t>
            </a:r>
          </a:p>
          <a:p>
            <a:pPr lvl="2">
              <a:lnSpc>
                <a:spcPts val="2400"/>
              </a:lnSpc>
            </a:pPr>
            <a:r>
              <a:rPr lang="en-US" altLang="zh-TW" sz="1600" dirty="0" err="1" smtClean="0">
                <a:solidFill>
                  <a:srgbClr val="FF0000"/>
                </a:solidFill>
                <a:latin typeface="Lucida Console" pitchFamily="49" charset="0"/>
              </a:rPr>
              <a:t>passArray.ModifyArray</a:t>
            </a:r>
            <a:r>
              <a:rPr lang="en-US" altLang="zh-TW" sz="1600" dirty="0" smtClean="0">
                <a:solidFill>
                  <a:srgbClr val="FF0000"/>
                </a:solidFill>
                <a:latin typeface="Lucida Console" pitchFamily="49" charset="0"/>
              </a:rPr>
              <a:t>(array2);</a:t>
            </a:r>
          </a:p>
          <a:p>
            <a:pPr lvl="2">
              <a:lnSpc>
                <a:spcPts val="24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System.</a:t>
            </a:r>
            <a:r>
              <a:rPr lang="en-US" altLang="zh-TW" sz="1600" i="1" dirty="0" err="1" smtClean="0">
                <a:latin typeface="Lucida Console" pitchFamily="49" charset="0"/>
              </a:rPr>
              <a:t>out.printf</a:t>
            </a:r>
            <a:r>
              <a:rPr lang="en-US" altLang="zh-TW" sz="1600" i="1" dirty="0" smtClean="0">
                <a:latin typeface="Lucida Console" pitchFamily="49" charset="0"/>
              </a:rPr>
              <a:t>("\</a:t>
            </a:r>
            <a:r>
              <a:rPr lang="en-US" altLang="zh-TW" sz="1600" i="1" dirty="0" err="1" smtClean="0">
                <a:latin typeface="Lucida Console" pitchFamily="49" charset="0"/>
              </a:rPr>
              <a:t>nAfter</a:t>
            </a:r>
            <a:r>
              <a:rPr lang="en-US" altLang="zh-TW" sz="1600" i="1" dirty="0" smtClean="0">
                <a:latin typeface="Lucida Console" pitchFamily="49" charset="0"/>
              </a:rPr>
              <a:t> </a:t>
            </a:r>
            <a:r>
              <a:rPr lang="en-US" altLang="zh-TW" sz="1600" i="1" dirty="0" err="1" smtClean="0">
                <a:latin typeface="Lucida Console" pitchFamily="49" charset="0"/>
              </a:rPr>
              <a:t>ModifyArray</a:t>
            </a:r>
            <a:r>
              <a:rPr lang="en-US" altLang="zh-TW" sz="1600" i="1" dirty="0" smtClean="0">
                <a:latin typeface="Lucida Console" pitchFamily="49" charset="0"/>
              </a:rPr>
              <a:t> \n");</a:t>
            </a:r>
          </a:p>
          <a:p>
            <a:pPr lvl="2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for(</a:t>
            </a:r>
            <a:r>
              <a:rPr lang="en-US" altLang="zh-TW" sz="1600" dirty="0" err="1" smtClean="0">
                <a:latin typeface="Lucida Console" pitchFamily="49" charset="0"/>
              </a:rPr>
              <a:t>int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i</a:t>
            </a:r>
            <a:r>
              <a:rPr lang="en-US" altLang="zh-TW" sz="1600" dirty="0" smtClean="0">
                <a:latin typeface="Lucida Console" pitchFamily="49" charset="0"/>
              </a:rPr>
              <a:t>=0; </a:t>
            </a:r>
            <a:r>
              <a:rPr lang="en-US" altLang="zh-TW" sz="1600" dirty="0" err="1" smtClean="0">
                <a:latin typeface="Lucida Console" pitchFamily="49" charset="0"/>
              </a:rPr>
              <a:t>i</a:t>
            </a:r>
            <a:r>
              <a:rPr lang="en-US" altLang="zh-TW" sz="1600" dirty="0" smtClean="0">
                <a:latin typeface="Lucida Console" pitchFamily="49" charset="0"/>
              </a:rPr>
              <a:t> &lt; array2.length; </a:t>
            </a:r>
            <a:r>
              <a:rPr lang="en-US" altLang="zh-TW" sz="1600" dirty="0" err="1" smtClean="0">
                <a:latin typeface="Lucida Console" pitchFamily="49" charset="0"/>
              </a:rPr>
              <a:t>i</a:t>
            </a:r>
            <a:r>
              <a:rPr lang="en-US" altLang="zh-TW" sz="1600" dirty="0" smtClean="0">
                <a:latin typeface="Lucida Console" pitchFamily="49" charset="0"/>
              </a:rPr>
              <a:t>++)</a:t>
            </a:r>
          </a:p>
          <a:p>
            <a:pPr lvl="3">
              <a:lnSpc>
                <a:spcPts val="24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System.</a:t>
            </a:r>
            <a:r>
              <a:rPr lang="en-US" altLang="zh-TW" sz="1600" i="1" dirty="0" err="1" smtClean="0">
                <a:latin typeface="Lucida Console" pitchFamily="49" charset="0"/>
              </a:rPr>
              <a:t>out.printf</a:t>
            </a:r>
            <a:r>
              <a:rPr lang="en-US" altLang="zh-TW" sz="1600" i="1" dirty="0" smtClean="0">
                <a:latin typeface="Lucida Console" pitchFamily="49" charset="0"/>
              </a:rPr>
              <a:t>("%d ", array2[</a:t>
            </a:r>
            <a:r>
              <a:rPr lang="en-US" altLang="zh-TW" sz="1600" i="1" dirty="0" err="1" smtClean="0">
                <a:latin typeface="Lucida Console" pitchFamily="49" charset="0"/>
              </a:rPr>
              <a:t>i</a:t>
            </a:r>
            <a:r>
              <a:rPr lang="en-US" altLang="zh-TW" sz="1600" i="1" dirty="0" smtClean="0">
                <a:latin typeface="Lucida Console" pitchFamily="49" charset="0"/>
              </a:rPr>
              <a:t>]);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main */</a:t>
            </a:r>
          </a:p>
          <a:p>
            <a:pPr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PassArrayTest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  <a:endParaRPr lang="zh-TW" altLang="en-US" sz="1600" dirty="0">
              <a:solidFill>
                <a:srgbClr val="00B050"/>
              </a:solidFill>
              <a:latin typeface="Lucida Console" pitchFamily="49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429388" y="4071942"/>
            <a:ext cx="2500330" cy="2246769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TW" sz="1200" dirty="0" err="1" smtClean="0">
                <a:solidFill>
                  <a:schemeClr val="bg1"/>
                </a:solidFill>
                <a:latin typeface="Lucida Console" pitchFamily="49" charset="0"/>
              </a:rPr>
              <a:t>Befor</a:t>
            </a:r>
            <a:r>
              <a:rPr lang="en-US" altLang="zh-TW" sz="1200" dirty="0" smtClean="0">
                <a:solidFill>
                  <a:schemeClr val="bg1"/>
                </a:solidFill>
                <a:latin typeface="Lucida Console" pitchFamily="49" charset="0"/>
              </a:rPr>
              <a:t> </a:t>
            </a:r>
            <a:r>
              <a:rPr lang="en-US" altLang="zh-TW" sz="1200" dirty="0" err="1" smtClean="0">
                <a:solidFill>
                  <a:schemeClr val="bg1"/>
                </a:solidFill>
                <a:latin typeface="Lucida Console" pitchFamily="49" charset="0"/>
              </a:rPr>
              <a:t>ModifyElement</a:t>
            </a:r>
            <a:r>
              <a:rPr lang="en-US" altLang="zh-TW" sz="1200" dirty="0" smtClean="0">
                <a:solidFill>
                  <a:schemeClr val="bg1"/>
                </a:solidFill>
                <a:latin typeface="Lucida Console" pitchFamily="49" charset="0"/>
              </a:rPr>
              <a:t> :2 </a:t>
            </a:r>
          </a:p>
          <a:p>
            <a:pPr>
              <a:lnSpc>
                <a:spcPts val="2400"/>
              </a:lnSpc>
            </a:pPr>
            <a:r>
              <a:rPr lang="en-US" altLang="zh-TW" sz="1200" dirty="0" smtClean="0">
                <a:solidFill>
                  <a:schemeClr val="bg1"/>
                </a:solidFill>
                <a:latin typeface="Lucida Console" pitchFamily="49" charset="0"/>
              </a:rPr>
              <a:t>Value in </a:t>
            </a:r>
            <a:r>
              <a:rPr lang="en-US" altLang="zh-TW" sz="1200" dirty="0" err="1" smtClean="0">
                <a:solidFill>
                  <a:schemeClr val="bg1"/>
                </a:solidFill>
                <a:latin typeface="Lucida Console" pitchFamily="49" charset="0"/>
              </a:rPr>
              <a:t>ModifyElement</a:t>
            </a:r>
            <a:r>
              <a:rPr lang="en-US" altLang="zh-TW" sz="1200" dirty="0" smtClean="0">
                <a:solidFill>
                  <a:schemeClr val="bg1"/>
                </a:solidFill>
                <a:latin typeface="Lucida Console" pitchFamily="49" charset="0"/>
              </a:rPr>
              <a:t>: 4 </a:t>
            </a:r>
          </a:p>
          <a:p>
            <a:pPr>
              <a:lnSpc>
                <a:spcPts val="2400"/>
              </a:lnSpc>
            </a:pPr>
            <a:r>
              <a:rPr lang="en-US" altLang="zh-TW" sz="1200" dirty="0" err="1" smtClean="0">
                <a:solidFill>
                  <a:schemeClr val="bg1"/>
                </a:solidFill>
                <a:latin typeface="Lucida Console" pitchFamily="49" charset="0"/>
              </a:rPr>
              <a:t>Afer</a:t>
            </a:r>
            <a:r>
              <a:rPr lang="en-US" altLang="zh-TW" sz="1200" dirty="0" smtClean="0">
                <a:solidFill>
                  <a:schemeClr val="bg1"/>
                </a:solidFill>
                <a:latin typeface="Lucida Console" pitchFamily="49" charset="0"/>
              </a:rPr>
              <a:t> </a:t>
            </a:r>
            <a:r>
              <a:rPr lang="en-US" altLang="zh-TW" sz="1200" dirty="0" err="1" smtClean="0">
                <a:solidFill>
                  <a:schemeClr val="bg1"/>
                </a:solidFill>
                <a:latin typeface="Lucida Console" pitchFamily="49" charset="0"/>
              </a:rPr>
              <a:t>ModifyElement</a:t>
            </a:r>
            <a:r>
              <a:rPr lang="en-US" altLang="zh-TW" sz="1200" dirty="0" smtClean="0">
                <a:solidFill>
                  <a:schemeClr val="bg1"/>
                </a:solidFill>
                <a:latin typeface="Lucida Console" pitchFamily="49" charset="0"/>
              </a:rPr>
              <a:t>  :2 </a:t>
            </a:r>
          </a:p>
          <a:p>
            <a:pPr>
              <a:lnSpc>
                <a:spcPts val="2400"/>
              </a:lnSpc>
            </a:pPr>
            <a:r>
              <a:rPr lang="en-US" altLang="zh-TW" sz="1200" dirty="0" err="1" smtClean="0">
                <a:solidFill>
                  <a:schemeClr val="bg1"/>
                </a:solidFill>
                <a:latin typeface="Lucida Console" pitchFamily="49" charset="0"/>
              </a:rPr>
              <a:t>Befor</a:t>
            </a:r>
            <a:r>
              <a:rPr lang="en-US" altLang="zh-TW" sz="1200" dirty="0" smtClean="0">
                <a:solidFill>
                  <a:schemeClr val="bg1"/>
                </a:solidFill>
                <a:latin typeface="Lucida Console" pitchFamily="49" charset="0"/>
              </a:rPr>
              <a:t> </a:t>
            </a:r>
            <a:r>
              <a:rPr lang="en-US" altLang="zh-TW" sz="1200" dirty="0" err="1" smtClean="0">
                <a:solidFill>
                  <a:schemeClr val="bg1"/>
                </a:solidFill>
                <a:latin typeface="Lucida Console" pitchFamily="49" charset="0"/>
              </a:rPr>
              <a:t>ModifyArray</a:t>
            </a:r>
            <a:r>
              <a:rPr lang="en-US" altLang="zh-TW" sz="1200" dirty="0" smtClean="0">
                <a:solidFill>
                  <a:schemeClr val="bg1"/>
                </a:solidFill>
                <a:latin typeface="Lucida Console" pitchFamily="49" charset="0"/>
              </a:rPr>
              <a:t> </a:t>
            </a:r>
          </a:p>
          <a:p>
            <a:pPr>
              <a:lnSpc>
                <a:spcPts val="2400"/>
              </a:lnSpc>
            </a:pPr>
            <a:r>
              <a:rPr lang="en-US" altLang="zh-TW" sz="1200" dirty="0" smtClean="0">
                <a:solidFill>
                  <a:schemeClr val="bg1"/>
                </a:solidFill>
                <a:latin typeface="Lucida Console" pitchFamily="49" charset="0"/>
              </a:rPr>
              <a:t>1 2 3 4 5 </a:t>
            </a:r>
          </a:p>
          <a:p>
            <a:pPr>
              <a:lnSpc>
                <a:spcPts val="2400"/>
              </a:lnSpc>
            </a:pPr>
            <a:r>
              <a:rPr lang="en-US" altLang="zh-TW" sz="1200" dirty="0" smtClean="0">
                <a:solidFill>
                  <a:schemeClr val="bg1"/>
                </a:solidFill>
                <a:latin typeface="Lucida Console" pitchFamily="49" charset="0"/>
              </a:rPr>
              <a:t>After </a:t>
            </a:r>
            <a:r>
              <a:rPr lang="en-US" altLang="zh-TW" sz="1200" dirty="0" err="1" smtClean="0">
                <a:solidFill>
                  <a:schemeClr val="bg1"/>
                </a:solidFill>
                <a:latin typeface="Lucida Console" pitchFamily="49" charset="0"/>
              </a:rPr>
              <a:t>ModifyArray</a:t>
            </a:r>
            <a:r>
              <a:rPr lang="en-US" altLang="zh-TW" sz="1200" dirty="0" smtClean="0">
                <a:solidFill>
                  <a:schemeClr val="bg1"/>
                </a:solidFill>
                <a:latin typeface="Lucida Console" pitchFamily="49" charset="0"/>
              </a:rPr>
              <a:t> </a:t>
            </a:r>
          </a:p>
          <a:p>
            <a:pPr>
              <a:lnSpc>
                <a:spcPts val="2400"/>
              </a:lnSpc>
            </a:pPr>
            <a:r>
              <a:rPr lang="en-US" altLang="zh-TW" sz="1200" dirty="0" smtClean="0">
                <a:solidFill>
                  <a:schemeClr val="bg1"/>
                </a:solidFill>
                <a:latin typeface="Lucida Console" pitchFamily="49" charset="0"/>
              </a:rPr>
              <a:t>2 4 6 8 10 </a:t>
            </a:r>
            <a:endParaRPr lang="zh-TW" altLang="en-US" sz="1200" dirty="0">
              <a:solidFill>
                <a:schemeClr val="bg1"/>
              </a:solidFill>
              <a:latin typeface="Lucida Console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Multidimensional Arrays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Description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It is used to represent tables of values arranged in </a:t>
            </a:r>
            <a:r>
              <a:rPr lang="en-US" altLang="zh-TW" dirty="0" smtClean="0">
                <a:solidFill>
                  <a:srgbClr val="00B050"/>
                </a:solidFill>
              </a:rPr>
              <a:t>rows</a:t>
            </a:r>
            <a:r>
              <a:rPr lang="en-US" altLang="zh-TW" dirty="0" smtClean="0"/>
              <a:t> and </a:t>
            </a:r>
            <a:r>
              <a:rPr lang="en-US" altLang="zh-TW" dirty="0" smtClean="0">
                <a:solidFill>
                  <a:srgbClr val="00B050"/>
                </a:solidFill>
              </a:rPr>
              <a:t>columns</a:t>
            </a:r>
            <a:r>
              <a:rPr lang="en-US" altLang="zh-TW" dirty="0" smtClean="0"/>
              <a:t>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There are two types of 2D array</a:t>
            </a:r>
          </a:p>
          <a:p>
            <a:endParaRPr lang="zh-TW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3786190"/>
            <a:ext cx="3714750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文字方塊 4"/>
          <p:cNvSpPr txBox="1"/>
          <p:nvPr/>
        </p:nvSpPr>
        <p:spPr>
          <a:xfrm>
            <a:off x="1761589" y="5853410"/>
            <a:ext cx="28103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0" u="none" dirty="0" smtClean="0">
                <a:solidFill>
                  <a:srgbClr val="0070C0"/>
                </a:solidFill>
                <a:latin typeface="Comic Sans MS" pitchFamily="66" charset="0"/>
              </a:rPr>
              <a:t>Rectangular Array</a:t>
            </a:r>
            <a:endParaRPr lang="zh-TW" altLang="en-US" sz="2400" b="0" u="none" dirty="0">
              <a:solidFill>
                <a:srgbClr val="0070C0"/>
              </a:solidFill>
              <a:latin typeface="Comic Sans MS" pitchFamily="66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62522" y="4219568"/>
            <a:ext cx="3162300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文字方塊 6"/>
          <p:cNvSpPr txBox="1"/>
          <p:nvPr/>
        </p:nvSpPr>
        <p:spPr>
          <a:xfrm>
            <a:off x="5357792" y="5853410"/>
            <a:ext cx="2151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0" u="none" dirty="0" smtClean="0">
                <a:solidFill>
                  <a:srgbClr val="0070C0"/>
                </a:solidFill>
                <a:latin typeface="Comic Sans MS" pitchFamily="66" charset="0"/>
              </a:rPr>
              <a:t>Jagged Array</a:t>
            </a:r>
            <a:endParaRPr lang="zh-TW" altLang="en-US" sz="2400" b="0" u="none" dirty="0">
              <a:solidFill>
                <a:srgbClr val="0070C0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Multidimensional Arrays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Rectangular Array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An array with m rows and n columns is called an </a:t>
            </a:r>
            <a:r>
              <a:rPr lang="en-US" altLang="zh-TW" dirty="0" smtClean="0">
                <a:solidFill>
                  <a:srgbClr val="00B050"/>
                </a:solidFill>
              </a:rPr>
              <a:t>m-by-n</a:t>
            </a:r>
            <a:r>
              <a:rPr lang="en-US" altLang="zh-TW" dirty="0" smtClean="0"/>
              <a:t> array.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Array-Creation Expression</a:t>
            </a:r>
          </a:p>
          <a:p>
            <a:pPr lvl="1">
              <a:lnSpc>
                <a:spcPts val="3600"/>
              </a:lnSpc>
            </a:pPr>
            <a:endParaRPr lang="en-US" altLang="zh-TW" dirty="0" smtClean="0"/>
          </a:p>
          <a:p>
            <a:pPr lvl="1">
              <a:lnSpc>
                <a:spcPts val="3600"/>
              </a:lnSpc>
            </a:pPr>
            <a:endParaRPr lang="en-US" altLang="zh-TW" dirty="0" smtClean="0"/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It can be created and initializes its elements. </a:t>
            </a:r>
            <a:endParaRPr lang="zh-TW" altLang="en-US" dirty="0" smtClean="0"/>
          </a:p>
          <a:p>
            <a:pPr lvl="1">
              <a:lnSpc>
                <a:spcPts val="3600"/>
              </a:lnSpc>
            </a:pPr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1000100" y="3786190"/>
            <a:ext cx="2786082" cy="70788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altLang="zh-TW" sz="2000" b="0" u="none" dirty="0" err="1" smtClean="0">
                <a:solidFill>
                  <a:srgbClr val="0070C0"/>
                </a:solidFill>
                <a:latin typeface="Lucida Console" pitchFamily="49" charset="0"/>
              </a:rPr>
              <a:t>int</a:t>
            </a:r>
            <a:r>
              <a:rPr lang="en-US" altLang="zh-TW" sz="2000" b="0" u="none" dirty="0" smtClean="0">
                <a:solidFill>
                  <a:srgbClr val="0070C0"/>
                </a:solidFill>
                <a:latin typeface="Lucida Console" pitchFamily="49" charset="0"/>
              </a:rPr>
              <a:t>   c[][];</a:t>
            </a:r>
          </a:p>
          <a:p>
            <a:pPr algn="l"/>
            <a:r>
              <a:rPr lang="en-US" altLang="zh-TW" sz="2000" b="0" u="none" dirty="0" smtClean="0">
                <a:solidFill>
                  <a:srgbClr val="0070C0"/>
                </a:solidFill>
                <a:latin typeface="Lucida Console" pitchFamily="49" charset="0"/>
              </a:rPr>
              <a:t>c = new </a:t>
            </a:r>
            <a:r>
              <a:rPr lang="en-US" altLang="zh-TW" sz="2000" b="0" u="none" dirty="0" err="1" smtClean="0">
                <a:solidFill>
                  <a:srgbClr val="0070C0"/>
                </a:solidFill>
                <a:latin typeface="Lucida Console" pitchFamily="49" charset="0"/>
              </a:rPr>
              <a:t>int</a:t>
            </a:r>
            <a:r>
              <a:rPr lang="en-US" altLang="zh-TW" sz="2000" b="0" u="none" dirty="0" smtClean="0">
                <a:solidFill>
                  <a:srgbClr val="0070C0"/>
                </a:solidFill>
                <a:latin typeface="Lucida Console" pitchFamily="49" charset="0"/>
              </a:rPr>
              <a:t>[3][4];</a:t>
            </a:r>
            <a:endParaRPr lang="zh-TW" altLang="en-US" sz="2000" b="0" u="none" dirty="0">
              <a:solidFill>
                <a:srgbClr val="0070C0"/>
              </a:solidFill>
              <a:latin typeface="Lucida Console" pitchFamily="49" charset="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3929058" y="3786190"/>
            <a:ext cx="4248208" cy="4001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altLang="zh-TW" sz="2000" b="0" u="none" dirty="0" err="1" smtClean="0">
                <a:solidFill>
                  <a:srgbClr val="0070C0"/>
                </a:solidFill>
                <a:latin typeface="Lucida Console" pitchFamily="49" charset="0"/>
              </a:rPr>
              <a:t>int</a:t>
            </a:r>
            <a:r>
              <a:rPr lang="en-US" altLang="zh-TW" sz="2000" b="0" u="none" dirty="0" smtClean="0">
                <a:solidFill>
                  <a:srgbClr val="0070C0"/>
                </a:solidFill>
                <a:latin typeface="Lucida Console" pitchFamily="49" charset="0"/>
              </a:rPr>
              <a:t> c[][] = new </a:t>
            </a:r>
            <a:r>
              <a:rPr lang="en-US" altLang="zh-TW" sz="2000" b="0" u="none" dirty="0" err="1" smtClean="0">
                <a:solidFill>
                  <a:srgbClr val="0070C0"/>
                </a:solidFill>
                <a:latin typeface="Lucida Console" pitchFamily="49" charset="0"/>
              </a:rPr>
              <a:t>int</a:t>
            </a:r>
            <a:r>
              <a:rPr lang="en-US" altLang="zh-TW" sz="2000" b="0" u="none" dirty="0" smtClean="0">
                <a:solidFill>
                  <a:srgbClr val="0070C0"/>
                </a:solidFill>
                <a:latin typeface="Lucida Console" pitchFamily="49" charset="0"/>
              </a:rPr>
              <a:t>[3][4];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928662" y="5429264"/>
            <a:ext cx="4357718" cy="40011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altLang="zh-TW" sz="2000" b="0" u="none" dirty="0" err="1" smtClean="0">
                <a:solidFill>
                  <a:srgbClr val="0070C0"/>
                </a:solidFill>
                <a:latin typeface="Lucida Console" pitchFamily="49" charset="0"/>
              </a:rPr>
              <a:t>int</a:t>
            </a:r>
            <a:r>
              <a:rPr lang="en-US" altLang="zh-TW" sz="2000" b="0" u="none" dirty="0" smtClean="0">
                <a:solidFill>
                  <a:srgbClr val="0070C0"/>
                </a:solidFill>
                <a:latin typeface="Lucida Console" pitchFamily="49" charset="0"/>
              </a:rPr>
              <a:t>  b[][]={{1,2}, {3, 4}};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0694" y="5357826"/>
            <a:ext cx="2214578" cy="95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Multidimensional Arrays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Jagged Array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A jagged array is a </a:t>
            </a:r>
            <a:r>
              <a:rPr lang="en-US" altLang="zh-TW" dirty="0" smtClean="0">
                <a:solidFill>
                  <a:srgbClr val="00B050"/>
                </a:solidFill>
              </a:rPr>
              <a:t>1D array</a:t>
            </a:r>
            <a:r>
              <a:rPr lang="en-US" altLang="zh-TW" dirty="0" smtClean="0"/>
              <a:t> where each element </a:t>
            </a:r>
            <a:r>
              <a:rPr lang="en-US" altLang="zh-TW" dirty="0" smtClean="0">
                <a:solidFill>
                  <a:srgbClr val="00B050"/>
                </a:solidFill>
              </a:rPr>
              <a:t>refers to </a:t>
            </a:r>
            <a:r>
              <a:rPr lang="en-US" altLang="zh-TW" dirty="0" smtClean="0"/>
              <a:t>a 1D array.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The lengths of the rows can be </a:t>
            </a:r>
            <a:r>
              <a:rPr lang="en-US" altLang="zh-TW" dirty="0" smtClean="0">
                <a:solidFill>
                  <a:srgbClr val="00B050"/>
                </a:solidFill>
              </a:rPr>
              <a:t>different</a:t>
            </a:r>
            <a:r>
              <a:rPr lang="en-US" altLang="zh-TW" dirty="0" smtClean="0"/>
              <a:t>.</a:t>
            </a:r>
            <a:endParaRPr lang="zh-TW" altLang="en-US" dirty="0" smtClean="0"/>
          </a:p>
          <a:p>
            <a:pPr lvl="1"/>
            <a:r>
              <a:rPr lang="en-US" altLang="zh-TW" dirty="0" smtClean="0"/>
              <a:t>Array-Creation Expression</a:t>
            </a:r>
          </a:p>
          <a:p>
            <a:pPr lvl="1"/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1000100" y="4357694"/>
            <a:ext cx="3286148" cy="173380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lnSpc>
                <a:spcPts val="3200"/>
              </a:lnSpc>
            </a:pPr>
            <a:r>
              <a:rPr lang="en-US" altLang="zh-TW" sz="2000" b="0" u="none" dirty="0" err="1" smtClean="0">
                <a:solidFill>
                  <a:srgbClr val="C00000"/>
                </a:solidFill>
                <a:latin typeface="Lucida Console" pitchFamily="49" charset="0"/>
              </a:rPr>
              <a:t>int</a:t>
            </a:r>
            <a:r>
              <a:rPr lang="en-US" altLang="zh-TW" sz="2000" b="0" u="none" dirty="0" smtClean="0">
                <a:solidFill>
                  <a:srgbClr val="C00000"/>
                </a:solidFill>
                <a:latin typeface="Lucida Console" pitchFamily="49" charset="0"/>
              </a:rPr>
              <a:t>   </a:t>
            </a:r>
            <a:r>
              <a:rPr lang="en-US" altLang="zh-TW" sz="2000" b="0" u="none" dirty="0" smtClean="0">
                <a:solidFill>
                  <a:srgbClr val="0070C0"/>
                </a:solidFill>
                <a:latin typeface="Lucida Console" pitchFamily="49" charset="0"/>
              </a:rPr>
              <a:t>c[][];</a:t>
            </a:r>
          </a:p>
          <a:p>
            <a:pPr algn="l">
              <a:lnSpc>
                <a:spcPts val="3200"/>
              </a:lnSpc>
            </a:pPr>
            <a:r>
              <a:rPr lang="en-US" altLang="zh-TW" sz="2000" b="0" u="none" dirty="0" smtClean="0">
                <a:solidFill>
                  <a:srgbClr val="0070C0"/>
                </a:solidFill>
                <a:latin typeface="Lucida Console" pitchFamily="49" charset="0"/>
              </a:rPr>
              <a:t>c = new </a:t>
            </a:r>
            <a:r>
              <a:rPr lang="en-US" altLang="zh-TW" sz="2000" b="0" u="none" dirty="0" err="1" smtClean="0">
                <a:solidFill>
                  <a:srgbClr val="0070C0"/>
                </a:solidFill>
                <a:latin typeface="Lucida Console" pitchFamily="49" charset="0"/>
              </a:rPr>
              <a:t>int</a:t>
            </a:r>
            <a:r>
              <a:rPr lang="en-US" altLang="zh-TW" sz="2000" b="0" u="none" dirty="0" smtClean="0">
                <a:solidFill>
                  <a:srgbClr val="0070C0"/>
                </a:solidFill>
                <a:latin typeface="Lucida Console" pitchFamily="49" charset="0"/>
              </a:rPr>
              <a:t>[2][];</a:t>
            </a:r>
          </a:p>
          <a:p>
            <a:pPr algn="l">
              <a:lnSpc>
                <a:spcPts val="3200"/>
              </a:lnSpc>
            </a:pPr>
            <a:r>
              <a:rPr lang="en-US" altLang="zh-TW" sz="2000" b="0" u="none" dirty="0" smtClean="0">
                <a:solidFill>
                  <a:srgbClr val="0070C0"/>
                </a:solidFill>
                <a:latin typeface="Lucida Console" pitchFamily="49" charset="0"/>
              </a:rPr>
              <a:t>c[0] = new </a:t>
            </a:r>
            <a:r>
              <a:rPr lang="en-US" altLang="zh-TW" sz="2000" b="0" u="none" dirty="0" err="1" smtClean="0">
                <a:solidFill>
                  <a:srgbClr val="0070C0"/>
                </a:solidFill>
                <a:latin typeface="Lucida Console" pitchFamily="49" charset="0"/>
              </a:rPr>
              <a:t>int</a:t>
            </a:r>
            <a:r>
              <a:rPr lang="en-US" altLang="zh-TW" sz="2000" b="0" u="none" dirty="0" smtClean="0">
                <a:solidFill>
                  <a:srgbClr val="0070C0"/>
                </a:solidFill>
                <a:latin typeface="Lucida Console" pitchFamily="49" charset="0"/>
              </a:rPr>
              <a:t>[5];</a:t>
            </a:r>
          </a:p>
          <a:p>
            <a:pPr algn="l">
              <a:lnSpc>
                <a:spcPts val="3200"/>
              </a:lnSpc>
            </a:pPr>
            <a:r>
              <a:rPr lang="en-US" altLang="zh-TW" sz="2000" b="0" u="none" dirty="0" smtClean="0">
                <a:solidFill>
                  <a:srgbClr val="0070C0"/>
                </a:solidFill>
                <a:latin typeface="Lucida Console" pitchFamily="49" charset="0"/>
              </a:rPr>
              <a:t>c[1] = new </a:t>
            </a:r>
            <a:r>
              <a:rPr lang="en-US" altLang="zh-TW" sz="2000" b="0" u="none" dirty="0" err="1" smtClean="0">
                <a:solidFill>
                  <a:srgbClr val="0070C0"/>
                </a:solidFill>
                <a:latin typeface="Lucida Console" pitchFamily="49" charset="0"/>
              </a:rPr>
              <a:t>int</a:t>
            </a:r>
            <a:r>
              <a:rPr lang="en-US" altLang="zh-TW" sz="2000" b="0" u="none" dirty="0" smtClean="0">
                <a:solidFill>
                  <a:srgbClr val="0070C0"/>
                </a:solidFill>
                <a:latin typeface="Lucida Console" pitchFamily="49" charset="0"/>
              </a:rPr>
              <a:t>[3];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4572000" y="4286256"/>
            <a:ext cx="3929090" cy="91307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lnSpc>
                <a:spcPts val="3200"/>
              </a:lnSpc>
            </a:pPr>
            <a:r>
              <a:rPr lang="en-US" altLang="zh-TW" sz="2000" b="0" u="none" dirty="0" err="1" smtClean="0">
                <a:solidFill>
                  <a:srgbClr val="C00000"/>
                </a:solidFill>
                <a:latin typeface="Lucida Console" pitchFamily="49" charset="0"/>
              </a:rPr>
              <a:t>int</a:t>
            </a:r>
            <a:r>
              <a:rPr lang="en-US" altLang="zh-TW" sz="2000" b="0" u="none" dirty="0" smtClean="0">
                <a:solidFill>
                  <a:srgbClr val="C00000"/>
                </a:solidFill>
                <a:latin typeface="Lucida Console" pitchFamily="49" charset="0"/>
              </a:rPr>
              <a:t>   </a:t>
            </a:r>
            <a:r>
              <a:rPr lang="en-US" altLang="zh-TW" sz="2000" b="0" u="none" dirty="0" smtClean="0">
                <a:solidFill>
                  <a:srgbClr val="0070C0"/>
                </a:solidFill>
                <a:latin typeface="Lucida Console" pitchFamily="49" charset="0"/>
              </a:rPr>
              <a:t>c[][]= {{1,2}, {3},</a:t>
            </a:r>
          </a:p>
          <a:p>
            <a:pPr lvl="1">
              <a:lnSpc>
                <a:spcPts val="3200"/>
              </a:lnSpc>
            </a:pPr>
            <a:r>
              <a:rPr lang="en-US" altLang="zh-TW" sz="2000" dirty="0" smtClean="0">
                <a:solidFill>
                  <a:srgbClr val="0070C0"/>
                </a:solidFill>
                <a:latin typeface="Lucida Console" pitchFamily="49" charset="0"/>
              </a:rPr>
              <a:t> {4, 5, 6}}</a:t>
            </a:r>
            <a:r>
              <a:rPr lang="en-US" altLang="zh-TW" sz="2000" b="0" u="none" dirty="0" smtClean="0">
                <a:solidFill>
                  <a:srgbClr val="0070C0"/>
                </a:solidFill>
                <a:latin typeface="Lucida Console" pitchFamily="49" charset="0"/>
              </a:rPr>
              <a:t>;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5286388"/>
            <a:ext cx="3162300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Multidimensional Arrays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57158" y="1443841"/>
            <a:ext cx="842968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rgbClr val="0070C0"/>
                </a:solidFill>
                <a:latin typeface="Lucida Console" pitchFamily="49" charset="0"/>
              </a:rPr>
              <a:t>public class </a:t>
            </a:r>
            <a:r>
              <a:rPr lang="en-US" altLang="zh-TW" dirty="0" err="1" smtClean="0">
                <a:latin typeface="Lucida Console" pitchFamily="49" charset="0"/>
              </a:rPr>
              <a:t>InitArrayTest</a:t>
            </a:r>
            <a:r>
              <a:rPr lang="en-US" altLang="zh-TW" dirty="0" smtClean="0">
                <a:latin typeface="Lucida Console" pitchFamily="49" charset="0"/>
              </a:rPr>
              <a:t> {</a:t>
            </a:r>
          </a:p>
          <a:p>
            <a:pPr lvl="1"/>
            <a:r>
              <a:rPr lang="en-US" altLang="zh-TW" dirty="0" smtClean="0">
                <a:solidFill>
                  <a:srgbClr val="0070C0"/>
                </a:solidFill>
                <a:latin typeface="Lucida Console" pitchFamily="49" charset="0"/>
              </a:rPr>
              <a:t>public static </a:t>
            </a:r>
            <a:r>
              <a:rPr lang="en-US" altLang="zh-TW" dirty="0" smtClean="0">
                <a:latin typeface="Lucida Console" pitchFamily="49" charset="0"/>
              </a:rPr>
              <a:t>void main(String </a:t>
            </a:r>
            <a:r>
              <a:rPr lang="en-US" altLang="zh-TW" dirty="0" err="1" smtClean="0">
                <a:latin typeface="Lucida Console" pitchFamily="49" charset="0"/>
              </a:rPr>
              <a:t>args</a:t>
            </a:r>
            <a:r>
              <a:rPr lang="en-US" altLang="zh-TW" dirty="0" smtClean="0">
                <a:latin typeface="Lucida Console" pitchFamily="49" charset="0"/>
              </a:rPr>
              <a:t>[]){</a:t>
            </a:r>
          </a:p>
          <a:p>
            <a:pPr lvl="2"/>
            <a:r>
              <a:rPr lang="en-US" altLang="zh-TW" dirty="0" err="1" smtClean="0">
                <a:latin typeface="Lucida Console" pitchFamily="49" charset="0"/>
              </a:rPr>
              <a:t>InitArray</a:t>
            </a:r>
            <a:r>
              <a:rPr lang="en-US" altLang="zh-TW" dirty="0" smtClean="0">
                <a:latin typeface="Lucida Console" pitchFamily="49" charset="0"/>
              </a:rPr>
              <a:t> </a:t>
            </a:r>
            <a:r>
              <a:rPr lang="en-US" altLang="zh-TW" dirty="0" err="1" smtClean="0">
                <a:latin typeface="Lucida Console" pitchFamily="49" charset="0"/>
              </a:rPr>
              <a:t>initArray</a:t>
            </a:r>
            <a:r>
              <a:rPr lang="en-US" altLang="zh-TW" dirty="0" smtClean="0">
                <a:latin typeface="Lucida Console" pitchFamily="49" charset="0"/>
              </a:rPr>
              <a:t> = new </a:t>
            </a:r>
            <a:r>
              <a:rPr lang="en-US" altLang="zh-TW" dirty="0" err="1" smtClean="0">
                <a:latin typeface="Lucida Console" pitchFamily="49" charset="0"/>
              </a:rPr>
              <a:t>InitArray</a:t>
            </a:r>
            <a:r>
              <a:rPr lang="en-US" altLang="zh-TW" dirty="0" smtClean="0">
                <a:latin typeface="Lucida Console" pitchFamily="49" charset="0"/>
              </a:rPr>
              <a:t>();</a:t>
            </a:r>
          </a:p>
          <a:p>
            <a:pPr lvl="2"/>
            <a:endParaRPr lang="zh-TW" altLang="en-US" dirty="0" smtClean="0">
              <a:latin typeface="Lucida Console" pitchFamily="49" charset="0"/>
            </a:endParaRPr>
          </a:p>
          <a:p>
            <a:pPr lvl="2"/>
            <a:r>
              <a:rPr lang="en-US" altLang="zh-TW" dirty="0" err="1" smtClean="0">
                <a:solidFill>
                  <a:srgbClr val="FF0000"/>
                </a:solidFill>
                <a:latin typeface="Lucida Console" pitchFamily="49" charset="0"/>
              </a:rPr>
              <a:t>int</a:t>
            </a:r>
            <a:r>
              <a:rPr lang="en-US" altLang="zh-TW" dirty="0" smtClean="0">
                <a:solidFill>
                  <a:srgbClr val="FF0000"/>
                </a:solidFill>
                <a:latin typeface="Lucida Console" pitchFamily="49" charset="0"/>
              </a:rPr>
              <a:t> array1[][] = {{1,2 ,3}, {4, 5, 6}};</a:t>
            </a:r>
          </a:p>
          <a:p>
            <a:pPr lvl="2"/>
            <a:r>
              <a:rPr lang="en-US" altLang="zh-TW" dirty="0" err="1" smtClean="0">
                <a:latin typeface="Lucida Console" pitchFamily="49" charset="0"/>
              </a:rPr>
              <a:t>System.</a:t>
            </a:r>
            <a:r>
              <a:rPr lang="en-US" altLang="zh-TW" i="1" dirty="0" err="1" smtClean="0">
                <a:latin typeface="Lucida Console" pitchFamily="49" charset="0"/>
              </a:rPr>
              <a:t>out.println</a:t>
            </a:r>
            <a:r>
              <a:rPr lang="en-US" altLang="zh-TW" i="1" dirty="0" smtClean="0">
                <a:latin typeface="Lucida Console" pitchFamily="49" charset="0"/>
              </a:rPr>
              <a:t>("Values in Array1");</a:t>
            </a:r>
          </a:p>
          <a:p>
            <a:pPr lvl="2"/>
            <a:r>
              <a:rPr lang="en-US" altLang="zh-TW" dirty="0" err="1" smtClean="0">
                <a:latin typeface="Lucida Console" pitchFamily="49" charset="0"/>
              </a:rPr>
              <a:t>initArray.</a:t>
            </a:r>
            <a:r>
              <a:rPr lang="en-US" altLang="zh-TW" dirty="0" err="1" smtClean="0">
                <a:solidFill>
                  <a:srgbClr val="FF0000"/>
                </a:solidFill>
                <a:latin typeface="Lucida Console" pitchFamily="49" charset="0"/>
              </a:rPr>
              <a:t>OutputArray</a:t>
            </a:r>
            <a:r>
              <a:rPr lang="en-US" altLang="zh-TW" dirty="0" smtClean="0">
                <a:latin typeface="Lucida Console" pitchFamily="49" charset="0"/>
              </a:rPr>
              <a:t>(array1);</a:t>
            </a:r>
          </a:p>
          <a:p>
            <a:pPr lvl="2"/>
            <a:endParaRPr lang="zh-TW" altLang="en-US" dirty="0" smtClean="0">
              <a:latin typeface="Lucida Console" pitchFamily="49" charset="0"/>
            </a:endParaRPr>
          </a:p>
          <a:p>
            <a:pPr lvl="2"/>
            <a:r>
              <a:rPr lang="en-US" altLang="zh-TW" dirty="0" err="1" smtClean="0">
                <a:solidFill>
                  <a:srgbClr val="FF0000"/>
                </a:solidFill>
                <a:latin typeface="Lucida Console" pitchFamily="49" charset="0"/>
              </a:rPr>
              <a:t>int</a:t>
            </a:r>
            <a:r>
              <a:rPr lang="en-US" altLang="zh-TW" dirty="0" smtClean="0">
                <a:solidFill>
                  <a:srgbClr val="FF0000"/>
                </a:solidFill>
                <a:latin typeface="Lucida Console" pitchFamily="49" charset="0"/>
              </a:rPr>
              <a:t> array2[][] = {{1,2}, {3}, {4, 5, 6}};</a:t>
            </a:r>
          </a:p>
          <a:p>
            <a:pPr lvl="2"/>
            <a:r>
              <a:rPr lang="en-US" altLang="zh-TW" dirty="0" err="1" smtClean="0">
                <a:latin typeface="Lucida Console" pitchFamily="49" charset="0"/>
              </a:rPr>
              <a:t>System.</a:t>
            </a:r>
            <a:r>
              <a:rPr lang="en-US" altLang="zh-TW" i="1" dirty="0" err="1" smtClean="0">
                <a:latin typeface="Lucida Console" pitchFamily="49" charset="0"/>
              </a:rPr>
              <a:t>out.println</a:t>
            </a:r>
            <a:r>
              <a:rPr lang="en-US" altLang="zh-TW" i="1" dirty="0" smtClean="0">
                <a:latin typeface="Lucida Console" pitchFamily="49" charset="0"/>
              </a:rPr>
              <a:t>("Values in Array2");</a:t>
            </a:r>
          </a:p>
          <a:p>
            <a:pPr lvl="2"/>
            <a:r>
              <a:rPr lang="en-US" altLang="zh-TW" dirty="0" err="1" smtClean="0">
                <a:latin typeface="Lucida Console" pitchFamily="49" charset="0"/>
              </a:rPr>
              <a:t>initArray.</a:t>
            </a:r>
            <a:r>
              <a:rPr lang="en-US" altLang="zh-TW" dirty="0" err="1" smtClean="0">
                <a:solidFill>
                  <a:srgbClr val="FF0000"/>
                </a:solidFill>
                <a:latin typeface="Lucida Console" pitchFamily="49" charset="0"/>
              </a:rPr>
              <a:t>OutputArray</a:t>
            </a:r>
            <a:r>
              <a:rPr lang="en-US" altLang="zh-TW" dirty="0" smtClean="0">
                <a:latin typeface="Lucida Console" pitchFamily="49" charset="0"/>
              </a:rPr>
              <a:t>(array2);</a:t>
            </a:r>
          </a:p>
          <a:p>
            <a:pPr lvl="1"/>
            <a:r>
              <a:rPr lang="en-US" altLang="zh-TW" dirty="0" smtClean="0">
                <a:latin typeface="Lucida Console" pitchFamily="49" charset="0"/>
              </a:rPr>
              <a:t>}</a:t>
            </a:r>
            <a:r>
              <a:rPr lang="en-US" altLang="zh-TW" dirty="0" smtClean="0">
                <a:solidFill>
                  <a:srgbClr val="00B050"/>
                </a:solidFill>
                <a:latin typeface="Lucida Console" pitchFamily="49" charset="0"/>
              </a:rPr>
              <a:t>/* End of main */</a:t>
            </a:r>
            <a:endParaRPr lang="zh-TW" altLang="en-US" dirty="0" smtClean="0">
              <a:solidFill>
                <a:srgbClr val="00B050"/>
              </a:solidFill>
              <a:latin typeface="Lucida Console" pitchFamily="49" charset="0"/>
            </a:endParaRPr>
          </a:p>
          <a:p>
            <a:r>
              <a:rPr lang="en-US" altLang="zh-TW" dirty="0" smtClean="0">
                <a:latin typeface="Lucida Console" pitchFamily="49" charset="0"/>
              </a:rPr>
              <a:t>}</a:t>
            </a:r>
            <a:r>
              <a:rPr lang="en-US" altLang="zh-TW" dirty="0" smtClean="0">
                <a:solidFill>
                  <a:srgbClr val="00B050"/>
                </a:solidFill>
                <a:latin typeface="Lucida Console" pitchFamily="49" charset="0"/>
              </a:rPr>
              <a:t>/* End of </a:t>
            </a:r>
            <a:r>
              <a:rPr lang="en-US" altLang="zh-TW" dirty="0" err="1" smtClean="0">
                <a:solidFill>
                  <a:srgbClr val="00B050"/>
                </a:solidFill>
                <a:latin typeface="Lucida Console" pitchFamily="49" charset="0"/>
              </a:rPr>
              <a:t>InitArrayTest</a:t>
            </a:r>
            <a:r>
              <a:rPr lang="en-US" altLang="zh-TW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285852" y="2285992"/>
            <a:ext cx="6858048" cy="17145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Multidimensional Arrays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4929190" y="4326633"/>
            <a:ext cx="3429024" cy="2031325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chemeClr val="bg1">
                    <a:lumMod val="95000"/>
                  </a:schemeClr>
                </a:solidFill>
              </a:rPr>
              <a:t>Values in Array1</a:t>
            </a:r>
          </a:p>
          <a:p>
            <a:r>
              <a:rPr lang="en-US" altLang="zh-TW" dirty="0" smtClean="0">
                <a:solidFill>
                  <a:schemeClr val="bg1">
                    <a:lumMod val="95000"/>
                  </a:schemeClr>
                </a:solidFill>
              </a:rPr>
              <a:t>1 2 3 </a:t>
            </a:r>
          </a:p>
          <a:p>
            <a:r>
              <a:rPr lang="en-US" altLang="zh-TW" dirty="0" smtClean="0">
                <a:solidFill>
                  <a:schemeClr val="bg1">
                    <a:lumMod val="95000"/>
                  </a:schemeClr>
                </a:solidFill>
              </a:rPr>
              <a:t>4 5 6 </a:t>
            </a:r>
          </a:p>
          <a:p>
            <a:r>
              <a:rPr lang="en-US" altLang="zh-TW" dirty="0" smtClean="0">
                <a:solidFill>
                  <a:schemeClr val="bg1">
                    <a:lumMod val="95000"/>
                  </a:schemeClr>
                </a:solidFill>
              </a:rPr>
              <a:t>Values in Array2</a:t>
            </a:r>
          </a:p>
          <a:p>
            <a:r>
              <a:rPr lang="en-US" altLang="zh-TW" dirty="0" smtClean="0">
                <a:solidFill>
                  <a:schemeClr val="bg1">
                    <a:lumMod val="95000"/>
                  </a:schemeClr>
                </a:solidFill>
              </a:rPr>
              <a:t>1 2 </a:t>
            </a:r>
          </a:p>
          <a:p>
            <a:r>
              <a:rPr lang="en-US" altLang="zh-TW" dirty="0" smtClean="0">
                <a:solidFill>
                  <a:schemeClr val="bg1">
                    <a:lumMod val="95000"/>
                  </a:schemeClr>
                </a:solidFill>
              </a:rPr>
              <a:t>3 </a:t>
            </a:r>
          </a:p>
          <a:p>
            <a:r>
              <a:rPr lang="en-US" altLang="zh-TW" dirty="0" smtClean="0">
                <a:solidFill>
                  <a:schemeClr val="bg1">
                    <a:lumMod val="95000"/>
                  </a:schemeClr>
                </a:solidFill>
              </a:rPr>
              <a:t>4 5 6 </a:t>
            </a:r>
          </a:p>
        </p:txBody>
      </p:sp>
      <p:sp>
        <p:nvSpPr>
          <p:cNvPr id="5" name="矩形 4"/>
          <p:cNvSpPr/>
          <p:nvPr/>
        </p:nvSpPr>
        <p:spPr>
          <a:xfrm>
            <a:off x="428596" y="1500174"/>
            <a:ext cx="8001056" cy="3459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</a:t>
            </a:r>
            <a:r>
              <a:rPr lang="en-US" altLang="zh-TW" dirty="0" smtClean="0">
                <a:solidFill>
                  <a:srgbClr val="0070C0"/>
                </a:solidFill>
                <a:latin typeface="Lucida Console" pitchFamily="49" charset="0"/>
              </a:rPr>
              <a:t>class </a:t>
            </a:r>
            <a:r>
              <a:rPr lang="en-US" altLang="zh-TW" dirty="0" err="1" smtClean="0">
                <a:latin typeface="Lucida Console" pitchFamily="49" charset="0"/>
              </a:rPr>
              <a:t>InitArray</a:t>
            </a:r>
            <a:r>
              <a:rPr lang="en-US" altLang="zh-TW" dirty="0" smtClean="0">
                <a:latin typeface="Lucida Console" pitchFamily="49" charset="0"/>
              </a:rPr>
              <a:t> {</a:t>
            </a:r>
          </a:p>
          <a:p>
            <a:pPr lvl="1">
              <a:lnSpc>
                <a:spcPts val="2400"/>
              </a:lnSpc>
            </a:pPr>
            <a:r>
              <a:rPr lang="en-US" altLang="zh-TW" dirty="0" smtClean="0">
                <a:solidFill>
                  <a:srgbClr val="0070C0"/>
                </a:solidFill>
                <a:latin typeface="Lucida Console" pitchFamily="49" charset="0"/>
              </a:rPr>
              <a:t>public void </a:t>
            </a:r>
            <a:r>
              <a:rPr lang="en-US" altLang="zh-TW" dirty="0" err="1" smtClean="0">
                <a:latin typeface="Lucida Console" pitchFamily="49" charset="0"/>
              </a:rPr>
              <a:t>OutputArray</a:t>
            </a:r>
            <a:r>
              <a:rPr lang="en-US" altLang="zh-TW" dirty="0" smtClean="0">
                <a:latin typeface="Lucida Console" pitchFamily="49" charset="0"/>
              </a:rPr>
              <a:t>(</a:t>
            </a:r>
            <a:r>
              <a:rPr lang="en-US" altLang="zh-TW" dirty="0" err="1" smtClean="0">
                <a:latin typeface="Lucida Console" pitchFamily="49" charset="0"/>
              </a:rPr>
              <a:t>int</a:t>
            </a:r>
            <a:r>
              <a:rPr lang="en-US" altLang="zh-TW" dirty="0" smtClean="0">
                <a:latin typeface="Lucida Console" pitchFamily="49" charset="0"/>
              </a:rPr>
              <a:t> array[][]){</a:t>
            </a:r>
          </a:p>
          <a:p>
            <a:pPr lvl="1">
              <a:lnSpc>
                <a:spcPts val="2400"/>
              </a:lnSpc>
            </a:pPr>
            <a:endParaRPr lang="en-US" altLang="zh-TW" dirty="0" smtClean="0">
              <a:latin typeface="Lucida Console" pitchFamily="49" charset="0"/>
            </a:endParaRPr>
          </a:p>
          <a:p>
            <a:pPr lvl="2">
              <a:lnSpc>
                <a:spcPts val="2400"/>
              </a:lnSpc>
            </a:pPr>
            <a:r>
              <a:rPr lang="nn-NO" altLang="zh-TW" dirty="0" smtClean="0">
                <a:latin typeface="Lucida Console" pitchFamily="49" charset="0"/>
              </a:rPr>
              <a:t>for(int i=0; i &lt; </a:t>
            </a:r>
            <a:r>
              <a:rPr lang="nn-NO" altLang="zh-TW" b="1" dirty="0" smtClean="0">
                <a:solidFill>
                  <a:srgbClr val="FF0000"/>
                </a:solidFill>
                <a:latin typeface="Lucida Console" pitchFamily="49" charset="0"/>
              </a:rPr>
              <a:t>array.length</a:t>
            </a:r>
            <a:r>
              <a:rPr lang="nn-NO" altLang="zh-TW" dirty="0" smtClean="0">
                <a:latin typeface="Lucida Console" pitchFamily="49" charset="0"/>
              </a:rPr>
              <a:t>; i++){</a:t>
            </a:r>
          </a:p>
          <a:p>
            <a:pPr lvl="3">
              <a:lnSpc>
                <a:spcPts val="2400"/>
              </a:lnSpc>
            </a:pPr>
            <a:r>
              <a:rPr lang="en-US" altLang="zh-TW" dirty="0" smtClean="0">
                <a:latin typeface="Lucida Console" pitchFamily="49" charset="0"/>
              </a:rPr>
              <a:t>for(</a:t>
            </a:r>
            <a:r>
              <a:rPr lang="en-US" altLang="zh-TW" dirty="0" err="1" smtClean="0">
                <a:latin typeface="Lucida Console" pitchFamily="49" charset="0"/>
              </a:rPr>
              <a:t>int</a:t>
            </a:r>
            <a:r>
              <a:rPr lang="en-US" altLang="zh-TW" dirty="0" smtClean="0">
                <a:latin typeface="Lucida Console" pitchFamily="49" charset="0"/>
              </a:rPr>
              <a:t> j=0; j &lt; </a:t>
            </a:r>
            <a:r>
              <a:rPr lang="en-US" altLang="zh-TW" b="1" dirty="0" smtClean="0">
                <a:solidFill>
                  <a:srgbClr val="FF0000"/>
                </a:solidFill>
                <a:latin typeface="Lucida Console" pitchFamily="49" charset="0"/>
              </a:rPr>
              <a:t>array[</a:t>
            </a:r>
            <a:r>
              <a:rPr lang="en-US" altLang="zh-TW" b="1" dirty="0" err="1" smtClean="0">
                <a:solidFill>
                  <a:srgbClr val="FF0000"/>
                </a:solidFill>
                <a:latin typeface="Lucida Console" pitchFamily="49" charset="0"/>
              </a:rPr>
              <a:t>i</a:t>
            </a:r>
            <a:r>
              <a:rPr lang="en-US" altLang="zh-TW" b="1" dirty="0" smtClean="0">
                <a:solidFill>
                  <a:srgbClr val="FF0000"/>
                </a:solidFill>
                <a:latin typeface="Lucida Console" pitchFamily="49" charset="0"/>
              </a:rPr>
              <a:t>].length</a:t>
            </a:r>
            <a:r>
              <a:rPr lang="en-US" altLang="zh-TW" dirty="0" smtClean="0">
                <a:latin typeface="Lucida Console" pitchFamily="49" charset="0"/>
              </a:rPr>
              <a:t>; j++)</a:t>
            </a:r>
          </a:p>
          <a:p>
            <a:pPr lvl="4">
              <a:lnSpc>
                <a:spcPts val="2400"/>
              </a:lnSpc>
            </a:pPr>
            <a:r>
              <a:rPr lang="en-US" altLang="zh-TW" dirty="0" err="1" smtClean="0">
                <a:latin typeface="Lucida Console" pitchFamily="49" charset="0"/>
              </a:rPr>
              <a:t>System.</a:t>
            </a:r>
            <a:r>
              <a:rPr lang="en-US" altLang="zh-TW" i="1" dirty="0" err="1" smtClean="0">
                <a:latin typeface="Lucida Console" pitchFamily="49" charset="0"/>
              </a:rPr>
              <a:t>out.printf</a:t>
            </a:r>
            <a:r>
              <a:rPr lang="en-US" altLang="zh-TW" i="1" dirty="0" smtClean="0">
                <a:latin typeface="Lucida Console" pitchFamily="49" charset="0"/>
              </a:rPr>
              <a:t>("%d ", array[</a:t>
            </a:r>
            <a:r>
              <a:rPr lang="en-US" altLang="zh-TW" i="1" dirty="0" err="1" smtClean="0">
                <a:latin typeface="Lucida Console" pitchFamily="49" charset="0"/>
              </a:rPr>
              <a:t>i</a:t>
            </a:r>
            <a:r>
              <a:rPr lang="en-US" altLang="zh-TW" i="1" dirty="0" smtClean="0">
                <a:latin typeface="Lucida Console" pitchFamily="49" charset="0"/>
              </a:rPr>
              <a:t>][j]);</a:t>
            </a:r>
          </a:p>
          <a:p>
            <a:pPr lvl="3">
              <a:lnSpc>
                <a:spcPts val="2400"/>
              </a:lnSpc>
            </a:pPr>
            <a:r>
              <a:rPr lang="en-US" altLang="zh-TW" dirty="0" err="1" smtClean="0">
                <a:latin typeface="Lucida Console" pitchFamily="49" charset="0"/>
              </a:rPr>
              <a:t>System.</a:t>
            </a:r>
            <a:r>
              <a:rPr lang="en-US" altLang="zh-TW" i="1" dirty="0" err="1" smtClean="0">
                <a:latin typeface="Lucida Console" pitchFamily="49" charset="0"/>
              </a:rPr>
              <a:t>out.println</a:t>
            </a:r>
            <a:r>
              <a:rPr lang="en-US" altLang="zh-TW" i="1" dirty="0" smtClean="0">
                <a:latin typeface="Lucida Console" pitchFamily="49" charset="0"/>
              </a:rPr>
              <a:t>();</a:t>
            </a:r>
          </a:p>
          <a:p>
            <a:pPr lvl="2">
              <a:lnSpc>
                <a:spcPts val="2400"/>
              </a:lnSpc>
            </a:pPr>
            <a:r>
              <a:rPr lang="en-US" altLang="zh-TW" dirty="0" smtClean="0">
                <a:latin typeface="Lucida Console" pitchFamily="49" charset="0"/>
              </a:rPr>
              <a:t>}</a:t>
            </a:r>
            <a:r>
              <a:rPr lang="en-US" altLang="zh-TW" dirty="0" smtClean="0">
                <a:solidFill>
                  <a:srgbClr val="00B050"/>
                </a:solidFill>
                <a:latin typeface="Lucida Console" pitchFamily="49" charset="0"/>
              </a:rPr>
              <a:t>/* End of for-loop*/</a:t>
            </a:r>
          </a:p>
          <a:p>
            <a:pPr lvl="2">
              <a:lnSpc>
                <a:spcPts val="2400"/>
              </a:lnSpc>
            </a:pPr>
            <a:endParaRPr lang="en-US" altLang="zh-TW" dirty="0" smtClean="0">
              <a:latin typeface="Lucida Console" pitchFamily="49" charset="0"/>
            </a:endParaRPr>
          </a:p>
          <a:p>
            <a:pPr lvl="1">
              <a:lnSpc>
                <a:spcPts val="2400"/>
              </a:lnSpc>
            </a:pPr>
            <a:r>
              <a:rPr lang="en-US" altLang="zh-TW" dirty="0" smtClean="0">
                <a:latin typeface="Lucida Console" pitchFamily="49" charset="0"/>
              </a:rPr>
              <a:t>}</a:t>
            </a:r>
            <a:r>
              <a:rPr lang="en-US" altLang="zh-TW" dirty="0" smtClean="0">
                <a:solidFill>
                  <a:srgbClr val="00B050"/>
                </a:solidFill>
                <a:latin typeface="Lucida Console" pitchFamily="49" charset="0"/>
              </a:rPr>
              <a:t>/* End of </a:t>
            </a:r>
            <a:r>
              <a:rPr lang="en-US" altLang="zh-TW" dirty="0" err="1" smtClean="0">
                <a:solidFill>
                  <a:srgbClr val="00B050"/>
                </a:solidFill>
                <a:latin typeface="Lucida Console" pitchFamily="49" charset="0"/>
              </a:rPr>
              <a:t>OutputArray</a:t>
            </a:r>
            <a:r>
              <a:rPr lang="en-US" altLang="zh-TW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</a:p>
          <a:p>
            <a:pPr>
              <a:lnSpc>
                <a:spcPts val="2400"/>
              </a:lnSpc>
            </a:pPr>
            <a:r>
              <a:rPr lang="en-US" altLang="zh-TW" dirty="0" smtClean="0">
                <a:latin typeface="Lucida Console" pitchFamily="49" charset="0"/>
              </a:rPr>
              <a:t>}</a:t>
            </a:r>
            <a:r>
              <a:rPr lang="en-US" altLang="zh-TW" dirty="0" smtClean="0">
                <a:solidFill>
                  <a:srgbClr val="00B050"/>
                </a:solidFill>
                <a:latin typeface="Lucida Console" pitchFamily="49" charset="0"/>
              </a:rPr>
              <a:t>/* End of </a:t>
            </a:r>
            <a:r>
              <a:rPr lang="en-US" altLang="zh-TW" dirty="0" err="1" smtClean="0">
                <a:solidFill>
                  <a:srgbClr val="00B050"/>
                </a:solidFill>
                <a:latin typeface="Lucida Console" pitchFamily="49" charset="0"/>
              </a:rPr>
              <a:t>InitArray</a:t>
            </a:r>
            <a:r>
              <a:rPr lang="en-US" altLang="zh-TW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Variable-Length Argument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Description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It allows a method to receive </a:t>
            </a:r>
            <a:r>
              <a:rPr lang="en-US" altLang="zh-TW" dirty="0" smtClean="0">
                <a:solidFill>
                  <a:srgbClr val="00B050"/>
                </a:solidFill>
              </a:rPr>
              <a:t>arbitrary number </a:t>
            </a:r>
            <a:r>
              <a:rPr lang="en-US" altLang="zh-TW" dirty="0" smtClean="0"/>
              <a:t>of arguments.</a:t>
            </a:r>
          </a:p>
          <a:p>
            <a:pPr lvl="1"/>
            <a:r>
              <a:rPr lang="en-US" altLang="zh-TW" dirty="0" smtClean="0"/>
              <a:t>An argument type is followed by an ellipsis (…) in a method’s parameter list.</a:t>
            </a:r>
          </a:p>
          <a:p>
            <a:pPr lvl="1"/>
            <a:r>
              <a:rPr lang="en-US" altLang="zh-TW" dirty="0" smtClean="0">
                <a:cs typeface="Courier New" pitchFamily="49" charset="0"/>
              </a:rPr>
              <a:t>The use of ellipsis can occur only in the </a:t>
            </a:r>
            <a:r>
              <a:rPr lang="en-US" altLang="zh-TW" dirty="0" smtClean="0">
                <a:solidFill>
                  <a:srgbClr val="00B050"/>
                </a:solidFill>
                <a:cs typeface="Courier New" pitchFamily="49" charset="0"/>
              </a:rPr>
              <a:t>last entry</a:t>
            </a:r>
            <a:r>
              <a:rPr lang="en-US" altLang="zh-TW" dirty="0" smtClean="0">
                <a:cs typeface="Courier New" pitchFamily="49" charset="0"/>
              </a:rPr>
              <a:t> of the parameter list.</a:t>
            </a:r>
            <a:endParaRPr lang="zh-TW" altLang="en-US" dirty="0" smtClean="0"/>
          </a:p>
          <a:p>
            <a:pPr lvl="1"/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1285852" y="5214950"/>
            <a:ext cx="5962672" cy="4001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altLang="zh-TW" sz="2000" dirty="0" smtClean="0">
                <a:latin typeface="Lucida Console" pitchFamily="49" charset="0"/>
              </a:rPr>
              <a:t>double</a:t>
            </a:r>
            <a:r>
              <a:rPr lang="en-US" altLang="zh-TW" sz="2000" b="0" u="none" dirty="0" smtClean="0">
                <a:latin typeface="Lucida Console" pitchFamily="49" charset="0"/>
              </a:rPr>
              <a:t> </a:t>
            </a:r>
            <a:r>
              <a:rPr lang="en-US" altLang="zh-TW" sz="2000" b="0" u="none" dirty="0" smtClean="0">
                <a:solidFill>
                  <a:srgbClr val="0070C0"/>
                </a:solidFill>
                <a:latin typeface="Lucida Console" pitchFamily="49" charset="0"/>
              </a:rPr>
              <a:t>Average</a:t>
            </a:r>
            <a:r>
              <a:rPr lang="en-US" altLang="zh-TW" sz="2000" b="0" u="none" dirty="0" smtClean="0">
                <a:latin typeface="Lucida Console" pitchFamily="49" charset="0"/>
              </a:rPr>
              <a:t>(</a:t>
            </a:r>
            <a:r>
              <a:rPr lang="en-US" altLang="zh-TW" sz="2000" b="1" dirty="0" smtClean="0">
                <a:solidFill>
                  <a:srgbClr val="00B050"/>
                </a:solidFill>
                <a:latin typeface="Lucida Console" pitchFamily="49" charset="0"/>
              </a:rPr>
              <a:t>double …</a:t>
            </a:r>
            <a:r>
              <a:rPr lang="en-US" altLang="zh-TW" sz="2000" b="0" u="none" dirty="0" smtClean="0">
                <a:latin typeface="Lucida Console" pitchFamily="49" charset="0"/>
              </a:rPr>
              <a:t> numbers);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Variable-Length Argument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57158" y="1643050"/>
            <a:ext cx="700092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TW" dirty="0" smtClean="0">
                <a:solidFill>
                  <a:srgbClr val="0070C0"/>
                </a:solidFill>
                <a:latin typeface="Lucida Console" pitchFamily="49" charset="0"/>
              </a:rPr>
              <a:t>public class </a:t>
            </a:r>
            <a:r>
              <a:rPr lang="en-US" altLang="zh-TW" dirty="0" err="1" smtClean="0">
                <a:latin typeface="Lucida Console" pitchFamily="49" charset="0"/>
              </a:rPr>
              <a:t>VarArgs</a:t>
            </a:r>
            <a:r>
              <a:rPr lang="en-US" altLang="zh-TW" dirty="0" smtClean="0">
                <a:latin typeface="Lucida Console" pitchFamily="49" charset="0"/>
              </a:rPr>
              <a:t> {</a:t>
            </a:r>
          </a:p>
          <a:p>
            <a:pPr lvl="1">
              <a:lnSpc>
                <a:spcPts val="2400"/>
              </a:lnSpc>
            </a:pPr>
            <a:r>
              <a:rPr lang="en-US" altLang="zh-TW" dirty="0" smtClean="0">
                <a:solidFill>
                  <a:srgbClr val="0070C0"/>
                </a:solidFill>
                <a:latin typeface="Lucida Console" pitchFamily="49" charset="0"/>
              </a:rPr>
              <a:t>public double </a:t>
            </a:r>
            <a:r>
              <a:rPr lang="en-US" altLang="zh-TW" dirty="0" smtClean="0">
                <a:latin typeface="Lucida Console" pitchFamily="49" charset="0"/>
              </a:rPr>
              <a:t>Average(</a:t>
            </a:r>
            <a:r>
              <a:rPr lang="en-US" altLang="zh-TW" b="1" dirty="0" smtClean="0">
                <a:solidFill>
                  <a:srgbClr val="FF0000"/>
                </a:solidFill>
                <a:latin typeface="Lucida Console" pitchFamily="49" charset="0"/>
              </a:rPr>
              <a:t>double... numbers</a:t>
            </a:r>
            <a:r>
              <a:rPr lang="en-US" altLang="zh-TW" dirty="0" smtClean="0">
                <a:latin typeface="Lucida Console" pitchFamily="49" charset="0"/>
              </a:rPr>
              <a:t>){</a:t>
            </a:r>
          </a:p>
          <a:p>
            <a:pPr lvl="2">
              <a:lnSpc>
                <a:spcPts val="2400"/>
              </a:lnSpc>
            </a:pPr>
            <a:r>
              <a:rPr lang="en-US" altLang="zh-TW" dirty="0" smtClean="0">
                <a:latin typeface="Lucida Console" pitchFamily="49" charset="0"/>
              </a:rPr>
              <a:t>double sum = 0.0;</a:t>
            </a:r>
          </a:p>
          <a:p>
            <a:pPr lvl="2">
              <a:lnSpc>
                <a:spcPts val="2400"/>
              </a:lnSpc>
            </a:pPr>
            <a:r>
              <a:rPr lang="en-US" altLang="zh-TW" dirty="0" smtClean="0">
                <a:latin typeface="Lucida Console" pitchFamily="49" charset="0"/>
              </a:rPr>
              <a:t>for(</a:t>
            </a:r>
            <a:r>
              <a:rPr lang="en-US" altLang="zh-TW" dirty="0" err="1" smtClean="0">
                <a:latin typeface="Lucida Console" pitchFamily="49" charset="0"/>
              </a:rPr>
              <a:t>int</a:t>
            </a:r>
            <a:r>
              <a:rPr lang="en-US" altLang="zh-TW" dirty="0" smtClean="0">
                <a:latin typeface="Lucida Console" pitchFamily="49" charset="0"/>
              </a:rPr>
              <a:t> </a:t>
            </a:r>
            <a:r>
              <a:rPr lang="en-US" altLang="zh-TW" dirty="0" err="1" smtClean="0">
                <a:latin typeface="Lucida Console" pitchFamily="49" charset="0"/>
              </a:rPr>
              <a:t>i</a:t>
            </a:r>
            <a:r>
              <a:rPr lang="en-US" altLang="zh-TW" dirty="0" smtClean="0">
                <a:latin typeface="Lucida Console" pitchFamily="49" charset="0"/>
              </a:rPr>
              <a:t>=0; </a:t>
            </a:r>
            <a:r>
              <a:rPr lang="en-US" altLang="zh-TW" dirty="0" err="1" smtClean="0">
                <a:latin typeface="Lucida Console" pitchFamily="49" charset="0"/>
              </a:rPr>
              <a:t>i</a:t>
            </a:r>
            <a:r>
              <a:rPr lang="en-US" altLang="zh-TW" dirty="0" smtClean="0">
                <a:latin typeface="Lucida Console" pitchFamily="49" charset="0"/>
              </a:rPr>
              <a:t> &lt; </a:t>
            </a:r>
            <a:r>
              <a:rPr lang="en-US" altLang="zh-TW" dirty="0" err="1" smtClean="0">
                <a:latin typeface="Lucida Console" pitchFamily="49" charset="0"/>
              </a:rPr>
              <a:t>numbers.length</a:t>
            </a:r>
            <a:r>
              <a:rPr lang="en-US" altLang="zh-TW" dirty="0" smtClean="0">
                <a:latin typeface="Lucida Console" pitchFamily="49" charset="0"/>
              </a:rPr>
              <a:t>; </a:t>
            </a:r>
            <a:r>
              <a:rPr lang="en-US" altLang="zh-TW" dirty="0" err="1" smtClean="0">
                <a:latin typeface="Lucida Console" pitchFamily="49" charset="0"/>
              </a:rPr>
              <a:t>i</a:t>
            </a:r>
            <a:r>
              <a:rPr lang="en-US" altLang="zh-TW" dirty="0" smtClean="0">
                <a:latin typeface="Lucida Console" pitchFamily="49" charset="0"/>
              </a:rPr>
              <a:t>++)</a:t>
            </a:r>
          </a:p>
          <a:p>
            <a:pPr lvl="3">
              <a:lnSpc>
                <a:spcPts val="2400"/>
              </a:lnSpc>
            </a:pPr>
            <a:r>
              <a:rPr lang="en-US" altLang="zh-TW" dirty="0" smtClean="0">
                <a:latin typeface="Lucida Console" pitchFamily="49" charset="0"/>
              </a:rPr>
              <a:t>sum += numbers[</a:t>
            </a:r>
            <a:r>
              <a:rPr lang="en-US" altLang="zh-TW" dirty="0" err="1" smtClean="0">
                <a:latin typeface="Lucida Console" pitchFamily="49" charset="0"/>
              </a:rPr>
              <a:t>i</a:t>
            </a:r>
            <a:r>
              <a:rPr lang="en-US" altLang="zh-TW" dirty="0" smtClean="0">
                <a:latin typeface="Lucida Console" pitchFamily="49" charset="0"/>
              </a:rPr>
              <a:t>];</a:t>
            </a:r>
            <a:endParaRPr lang="zh-TW" altLang="en-US" dirty="0" smtClean="0">
              <a:latin typeface="Lucida Console" pitchFamily="49" charset="0"/>
            </a:endParaRPr>
          </a:p>
          <a:p>
            <a:pPr lvl="2">
              <a:lnSpc>
                <a:spcPts val="2400"/>
              </a:lnSpc>
            </a:pPr>
            <a:r>
              <a:rPr lang="en-US" altLang="zh-TW" dirty="0" smtClean="0">
                <a:latin typeface="Lucida Console" pitchFamily="49" charset="0"/>
              </a:rPr>
              <a:t>return sum / </a:t>
            </a:r>
            <a:r>
              <a:rPr lang="en-US" altLang="zh-TW" dirty="0" err="1" smtClean="0">
                <a:latin typeface="Lucida Console" pitchFamily="49" charset="0"/>
              </a:rPr>
              <a:t>numbers.length</a:t>
            </a:r>
            <a:r>
              <a:rPr lang="en-US" altLang="zh-TW" dirty="0" smtClean="0">
                <a:latin typeface="Lucida Console" pitchFamily="49" charset="0"/>
              </a:rPr>
              <a:t>;</a:t>
            </a:r>
          </a:p>
          <a:p>
            <a:pPr lvl="1">
              <a:lnSpc>
                <a:spcPts val="2400"/>
              </a:lnSpc>
            </a:pPr>
            <a:r>
              <a:rPr lang="en-US" altLang="zh-TW" dirty="0" smtClean="0">
                <a:latin typeface="Lucida Console" pitchFamily="49" charset="0"/>
              </a:rPr>
              <a:t>}</a:t>
            </a:r>
            <a:r>
              <a:rPr lang="en-US" altLang="zh-TW" dirty="0" smtClean="0">
                <a:solidFill>
                  <a:srgbClr val="00B050"/>
                </a:solidFill>
                <a:latin typeface="Lucida Console" pitchFamily="49" charset="0"/>
              </a:rPr>
              <a:t>/* End of Average */</a:t>
            </a:r>
          </a:p>
          <a:p>
            <a:pPr>
              <a:lnSpc>
                <a:spcPts val="2400"/>
              </a:lnSpc>
            </a:pPr>
            <a:r>
              <a:rPr lang="en-US" altLang="zh-TW" dirty="0" smtClean="0">
                <a:latin typeface="Lucida Console" pitchFamily="49" charset="0"/>
              </a:rPr>
              <a:t>}</a:t>
            </a:r>
            <a:r>
              <a:rPr lang="en-US" altLang="zh-TW" dirty="0" smtClean="0">
                <a:solidFill>
                  <a:srgbClr val="00B050"/>
                </a:solidFill>
                <a:latin typeface="Lucida Console" pitchFamily="49" charset="0"/>
              </a:rPr>
              <a:t>/* End of </a:t>
            </a:r>
            <a:r>
              <a:rPr lang="en-US" altLang="zh-TW" dirty="0" err="1" smtClean="0">
                <a:solidFill>
                  <a:srgbClr val="00B050"/>
                </a:solidFill>
                <a:latin typeface="Lucida Console" pitchFamily="49" charset="0"/>
              </a:rPr>
              <a:t>VarArgs</a:t>
            </a:r>
            <a:r>
              <a:rPr lang="en-US" altLang="zh-TW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  <a:endParaRPr lang="zh-TW" altLang="en-US" dirty="0">
              <a:solidFill>
                <a:srgbClr val="00B050"/>
              </a:solidFill>
              <a:latin typeface="Lucida Console" pitchFamily="49" charset="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28596" y="4429132"/>
            <a:ext cx="8079456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TW" sz="2400" dirty="0" smtClean="0">
                <a:solidFill>
                  <a:srgbClr val="0070C0"/>
                </a:solidFill>
                <a:latin typeface="Comic Sans MS" pitchFamily="66" charset="0"/>
              </a:rPr>
              <a:t>The variable-length argument is considered as an array</a:t>
            </a:r>
            <a:endParaRPr lang="zh-TW" altLang="en-US" sz="2400" dirty="0">
              <a:solidFill>
                <a:srgbClr val="0070C0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Variable-Length Argument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57158" y="1571612"/>
            <a:ext cx="8358182" cy="33150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class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VarArgsTest</a:t>
            </a:r>
            <a:r>
              <a:rPr lang="en-US" altLang="zh-TW" sz="1600" dirty="0" smtClean="0">
                <a:latin typeface="Lucida Console" pitchFamily="49" charset="0"/>
              </a:rPr>
              <a:t> {</a:t>
            </a:r>
          </a:p>
          <a:p>
            <a:pPr lvl="1">
              <a:lnSpc>
                <a:spcPts val="23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static </a:t>
            </a:r>
            <a:r>
              <a:rPr lang="en-US" altLang="zh-TW" sz="1600" dirty="0" smtClean="0">
                <a:latin typeface="Lucida Console" pitchFamily="49" charset="0"/>
              </a:rPr>
              <a:t>void main(String </a:t>
            </a:r>
            <a:r>
              <a:rPr lang="en-US" altLang="zh-TW" sz="1600" dirty="0" err="1" smtClean="0">
                <a:latin typeface="Lucida Console" pitchFamily="49" charset="0"/>
              </a:rPr>
              <a:t>args</a:t>
            </a:r>
            <a:r>
              <a:rPr lang="en-US" altLang="zh-TW" sz="1600" dirty="0" smtClean="0">
                <a:latin typeface="Lucida Console" pitchFamily="49" charset="0"/>
              </a:rPr>
              <a:t>[]){</a:t>
            </a:r>
          </a:p>
          <a:p>
            <a:pPr lvl="2">
              <a:lnSpc>
                <a:spcPts val="23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VarArgs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varArgs</a:t>
            </a:r>
            <a:r>
              <a:rPr lang="en-US" altLang="zh-TW" sz="1600" dirty="0" smtClean="0">
                <a:latin typeface="Lucida Console" pitchFamily="49" charset="0"/>
              </a:rPr>
              <a:t> = new </a:t>
            </a:r>
            <a:r>
              <a:rPr lang="en-US" altLang="zh-TW" sz="1600" dirty="0" err="1" smtClean="0">
                <a:latin typeface="Lucida Console" pitchFamily="49" charset="0"/>
              </a:rPr>
              <a:t>VarArgs</a:t>
            </a:r>
            <a:r>
              <a:rPr lang="en-US" altLang="zh-TW" sz="1600" dirty="0" smtClean="0">
                <a:latin typeface="Lucida Console" pitchFamily="49" charset="0"/>
              </a:rPr>
              <a:t>();</a:t>
            </a:r>
          </a:p>
          <a:p>
            <a:pPr lvl="2">
              <a:lnSpc>
                <a:spcPts val="2300"/>
              </a:lnSpc>
            </a:pPr>
            <a:endParaRPr lang="zh-TW" altLang="en-US" sz="1600" dirty="0" smtClean="0">
              <a:latin typeface="Lucida Console" pitchFamily="49" charset="0"/>
            </a:endParaRPr>
          </a:p>
          <a:p>
            <a:pPr lvl="2">
              <a:lnSpc>
                <a:spcPts val="2300"/>
              </a:lnSpc>
            </a:pPr>
            <a:r>
              <a:rPr lang="en-US" altLang="zh-TW" sz="1600" dirty="0" smtClean="0">
                <a:latin typeface="Lucida Console" pitchFamily="49" charset="0"/>
              </a:rPr>
              <a:t>double d1= 10.0, d2= 20.0, d3= 30.0;</a:t>
            </a:r>
            <a:endParaRPr lang="en-US" altLang="zh-TW" sz="1600" u="sng" dirty="0" smtClean="0">
              <a:latin typeface="Lucida Console" pitchFamily="49" charset="0"/>
            </a:endParaRPr>
          </a:p>
          <a:p>
            <a:pPr lvl="2">
              <a:lnSpc>
                <a:spcPts val="23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System.</a:t>
            </a:r>
            <a:r>
              <a:rPr lang="en-US" altLang="zh-TW" sz="1600" i="1" dirty="0" err="1" smtClean="0">
                <a:latin typeface="Lucida Console" pitchFamily="49" charset="0"/>
              </a:rPr>
              <a:t>out.printf</a:t>
            </a:r>
            <a:r>
              <a:rPr lang="en-US" altLang="zh-TW" sz="1600" i="1" dirty="0" smtClean="0">
                <a:latin typeface="Lucida Console" pitchFamily="49" charset="0"/>
              </a:rPr>
              <a:t>("Average of d1 and d2: %f \n", </a:t>
            </a:r>
            <a:r>
              <a:rPr lang="en-US" altLang="zh-TW" sz="1600" b="1" i="1" dirty="0" err="1" smtClean="0">
                <a:solidFill>
                  <a:srgbClr val="FF0000"/>
                </a:solidFill>
                <a:latin typeface="Lucida Console" pitchFamily="49" charset="0"/>
              </a:rPr>
              <a:t>varArgs.Average</a:t>
            </a:r>
            <a:r>
              <a:rPr lang="en-US" altLang="zh-TW" sz="1600" b="1" i="1" dirty="0" smtClean="0">
                <a:solidFill>
                  <a:srgbClr val="FF0000"/>
                </a:solidFill>
                <a:latin typeface="Lucida Console" pitchFamily="49" charset="0"/>
              </a:rPr>
              <a:t>(d1,d2)</a:t>
            </a:r>
            <a:r>
              <a:rPr lang="en-US" altLang="zh-TW" sz="1600" i="1" dirty="0" smtClean="0">
                <a:latin typeface="Lucida Console" pitchFamily="49" charset="0"/>
              </a:rPr>
              <a:t>);</a:t>
            </a:r>
          </a:p>
          <a:p>
            <a:pPr lvl="2">
              <a:lnSpc>
                <a:spcPts val="23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System.</a:t>
            </a:r>
            <a:r>
              <a:rPr lang="en-US" altLang="zh-TW" sz="1600" i="1" dirty="0" err="1" smtClean="0">
                <a:latin typeface="Lucida Console" pitchFamily="49" charset="0"/>
              </a:rPr>
              <a:t>out.printf</a:t>
            </a:r>
            <a:r>
              <a:rPr lang="en-US" altLang="zh-TW" sz="1600" i="1" dirty="0" smtClean="0">
                <a:latin typeface="Lucida Console" pitchFamily="49" charset="0"/>
              </a:rPr>
              <a:t>("Average of d1, d2, and d3: %f \n", </a:t>
            </a:r>
            <a:r>
              <a:rPr lang="en-US" altLang="zh-TW" sz="1600" b="1" i="1" dirty="0" err="1" smtClean="0">
                <a:solidFill>
                  <a:srgbClr val="FF0000"/>
                </a:solidFill>
                <a:latin typeface="Lucida Console" pitchFamily="49" charset="0"/>
              </a:rPr>
              <a:t>varArgs.Average</a:t>
            </a:r>
            <a:r>
              <a:rPr lang="en-US" altLang="zh-TW" sz="1600" b="1" i="1" dirty="0" smtClean="0">
                <a:solidFill>
                  <a:srgbClr val="FF0000"/>
                </a:solidFill>
                <a:latin typeface="Lucida Console" pitchFamily="49" charset="0"/>
              </a:rPr>
              <a:t>(d1, d2, d3)</a:t>
            </a:r>
            <a:r>
              <a:rPr lang="en-US" altLang="zh-TW" sz="1600" i="1" dirty="0" smtClean="0">
                <a:latin typeface="Lucida Console" pitchFamily="49" charset="0"/>
              </a:rPr>
              <a:t>);</a:t>
            </a:r>
          </a:p>
          <a:p>
            <a:pPr lvl="1">
              <a:lnSpc>
                <a:spcPts val="23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main */</a:t>
            </a:r>
          </a:p>
          <a:p>
            <a:pPr>
              <a:lnSpc>
                <a:spcPts val="23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VarArgsTest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  <a:endParaRPr lang="zh-TW" altLang="en-US" sz="1600" dirty="0">
              <a:solidFill>
                <a:srgbClr val="00B050"/>
              </a:solidFill>
              <a:latin typeface="Lucida Console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57158" y="5214950"/>
            <a:ext cx="5929354" cy="646331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chemeClr val="bg1">
                    <a:lumMod val="95000"/>
                  </a:schemeClr>
                </a:solidFill>
                <a:latin typeface="Lucida Console" pitchFamily="49" charset="0"/>
              </a:rPr>
              <a:t>Average of d1 and d2: 15.000000 </a:t>
            </a:r>
          </a:p>
          <a:p>
            <a:r>
              <a:rPr lang="en-US" altLang="zh-TW" dirty="0" smtClean="0">
                <a:solidFill>
                  <a:schemeClr val="bg1">
                    <a:lumMod val="95000"/>
                  </a:schemeClr>
                </a:solidFill>
                <a:latin typeface="Lucida Console" pitchFamily="49" charset="0"/>
              </a:rPr>
              <a:t>Average of d1, d2, and d3: 20.000000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WordArt 3"/>
          <p:cNvSpPr>
            <a:spLocks noChangeArrowheads="1" noChangeShapeType="1" noTextEdit="1"/>
          </p:cNvSpPr>
          <p:nvPr/>
        </p:nvSpPr>
        <p:spPr bwMode="gray">
          <a:xfrm>
            <a:off x="2971800" y="1633538"/>
            <a:ext cx="4648200" cy="6096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en-US" altLang="zh-TW" sz="3600" b="1" kern="10">
                <a:ln w="1905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accent2"/>
                    </a:gs>
                    <a:gs pos="100000">
                      <a:schemeClr val="hlink"/>
                    </a:gs>
                  </a:gsLst>
                  <a:lin ang="0" scaled="1"/>
                </a:gradFill>
                <a:latin typeface="Arial"/>
                <a:cs typeface="Arial"/>
              </a:rPr>
              <a:t>Thank You !</a:t>
            </a:r>
            <a:endParaRPr lang="zh-TW" altLang="en-US" sz="3600" b="1" kern="10">
              <a:ln w="19050">
                <a:solidFill>
                  <a:schemeClr val="bg1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accent2"/>
                  </a:gs>
                  <a:gs pos="100000">
                    <a:schemeClr val="hlink"/>
                  </a:gs>
                </a:gsLst>
                <a:lin ang="0" scaled="1"/>
              </a:gradFill>
              <a:latin typeface="Arial"/>
              <a:cs typeface="Arial"/>
            </a:endParaRPr>
          </a:p>
        </p:txBody>
      </p:sp>
      <p:sp>
        <p:nvSpPr>
          <p:cNvPr id="88068" name="Text Box 4"/>
          <p:cNvSpPr txBox="1">
            <a:spLocks noChangeArrowheads="1"/>
          </p:cNvSpPr>
          <p:nvPr/>
        </p:nvSpPr>
        <p:spPr bwMode="auto">
          <a:xfrm>
            <a:off x="3657600" y="5715000"/>
            <a:ext cx="18843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000" b="1">
                <a:solidFill>
                  <a:schemeClr val="bg1"/>
                </a:solidFill>
                <a:latin typeface="Verdana" pitchFamily="34" charset="0"/>
                <a:ea typeface="新細明體" charset="-120"/>
              </a:rPr>
              <a:t>www.themegallery.com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市鎮">
  <a:themeElements>
    <a:clrScheme name="市鎮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市鎮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市鎮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7192</TotalTime>
  <Words>1646</Words>
  <Application>Microsoft Office PowerPoint</Application>
  <PresentationFormat>如螢幕大小 (4:3)</PresentationFormat>
  <Paragraphs>327</Paragraphs>
  <Slides>30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30</vt:i4>
      </vt:variant>
    </vt:vector>
  </HeadingPairs>
  <TitlesOfParts>
    <vt:vector size="31" baseType="lpstr">
      <vt:lpstr>市鎮</vt:lpstr>
      <vt:lpstr>Windows Programming Using Java</vt:lpstr>
      <vt:lpstr>Contents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Declaring and Creating Arrays</vt:lpstr>
      <vt:lpstr>Declaring and Creating Arrays</vt:lpstr>
      <vt:lpstr>Declaring and Creating Arrays</vt:lpstr>
      <vt:lpstr>Declaring and Creating Arrays</vt:lpstr>
      <vt:lpstr>Declaring and Creating Arrays</vt:lpstr>
      <vt:lpstr>Array Passing</vt:lpstr>
      <vt:lpstr>Array Passing</vt:lpstr>
      <vt:lpstr>Array Passing</vt:lpstr>
      <vt:lpstr>Array Passing</vt:lpstr>
      <vt:lpstr>Array Passing</vt:lpstr>
      <vt:lpstr>Array Passing</vt:lpstr>
      <vt:lpstr>Multidimensional Arrays</vt:lpstr>
      <vt:lpstr>Multidimensional Arrays</vt:lpstr>
      <vt:lpstr>Multidimensional Arrays</vt:lpstr>
      <vt:lpstr>Multidimensional Arrays</vt:lpstr>
      <vt:lpstr>Multidimensional Arrays</vt:lpstr>
      <vt:lpstr>Variable-Length Argument</vt:lpstr>
      <vt:lpstr>Variable-Length Argument</vt:lpstr>
      <vt:lpstr>Variable-Length Argument</vt:lpstr>
      <vt:lpstr>投影片 30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USER</dc:creator>
  <cp:lastModifiedBy>USER</cp:lastModifiedBy>
  <cp:revision>1163</cp:revision>
  <dcterms:created xsi:type="dcterms:W3CDTF">2009-02-10T14:37:49Z</dcterms:created>
  <dcterms:modified xsi:type="dcterms:W3CDTF">2010-03-15T07:43:09Z</dcterms:modified>
</cp:coreProperties>
</file>