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8"/>
  </p:notesMasterIdLst>
  <p:handoutMasterIdLst>
    <p:handoutMasterId r:id="rId39"/>
  </p:handoutMasterIdLst>
  <p:sldIdLst>
    <p:sldId id="256" r:id="rId2"/>
    <p:sldId id="449" r:id="rId3"/>
    <p:sldId id="459" r:id="rId4"/>
    <p:sldId id="460" r:id="rId5"/>
    <p:sldId id="450" r:id="rId6"/>
    <p:sldId id="461" r:id="rId7"/>
    <p:sldId id="487" r:id="rId8"/>
    <p:sldId id="462" r:id="rId9"/>
    <p:sldId id="463" r:id="rId10"/>
    <p:sldId id="464" r:id="rId11"/>
    <p:sldId id="467" r:id="rId12"/>
    <p:sldId id="468" r:id="rId13"/>
    <p:sldId id="465" r:id="rId14"/>
    <p:sldId id="469" r:id="rId15"/>
    <p:sldId id="470" r:id="rId16"/>
    <p:sldId id="451" r:id="rId17"/>
    <p:sldId id="474" r:id="rId18"/>
    <p:sldId id="473" r:id="rId19"/>
    <p:sldId id="476" r:id="rId20"/>
    <p:sldId id="453" r:id="rId21"/>
    <p:sldId id="471" r:id="rId22"/>
    <p:sldId id="472" r:id="rId23"/>
    <p:sldId id="452" r:id="rId24"/>
    <p:sldId id="454" r:id="rId25"/>
    <p:sldId id="477" r:id="rId26"/>
    <p:sldId id="478" r:id="rId27"/>
    <p:sldId id="455" r:id="rId28"/>
    <p:sldId id="483" r:id="rId29"/>
    <p:sldId id="456" r:id="rId30"/>
    <p:sldId id="481" r:id="rId31"/>
    <p:sldId id="480" r:id="rId32"/>
    <p:sldId id="482" r:id="rId33"/>
    <p:sldId id="485" r:id="rId34"/>
    <p:sldId id="486" r:id="rId35"/>
    <p:sldId id="484" r:id="rId36"/>
    <p:sldId id="479" r:id="rId37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BFE9F-B81A-403E-ABB4-63A69420E449}" type="datetimeFigureOut">
              <a:rPr lang="zh-TW" altLang="en-US" smtClean="0"/>
              <a:pPr/>
              <a:t>2010/3/15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B33A9-456F-4632-8E97-5D0F47C00B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81807-6A7E-4058-A463-281A08470EDB}" type="datetimeFigureOut">
              <a:rPr lang="zh-TW" altLang="en-US" smtClean="0"/>
              <a:pPr/>
              <a:t>2010/3/15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7225-585B-44F6-AC99-988D25F7899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3039F75-EAD1-462E-87F0-0AB5E1E16C0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ECF187F-38F4-472D-9752-C2241FBB609A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 eaLnBrk="1" latinLnBrk="0" hangingPunct="1"/>
            <a:r>
              <a:rPr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lang="zh-TW" altLang="en-US" dirty="0" smtClean="0"/>
              <a:t>第二層</a:t>
            </a:r>
          </a:p>
          <a:p>
            <a:pPr lvl="2" eaLnBrk="1" latinLnBrk="0" hangingPunct="1"/>
            <a:r>
              <a:rPr lang="zh-TW" altLang="en-US" dirty="0" smtClean="0"/>
              <a:t>第三層</a:t>
            </a:r>
          </a:p>
          <a:p>
            <a:pPr lvl="3" eaLnBrk="1" latinLnBrk="0" hangingPunct="1"/>
            <a:r>
              <a:rPr lang="zh-TW" altLang="en-US" dirty="0" smtClean="0"/>
              <a:t>第四層</a:t>
            </a:r>
          </a:p>
          <a:p>
            <a:pPr lvl="4" eaLnBrk="1" latinLnBrk="0" hangingPunct="1"/>
            <a:r>
              <a:rPr lang="zh-TW" altLang="en-US" dirty="0" smtClean="0"/>
              <a:t>第五層</a:t>
            </a:r>
            <a:endParaRPr kumimoji="0" lang="en-US" dirty="0"/>
          </a:p>
        </p:txBody>
      </p:sp>
      <p:pic>
        <p:nvPicPr>
          <p:cNvPr id="7" name="Picture 9" descr="jav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214290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EF760E-C8E2-40BA-A7FB-1066342A9F4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9AAF-68C9-4244-9B6D-AAD46A638DF3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1A5DF00-0B50-4D9A-8F7D-449B9BDF2E1B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2AFDE5C-E320-44C9-9F09-6C11F906B419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F46E64-05C6-4EE1-83A0-3E67EFD5F69A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028B92C-935E-40E8-AAD7-8C5A400ABCC5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47D717-5665-4ECC-9BCD-8403C3F6782D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501D-394E-448E-B92D-C85E55AA0DB4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B6BE3CE-8A16-4CD4-B208-96C7C86FDD2F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65ECBC-99BE-4EB7-9072-3E57F35CF5E8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5072074"/>
            <a:ext cx="6553200" cy="3048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000" dirty="0" smtClean="0">
                <a:ea typeface="新細明體" charset="-120"/>
              </a:rPr>
              <a:t>Instructor: Shih-</a:t>
            </a:r>
            <a:r>
              <a:rPr lang="en-US" altLang="zh-TW" sz="2000" dirty="0" err="1" smtClean="0">
                <a:ea typeface="新細明體" charset="-120"/>
              </a:rPr>
              <a:t>Shinh</a:t>
            </a:r>
            <a:r>
              <a:rPr lang="en-US" altLang="zh-TW" sz="2000" dirty="0" smtClean="0">
                <a:ea typeface="新細明體" charset="-120"/>
              </a:rPr>
              <a:t> Huang</a:t>
            </a:r>
          </a:p>
          <a:p>
            <a:endParaRPr lang="en-US" altLang="zh-TW" sz="2000" dirty="0">
              <a:ea typeface="新細明體" charset="-12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8662" y="1214422"/>
            <a:ext cx="7572396" cy="9366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a typeface="新細明體" charset="-120"/>
              </a:rPr>
              <a:t>Windows Programming Using Java</a:t>
            </a:r>
            <a:endParaRPr lang="en-US" altLang="zh-TW" b="1" dirty="0">
              <a:ea typeface="新細明體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928662" y="3429000"/>
            <a:ext cx="764383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Chapter6:</a:t>
            </a: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i="1" kern="0" baseline="0" dirty="0" smtClean="0">
                <a:solidFill>
                  <a:srgbClr val="002060"/>
                </a:solidFill>
                <a:latin typeface="Verdana" pitchFamily="34" charset="0"/>
                <a:ea typeface="新細明體" charset="-120"/>
                <a:cs typeface="+mj-cs"/>
              </a:rPr>
              <a:t>Methods: A Deeper Look</a:t>
            </a:r>
            <a:endParaRPr kumimoji="0" lang="en-US" altLang="zh-TW" sz="28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新細明體" charset="-120"/>
              <a:cs typeface="+mj-cs"/>
            </a:endParaRPr>
          </a:p>
        </p:txBody>
      </p:sp>
      <p:pic>
        <p:nvPicPr>
          <p:cNvPr id="5" name="Picture 9" descr="jav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428604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ts val="4400"/>
              </a:lnSpc>
            </a:pPr>
            <a:r>
              <a:rPr lang="en-US" altLang="zh-TW" dirty="0" smtClean="0"/>
              <a:t>Introduction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Method Declaration and Usage</a:t>
            </a:r>
          </a:p>
          <a:p>
            <a:pPr>
              <a:lnSpc>
                <a:spcPts val="4400"/>
              </a:lnSpc>
            </a:pPr>
            <a:r>
              <a:rPr lang="en-US" altLang="zh-TW" i="1" dirty="0" smtClean="0"/>
              <a:t>static</a:t>
            </a:r>
            <a:r>
              <a:rPr lang="en-US" altLang="zh-TW" dirty="0" smtClean="0"/>
              <a:t> Method and Fields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Declaration Scope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Method Overloading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Case Study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Introduction</a:t>
            </a:r>
            <a:endParaRPr lang="zh-TW" altLang="en-US" smtClean="0">
              <a:ea typeface="新細明體" charset="-120"/>
            </a:endParaRPr>
          </a:p>
        </p:txBody>
      </p:sp>
      <p:sp>
        <p:nvSpPr>
          <p:cNvPr id="717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Why Methods</a:t>
            </a:r>
          </a:p>
          <a:p>
            <a:pPr lvl="1" eaLnBrk="1" hangingPunct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Divide-and-Conquer:</a:t>
            </a:r>
            <a:r>
              <a:rPr lang="en-US" altLang="zh-TW" dirty="0" smtClean="0">
                <a:ea typeface="新細明體" charset="-120"/>
              </a:rPr>
              <a:t> develop a large application from small and simple pieces.</a:t>
            </a:r>
          </a:p>
          <a:p>
            <a:pPr lvl="1" eaLnBrk="1" hangingPunct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Reusability: </a:t>
            </a:r>
            <a:r>
              <a:rPr lang="en-US" altLang="zh-TW" dirty="0" smtClean="0">
                <a:ea typeface="新細明體" charset="-120"/>
              </a:rPr>
              <a:t>existing methods can be used as building block to create new applications.</a:t>
            </a:r>
          </a:p>
          <a:p>
            <a:pPr lvl="1" eaLnBrk="1" hangingPunct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Repeating code can be avoided.</a:t>
            </a:r>
          </a:p>
          <a:p>
            <a:pPr lvl="1" eaLnBrk="1" hangingPunct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Code maintain will become easy.</a:t>
            </a:r>
          </a:p>
          <a:p>
            <a:pPr lvl="1" eaLnBrk="1" hangingPunct="1"/>
            <a:endParaRPr lang="zh-TW" altLang="en-US" dirty="0" smtClean="0">
              <a:ea typeface="新細明體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2AF1F2-2127-487A-AF5C-B31E4798F484}" type="slidenum">
              <a:rPr lang="ko-KR" altLang="en-US" smtClean="0"/>
              <a:pPr>
                <a:defRPr/>
              </a:pPr>
              <a:t>3</a:t>
            </a:fld>
            <a:endParaRPr lang="en-US" altLang="ko-K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Introduction</a:t>
            </a:r>
            <a:endParaRPr lang="zh-TW" altLang="en-US" smtClean="0">
              <a:ea typeface="新細明體" charset="-120"/>
            </a:endParaRPr>
          </a:p>
        </p:txBody>
      </p:sp>
      <p:sp>
        <p:nvSpPr>
          <p:cNvPr id="8195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Method Hierarchy</a:t>
            </a:r>
          </a:p>
          <a:p>
            <a:pPr lvl="1" eaLnBrk="1" hangingPunct="1"/>
            <a:r>
              <a:rPr lang="en-US" altLang="zh-TW" smtClean="0">
                <a:ea typeface="新細明體" charset="-120"/>
              </a:rPr>
              <a:t>A method is invoked by a method call</a:t>
            </a:r>
          </a:p>
          <a:p>
            <a:pPr lvl="1" eaLnBrk="1" hangingPunct="1"/>
            <a:r>
              <a:rPr lang="en-US" altLang="zh-TW" smtClean="0">
                <a:ea typeface="新細明體" charset="-120"/>
              </a:rPr>
              <a:t>The called method performs the task</a:t>
            </a:r>
          </a:p>
          <a:p>
            <a:pPr lvl="1" eaLnBrk="1" hangingPunct="1"/>
            <a:r>
              <a:rPr lang="en-US" altLang="zh-TW" smtClean="0">
                <a:ea typeface="新細明體" charset="-120"/>
              </a:rPr>
              <a:t>It returns the result or control to the caller.</a:t>
            </a:r>
            <a:endParaRPr lang="zh-TW" altLang="en-US" smtClean="0">
              <a:ea typeface="新細明體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F83762-D79E-4BAD-93BA-8AE05318B04F}" type="slidenum">
              <a:rPr lang="ko-KR" altLang="en-US" smtClean="0"/>
              <a:pPr>
                <a:defRPr/>
              </a:pPr>
              <a:t>4</a:t>
            </a:fld>
            <a:endParaRPr lang="en-US" altLang="ko-KR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28794" y="3857628"/>
            <a:ext cx="5024455" cy="2428892"/>
            <a:chOff x="1104" y="240"/>
            <a:chExt cx="2928" cy="1334"/>
          </a:xfrm>
        </p:grpSpPr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2448" y="240"/>
              <a:ext cx="672" cy="182"/>
            </a:xfrm>
            <a:prstGeom prst="rect">
              <a:avLst/>
            </a:prstGeom>
            <a:solidFill>
              <a:srgbClr val="CCEC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altLang="zh-TW" sz="1800" u="none" kern="0" dirty="0">
                  <a:solidFill>
                    <a:sysClr val="windowText" lastClr="000000"/>
                  </a:solidFill>
                  <a:latin typeface="Courier New" pitchFamily="49" charset="0"/>
                  <a:ea typeface="新細明體" charset="-120"/>
                </a:rPr>
                <a:t>boss</a:t>
              </a:r>
            </a:p>
          </p:txBody>
        </p:sp>
        <p:sp>
          <p:nvSpPr>
            <p:cNvPr id="19" name="Text Box 6"/>
            <p:cNvSpPr txBox="1">
              <a:spLocks noChangeArrowheads="1"/>
            </p:cNvSpPr>
            <p:nvPr/>
          </p:nvSpPr>
          <p:spPr bwMode="auto">
            <a:xfrm>
              <a:off x="1536" y="816"/>
              <a:ext cx="672" cy="182"/>
            </a:xfrm>
            <a:prstGeom prst="rect">
              <a:avLst/>
            </a:prstGeom>
            <a:solidFill>
              <a:srgbClr val="CCEC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altLang="zh-TW" sz="1800" u="none" kern="0">
                  <a:solidFill>
                    <a:sysClr val="windowText" lastClr="000000"/>
                  </a:solidFill>
                  <a:latin typeface="Courier New" pitchFamily="49" charset="0"/>
                  <a:ea typeface="新細明體" charset="-120"/>
                </a:rPr>
                <a:t>worker1</a:t>
              </a:r>
            </a:p>
          </p:txBody>
        </p:sp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2448" y="816"/>
              <a:ext cx="672" cy="182"/>
            </a:xfrm>
            <a:prstGeom prst="rect">
              <a:avLst/>
            </a:prstGeom>
            <a:solidFill>
              <a:srgbClr val="CCEC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altLang="zh-TW" sz="1800" u="none" kern="0" dirty="0">
                  <a:solidFill>
                    <a:sysClr val="windowText" lastClr="000000"/>
                  </a:solidFill>
                  <a:latin typeface="Courier New" pitchFamily="49" charset="0"/>
                  <a:ea typeface="新細明體" charset="-120"/>
                </a:rPr>
                <a:t>worker2</a:t>
              </a:r>
            </a:p>
          </p:txBody>
        </p:sp>
        <p:sp>
          <p:nvSpPr>
            <p:cNvPr id="21" name="Text Box 8"/>
            <p:cNvSpPr txBox="1">
              <a:spLocks noChangeArrowheads="1"/>
            </p:cNvSpPr>
            <p:nvPr/>
          </p:nvSpPr>
          <p:spPr bwMode="auto">
            <a:xfrm>
              <a:off x="3360" y="816"/>
              <a:ext cx="672" cy="182"/>
            </a:xfrm>
            <a:prstGeom prst="rect">
              <a:avLst/>
            </a:prstGeom>
            <a:solidFill>
              <a:srgbClr val="CCEC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altLang="zh-TW" sz="1800" u="none" kern="0">
                  <a:solidFill>
                    <a:sysClr val="windowText" lastClr="000000"/>
                  </a:solidFill>
                  <a:latin typeface="Courier New" pitchFamily="49" charset="0"/>
                  <a:ea typeface="新細明體" charset="-120"/>
                </a:rPr>
                <a:t>worker3</a:t>
              </a:r>
            </a:p>
          </p:txBody>
        </p:sp>
        <p:sp>
          <p:nvSpPr>
            <p:cNvPr id="22" name="Text Box 9"/>
            <p:cNvSpPr txBox="1">
              <a:spLocks noChangeArrowheads="1"/>
            </p:cNvSpPr>
            <p:nvPr/>
          </p:nvSpPr>
          <p:spPr bwMode="auto">
            <a:xfrm>
              <a:off x="1104" y="1392"/>
              <a:ext cx="672" cy="182"/>
            </a:xfrm>
            <a:prstGeom prst="rect">
              <a:avLst/>
            </a:prstGeom>
            <a:solidFill>
              <a:srgbClr val="CCEC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altLang="zh-TW" sz="1800" u="none" kern="0">
                  <a:solidFill>
                    <a:sysClr val="windowText" lastClr="000000"/>
                  </a:solidFill>
                  <a:latin typeface="Courier New" pitchFamily="49" charset="0"/>
                  <a:ea typeface="新細明體" charset="-120"/>
                </a:rPr>
                <a:t>worker4</a:t>
              </a: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2016" y="1392"/>
              <a:ext cx="682" cy="182"/>
            </a:xfrm>
            <a:prstGeom prst="rect">
              <a:avLst/>
            </a:prstGeom>
            <a:solidFill>
              <a:srgbClr val="CCEC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altLang="zh-TW" sz="1800" u="none" kern="0">
                  <a:solidFill>
                    <a:sysClr val="windowText" lastClr="000000"/>
                  </a:solidFill>
                  <a:latin typeface="Courier New" pitchFamily="49" charset="0"/>
                  <a:ea typeface="新細明體" charset="-120"/>
                </a:rPr>
                <a:t>worker5</a:t>
              </a:r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>
              <a:off x="2736" y="432"/>
              <a:ext cx="0" cy="38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sz="1800" b="0" u="none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25" name="Line 12"/>
            <p:cNvSpPr>
              <a:spLocks noChangeShapeType="1"/>
            </p:cNvSpPr>
            <p:nvPr/>
          </p:nvSpPr>
          <p:spPr bwMode="auto">
            <a:xfrm flipV="1">
              <a:off x="1824" y="480"/>
              <a:ext cx="624" cy="3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sz="1800" b="0" u="none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26" name="Line 13"/>
            <p:cNvSpPr>
              <a:spLocks noChangeShapeType="1"/>
            </p:cNvSpPr>
            <p:nvPr/>
          </p:nvSpPr>
          <p:spPr bwMode="auto">
            <a:xfrm>
              <a:off x="3120" y="480"/>
              <a:ext cx="528" cy="3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sz="1800" b="0" u="none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 flipH="1">
              <a:off x="1440" y="1056"/>
              <a:ext cx="288" cy="3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sz="1800" b="0" u="none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28" name="Line 15"/>
            <p:cNvSpPr>
              <a:spLocks noChangeShapeType="1"/>
            </p:cNvSpPr>
            <p:nvPr/>
          </p:nvSpPr>
          <p:spPr bwMode="auto">
            <a:xfrm>
              <a:off x="1968" y="1056"/>
              <a:ext cx="384" cy="3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sz="1800" b="0" u="none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16662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Program Modules in Java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There are three kinds of modules in Java: 1) </a:t>
            </a:r>
            <a:r>
              <a:rPr lang="en-US" altLang="zh-TW" dirty="0" smtClean="0">
                <a:solidFill>
                  <a:srgbClr val="00B050"/>
                </a:solidFill>
              </a:rPr>
              <a:t>Methods</a:t>
            </a:r>
            <a:r>
              <a:rPr lang="en-US" altLang="zh-TW" dirty="0" smtClean="0"/>
              <a:t>, 2) </a:t>
            </a:r>
            <a:r>
              <a:rPr lang="en-US" altLang="zh-TW" dirty="0" smtClean="0">
                <a:solidFill>
                  <a:srgbClr val="00B050"/>
                </a:solidFill>
              </a:rPr>
              <a:t>Classes</a:t>
            </a:r>
            <a:r>
              <a:rPr lang="en-US" altLang="zh-TW" dirty="0" smtClean="0"/>
              <a:t>, and 3)</a:t>
            </a:r>
            <a:r>
              <a:rPr lang="en-US" altLang="zh-TW" dirty="0" smtClean="0">
                <a:solidFill>
                  <a:srgbClr val="00B050"/>
                </a:solidFill>
              </a:rPr>
              <a:t>Packages.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Related classes are grouped into packages.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Java API provides a rich collection of predefined classes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Mathematical Calculation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String Manipulation.</a:t>
            </a:r>
          </a:p>
          <a:p>
            <a:pPr lvl="2">
              <a:lnSpc>
                <a:spcPts val="3200"/>
              </a:lnSpc>
            </a:pPr>
            <a:r>
              <a:rPr lang="en-US" altLang="zh-TW" dirty="0" err="1" smtClean="0"/>
              <a:t>Input/Output</a:t>
            </a:r>
            <a:r>
              <a:rPr lang="en-US" altLang="zh-TW" dirty="0" smtClean="0"/>
              <a:t> Operations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…………</a:t>
            </a:r>
          </a:p>
          <a:p>
            <a:pPr lvl="2"/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 </a:t>
            </a:r>
            <a:r>
              <a:rPr lang="en-US" altLang="zh-TW" dirty="0" smtClean="0"/>
              <a:t>Program Modules in Java</a:t>
            </a:r>
            <a:endParaRPr lang="en-US" altLang="zh-TW" dirty="0" smtClean="0">
              <a:ea typeface="新細明體" charset="-120"/>
            </a:endParaRPr>
          </a:p>
          <a:p>
            <a:pPr lvl="1"/>
            <a:r>
              <a:rPr lang="en-US" altLang="zh-TW" i="1" dirty="0" smtClean="0">
                <a:solidFill>
                  <a:srgbClr val="00B050"/>
                </a:solidFill>
                <a:latin typeface="+mj-lt"/>
                <a:ea typeface="新細明體" charset="-120"/>
              </a:rPr>
              <a:t>import</a:t>
            </a:r>
            <a:r>
              <a:rPr lang="en-US" altLang="zh-TW" dirty="0" smtClean="0">
                <a:solidFill>
                  <a:srgbClr val="00B050"/>
                </a:solidFill>
                <a:latin typeface="+mj-lt"/>
                <a:ea typeface="新細明體" charset="-120"/>
              </a:rPr>
              <a:t> </a:t>
            </a:r>
            <a:r>
              <a:rPr lang="en-US" altLang="zh-TW" dirty="0" smtClean="0">
                <a:ea typeface="新細明體" charset="-120"/>
              </a:rPr>
              <a:t>statements specify location of classes</a:t>
            </a: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714348" y="2714620"/>
            <a:ext cx="75724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import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java.util.Scanner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endParaRPr lang="zh-TW" altLang="en-US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………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DetermineAverage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endParaRPr lang="zh-TW" altLang="en-US" sz="1600" dirty="0" smtClean="0">
              <a:latin typeface="Lucida Console" pitchFamily="49" charset="0"/>
            </a:endParaRPr>
          </a:p>
          <a:p>
            <a:pPr lvl="2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Scanner</a:t>
            </a:r>
            <a:r>
              <a:rPr lang="en-US" altLang="zh-TW" sz="1600" dirty="0" smtClean="0">
                <a:latin typeface="Lucida Console" pitchFamily="49" charset="0"/>
              </a:rPr>
              <a:t> input = new Scanner(</a:t>
            </a: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in</a:t>
            </a:r>
            <a:r>
              <a:rPr lang="en-US" altLang="zh-TW" sz="1600" i="1" dirty="0" smtClean="0">
                <a:latin typeface="Lucida Console" pitchFamily="49" charset="0"/>
              </a:rPr>
              <a:t>);</a:t>
            </a:r>
          </a:p>
          <a:p>
            <a:pPr lvl="2"/>
            <a:endParaRPr lang="zh-TW" altLang="en-US" sz="1600" dirty="0" smtClean="0">
              <a:latin typeface="Lucida Console" pitchFamily="49" charset="0"/>
            </a:endParaRP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while(count &lt; 5){</a:t>
            </a:r>
          </a:p>
          <a:p>
            <a:pPr lvl="3"/>
            <a:r>
              <a:rPr lang="en-US" altLang="zh-TW" sz="1600" dirty="0" smtClean="0">
                <a:latin typeface="Lucida Console" pitchFamily="49" charset="0"/>
              </a:rPr>
              <a:t>…………</a:t>
            </a: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while-loop */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	………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DetermineAverage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Program Modules in Java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00034" y="2214554"/>
          <a:ext cx="7929618" cy="4079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71702"/>
                <a:gridCol w="58579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Package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Description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java.applet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Java applet-programs</a:t>
                      </a:r>
                      <a:r>
                        <a:rPr lang="en-US" altLang="zh-TW" baseline="0" dirty="0" smtClean="0"/>
                        <a:t> that execute in web browsers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java.awt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aseline="0" dirty="0" smtClean="0"/>
                        <a:t>Create and manipulate GUIs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java.awt.event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aseline="0" dirty="0" smtClean="0"/>
                        <a:t>Enable event handling in GUIs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java.io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Enable programs to input and output data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java.lang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It is imported</a:t>
                      </a:r>
                      <a:r>
                        <a:rPr lang="en-US" altLang="zh-TW" baseline="0" dirty="0" smtClean="0"/>
                        <a:t> by the Java compiler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java.net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Enable program to communicate</a:t>
                      </a:r>
                      <a:r>
                        <a:rPr lang="en-US" altLang="zh-TW" baseline="0" dirty="0" smtClean="0"/>
                        <a:t> via network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java.text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Enable</a:t>
                      </a:r>
                      <a:r>
                        <a:rPr lang="en-US" altLang="zh-TW" baseline="0" dirty="0" smtClean="0"/>
                        <a:t> program to manipulate numbers, dates,…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java.util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Utility classes  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java.swing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Provide</a:t>
                      </a:r>
                      <a:r>
                        <a:rPr lang="en-US" altLang="zh-TW" baseline="0" dirty="0" smtClean="0"/>
                        <a:t> support for portable GUIs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java.swing.event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Enable</a:t>
                      </a:r>
                      <a:r>
                        <a:rPr lang="en-US" altLang="zh-TW" baseline="0" dirty="0" smtClean="0"/>
                        <a:t> event handling for GUI components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330952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latin typeface="Times" pitchFamily="18" charset="0"/>
                <a:ea typeface="新細明體" charset="-120"/>
                <a:cs typeface="Times New Roman" pitchFamily="18" charset="0"/>
              </a:rPr>
              <a:t>Method Declaration Format</a:t>
            </a:r>
          </a:p>
          <a:p>
            <a:endParaRPr lang="en-US" altLang="zh-TW" dirty="0" smtClean="0">
              <a:latin typeface="Times" pitchFamily="18" charset="0"/>
              <a:ea typeface="新細明體" charset="-120"/>
              <a:cs typeface="Times New Roman" pitchFamily="18" charset="0"/>
            </a:endParaRPr>
          </a:p>
          <a:p>
            <a:endParaRPr lang="en-US" altLang="zh-TW" dirty="0" smtClean="0">
              <a:latin typeface="Times" pitchFamily="18" charset="0"/>
              <a:ea typeface="新細明體" charset="-120"/>
              <a:cs typeface="Times New Roman" pitchFamily="18" charset="0"/>
            </a:endParaRPr>
          </a:p>
          <a:p>
            <a:endParaRPr lang="en-US" altLang="zh-TW" dirty="0" smtClean="0">
              <a:latin typeface="Times" pitchFamily="18" charset="0"/>
              <a:ea typeface="新細明體" charset="-120"/>
              <a:cs typeface="Times New Roman" pitchFamily="18" charset="0"/>
            </a:endParaRPr>
          </a:p>
          <a:p>
            <a:pPr lvl="1"/>
            <a:r>
              <a:rPr lang="en-US" altLang="zh-TW" dirty="0" smtClean="0">
                <a:ea typeface="新細明體" charset="-120"/>
              </a:rPr>
              <a:t>Method-name: any valid identifier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Return-value-type: data type of the result</a:t>
            </a:r>
          </a:p>
          <a:p>
            <a:pPr lvl="2"/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void</a:t>
            </a:r>
            <a:r>
              <a:rPr lang="en-US" altLang="zh-TW" dirty="0" smtClean="0">
                <a:ea typeface="新細明體" charset="-120"/>
              </a:rPr>
              <a:t> - method returns nothing</a:t>
            </a:r>
          </a:p>
          <a:p>
            <a:pPr lvl="2"/>
            <a:r>
              <a:rPr lang="en-US" altLang="zh-TW" dirty="0" smtClean="0">
                <a:ea typeface="新細明體" charset="-120"/>
              </a:rPr>
              <a:t>Return at most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one value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Parameter-list: comma separated list</a:t>
            </a:r>
          </a:p>
          <a:p>
            <a:endParaRPr lang="en-US" altLang="zh-TW" dirty="0" smtClean="0">
              <a:latin typeface="Times" pitchFamily="18" charset="0"/>
              <a:ea typeface="新細明體" charset="-120"/>
              <a:cs typeface="Times New Roman" pitchFamily="18" charset="0"/>
            </a:endParaRPr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714348" y="2216530"/>
            <a:ext cx="7072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Tx/>
              <a:buNone/>
            </a:pPr>
            <a:r>
              <a:rPr lang="en-US" altLang="zh-TW" sz="2400" i="1" dirty="0" smtClean="0">
                <a:latin typeface="Times" pitchFamily="18" charset="0"/>
                <a:ea typeface="新細明體" charset="-120"/>
                <a:cs typeface="Times New Roman" pitchFamily="18" charset="0"/>
              </a:rPr>
              <a:t>return-value-type  method-name</a:t>
            </a:r>
            <a:r>
              <a:rPr lang="en-US" altLang="zh-TW" sz="2400" b="1" dirty="0" smtClean="0">
                <a:latin typeface="Courier New" pitchFamily="49" charset="0"/>
                <a:ea typeface="新細明體" charset="-120"/>
                <a:cs typeface="Times New Roman" pitchFamily="18" charset="0"/>
              </a:rPr>
              <a:t>(</a:t>
            </a:r>
            <a:r>
              <a:rPr lang="en-US" altLang="zh-TW" sz="2400" dirty="0" smtClean="0">
                <a:ea typeface="新細明體" charset="-120"/>
                <a:cs typeface="Times New Roman" pitchFamily="18" charset="0"/>
              </a:rPr>
              <a:t> </a:t>
            </a:r>
            <a:r>
              <a:rPr lang="en-US" altLang="zh-TW" sz="2400" i="1" dirty="0" smtClean="0">
                <a:latin typeface="Times" pitchFamily="18" charset="0"/>
                <a:ea typeface="新細明體" charset="-120"/>
                <a:cs typeface="Times New Roman" pitchFamily="18" charset="0"/>
              </a:rPr>
              <a:t>parameter-list</a:t>
            </a:r>
            <a:r>
              <a:rPr lang="en-US" altLang="zh-TW" sz="2400" dirty="0" smtClean="0">
                <a:ea typeface="新細明體" charset="-120"/>
                <a:cs typeface="Times New Roman" pitchFamily="18" charset="0"/>
              </a:rPr>
              <a:t> </a:t>
            </a:r>
            <a:r>
              <a:rPr lang="en-US" altLang="zh-TW" sz="2400" b="1" dirty="0" smtClean="0">
                <a:latin typeface="Courier New" pitchFamily="49" charset="0"/>
                <a:ea typeface="新細明體" charset="-120"/>
                <a:cs typeface="Times New Roman" pitchFamily="18" charset="0"/>
              </a:rPr>
              <a:t>)</a:t>
            </a:r>
            <a:r>
              <a:rPr lang="en-US" altLang="zh-TW" sz="2400" dirty="0" smtClean="0">
                <a:ea typeface="新細明體" charset="-120"/>
                <a:cs typeface="Times New Roman" pitchFamily="18" charset="0"/>
              </a:rPr>
              <a:t/>
            </a:r>
            <a:br>
              <a:rPr lang="en-US" altLang="zh-TW" sz="2400" dirty="0" smtClean="0">
                <a:ea typeface="新細明體" charset="-120"/>
                <a:cs typeface="Times New Roman" pitchFamily="18" charset="0"/>
              </a:rPr>
            </a:br>
            <a:r>
              <a:rPr lang="en-US" altLang="zh-TW" sz="2400" b="1" dirty="0" smtClean="0">
                <a:latin typeface="Courier New" pitchFamily="49" charset="0"/>
                <a:ea typeface="新細明體" charset="-120"/>
                <a:cs typeface="Times New Roman" pitchFamily="18" charset="0"/>
              </a:rPr>
              <a:t>{</a:t>
            </a:r>
            <a:r>
              <a:rPr lang="en-US" altLang="zh-TW" sz="2400" dirty="0" smtClean="0">
                <a:ea typeface="新細明體" charset="-120"/>
                <a:cs typeface="Times New Roman" pitchFamily="18" charset="0"/>
              </a:rPr>
              <a:t/>
            </a:r>
            <a:br>
              <a:rPr lang="en-US" altLang="zh-TW" sz="2400" dirty="0" smtClean="0">
                <a:ea typeface="新細明體" charset="-120"/>
                <a:cs typeface="Times New Roman" pitchFamily="18" charset="0"/>
              </a:rPr>
            </a:br>
            <a:r>
              <a:rPr lang="en-US" altLang="zh-TW" sz="2400" dirty="0" smtClean="0">
                <a:latin typeface="Courier" pitchFamily="49" charset="0"/>
                <a:ea typeface="新細明體" charset="-120"/>
                <a:cs typeface="Times New Roman" pitchFamily="18" charset="0"/>
              </a:rPr>
              <a:t>   </a:t>
            </a:r>
            <a:r>
              <a:rPr lang="en-US" altLang="zh-TW" sz="2400" i="1" dirty="0" smtClean="0">
                <a:latin typeface="Times" pitchFamily="18" charset="0"/>
                <a:ea typeface="新細明體" charset="-120"/>
                <a:cs typeface="Times New Roman" pitchFamily="18" charset="0"/>
              </a:rPr>
              <a:t>declarations and statements</a:t>
            </a:r>
            <a:br>
              <a:rPr lang="en-US" altLang="zh-TW" sz="2400" i="1" dirty="0" smtClean="0">
                <a:latin typeface="Times" pitchFamily="18" charset="0"/>
                <a:ea typeface="新細明體" charset="-120"/>
                <a:cs typeface="Times New Roman" pitchFamily="18" charset="0"/>
              </a:rPr>
            </a:br>
            <a:r>
              <a:rPr lang="en-US" altLang="zh-TW" sz="2400" b="1" dirty="0" smtClean="0">
                <a:latin typeface="Courier New" pitchFamily="49" charset="0"/>
                <a:ea typeface="新細明體" charset="-120"/>
                <a:cs typeface="Times New Roman" pitchFamily="18" charset="0"/>
              </a:rPr>
              <a:t>}</a:t>
            </a:r>
            <a:r>
              <a:rPr lang="en-US" altLang="zh-TW" sz="2400" dirty="0" smtClean="0">
                <a:ea typeface="新細明體" charset="-120"/>
              </a:rPr>
              <a:t> </a:t>
            </a:r>
            <a:endParaRPr lang="en-US" altLang="zh-TW" sz="2400" dirty="0">
              <a:ea typeface="新細明體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00100" y="4572008"/>
            <a:ext cx="6215106" cy="6429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000100" y="3429000"/>
            <a:ext cx="6215106" cy="6429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" pitchFamily="18" charset="0"/>
                <a:ea typeface="新細明體" charset="-120"/>
                <a:cs typeface="Times New Roman" pitchFamily="18" charset="0"/>
              </a:rPr>
              <a:t>Method Declaration Format</a:t>
            </a:r>
          </a:p>
          <a:p>
            <a:pPr lvl="1"/>
            <a:r>
              <a:rPr lang="en-US" altLang="zh-TW" dirty="0" smtClean="0"/>
              <a:t>Constructors cannot return value even “void”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642910" y="2737207"/>
            <a:ext cx="778674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</a:t>
            </a:r>
            <a:r>
              <a:rPr lang="en-US" altLang="zh-TW" sz="1600" dirty="0" smtClean="0">
                <a:latin typeface="Lucida Console" pitchFamily="49" charset="0"/>
              </a:rPr>
              <a:t> Triangle 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constructor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public Triangle(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layer, char </a:t>
            </a:r>
            <a:r>
              <a:rPr lang="en-US" altLang="zh-TW" sz="1600" dirty="0" err="1" smtClean="0">
                <a:latin typeface="Lucida Console" pitchFamily="49" charset="0"/>
              </a:rPr>
              <a:t>ch</a:t>
            </a:r>
            <a:r>
              <a:rPr lang="en-US" altLang="zh-TW" sz="1600" dirty="0" smtClean="0">
                <a:latin typeface="Lucida Console" pitchFamily="49" charset="0"/>
              </a:rPr>
              <a:t>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constructor */</a:t>
            </a:r>
          </a:p>
          <a:p>
            <a:pPr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show the triangle pattern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ShowTriangle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ENd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ShowTriangle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Triangle */</a:t>
            </a:r>
          </a:p>
          <a:p>
            <a:pPr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Method Usage</a:t>
            </a:r>
          </a:p>
          <a:p>
            <a:pPr lvl="1"/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1) Methods of the Class:</a:t>
            </a:r>
            <a:r>
              <a:rPr lang="en-US" altLang="zh-TW" dirty="0" smtClean="0">
                <a:ea typeface="新細明體" charset="-120"/>
              </a:rPr>
              <a:t> method name and arguments</a:t>
            </a:r>
          </a:p>
          <a:p>
            <a:pPr lvl="2"/>
            <a:endParaRPr lang="en-US" altLang="zh-TW" dirty="0" smtClean="0">
              <a:solidFill>
                <a:srgbClr val="0070C0"/>
              </a:solidFill>
              <a:ea typeface="新細明體" charset="-120"/>
            </a:endParaRPr>
          </a:p>
          <a:p>
            <a:pPr lvl="1"/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857224" y="3143248"/>
            <a:ext cx="757242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String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GetCourseName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return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// end method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getCourseName</a:t>
            </a:r>
            <a:endParaRPr lang="en-US" altLang="zh-TW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endParaRPr lang="en-US" altLang="zh-TW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 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 "Welcome to the grade book for %s!\n", 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GetCourseName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()</a:t>
            </a:r>
            <a:r>
              <a:rPr lang="en-US" altLang="zh-TW" sz="1600" dirty="0" smtClean="0">
                <a:latin typeface="Lucida Console" pitchFamily="49" charset="0"/>
              </a:rPr>
              <a:t> 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}/*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Method Usage</a:t>
            </a:r>
          </a:p>
          <a:p>
            <a:pPr lvl="1"/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2) Outside the Class:</a:t>
            </a:r>
            <a:r>
              <a:rPr lang="en-US" altLang="zh-TW" dirty="0" smtClean="0">
                <a:ea typeface="新細明體" charset="-120"/>
              </a:rPr>
              <a:t> dot operator with references to objects</a:t>
            </a:r>
          </a:p>
          <a:p>
            <a:pPr lvl="2"/>
            <a:endParaRPr lang="en-US" altLang="zh-TW" dirty="0" smtClean="0">
              <a:solidFill>
                <a:srgbClr val="0070C0"/>
              </a:solidFill>
              <a:ea typeface="新細明體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5786" y="3069032"/>
            <a:ext cx="7143800" cy="1502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err="1" smtClean="0">
                <a:latin typeface="Lucida Console" pitchFamily="49" charset="0"/>
              </a:rPr>
              <a:t>System.out.println</a:t>
            </a:r>
            <a:r>
              <a:rPr lang="en-US" altLang="zh-TW" sz="1600" dirty="0" smtClean="0">
                <a:latin typeface="Lucida Console" pitchFamily="49" charset="0"/>
              </a:rPr>
              <a:t>(“Welcome to Java Course!”);</a:t>
            </a: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}/* End of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*/</a:t>
            </a:r>
          </a:p>
          <a:p>
            <a:pPr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class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5" name="矩形 4"/>
          <p:cNvSpPr/>
          <p:nvPr/>
        </p:nvSpPr>
        <p:spPr>
          <a:xfrm>
            <a:off x="714348" y="4715730"/>
            <a:ext cx="71438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2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= new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200"/>
              </a:lnSpc>
            </a:pP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javaGradeBook.DisplayMessage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();</a:t>
            </a: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6" name="弧形向右箭號 5"/>
          <p:cNvSpPr/>
          <p:nvPr/>
        </p:nvSpPr>
        <p:spPr>
          <a:xfrm flipV="1">
            <a:off x="642910" y="3429000"/>
            <a:ext cx="714380" cy="2357454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Method Usage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3) Class Method: </a:t>
            </a:r>
            <a:r>
              <a:rPr lang="en-US" altLang="zh-TW" dirty="0" smtClean="0">
                <a:ea typeface="新細明體" charset="-120"/>
              </a:rPr>
              <a:t>dot operator with references to class name.</a:t>
            </a:r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1540330" y="3071810"/>
            <a:ext cx="2954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  <a:latin typeface="Lucida Console" pitchFamily="49" charset="0"/>
              </a:rPr>
              <a:t>Math</a:t>
            </a:r>
            <a:r>
              <a:rPr lang="en-US" altLang="zh-TW" sz="2000" dirty="0" err="1" smtClean="0">
                <a:latin typeface="Lucida Console" pitchFamily="49" charset="0"/>
              </a:rPr>
              <a:t>.sqrt</a:t>
            </a:r>
            <a:r>
              <a:rPr lang="en-US" altLang="zh-TW" sz="2000" dirty="0" smtClean="0">
                <a:latin typeface="Lucida Console" pitchFamily="49" charset="0"/>
              </a:rPr>
              <a:t>(900.0); </a:t>
            </a:r>
            <a:endParaRPr lang="zh-TW" altLang="en-US" sz="2000" dirty="0">
              <a:latin typeface="Lucida Console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910" y="3714752"/>
            <a:ext cx="7358114" cy="98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altLang="zh-TW" sz="2800" dirty="0" smtClean="0">
                <a:latin typeface="+mj-lt"/>
                <a:ea typeface="新細明體" charset="-120"/>
              </a:rPr>
              <a:t>    Each argument must </a:t>
            </a:r>
            <a:r>
              <a:rPr lang="en-US" altLang="zh-TW" sz="2800" dirty="0" smtClean="0">
                <a:solidFill>
                  <a:srgbClr val="00B050"/>
                </a:solidFill>
                <a:latin typeface="+mj-lt"/>
                <a:ea typeface="新細明體" charset="-120"/>
              </a:rPr>
              <a:t>be consistent with </a:t>
            </a:r>
            <a:r>
              <a:rPr lang="en-US" altLang="zh-TW" sz="2800" dirty="0" smtClean="0">
                <a:latin typeface="+mj-lt"/>
                <a:ea typeface="新細明體" charset="-120"/>
              </a:rPr>
              <a:t>the type of the corresponding parameters.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316949" y="4857760"/>
            <a:ext cx="6112571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TW" sz="1800" b="0" u="none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public </a:t>
            </a:r>
            <a:r>
              <a:rPr lang="en-US" altLang="zh-TW" sz="1800" b="0" u="none" dirty="0" err="1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altLang="zh-TW" sz="1800" b="0" u="none" dirty="0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 </a:t>
            </a:r>
            <a:r>
              <a:rPr lang="en-US" altLang="zh-TW" sz="1800" u="none" dirty="0" smtClean="0">
                <a:solidFill>
                  <a:srgbClr val="00B050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Maximum</a:t>
            </a:r>
            <a:r>
              <a:rPr lang="en-US" altLang="zh-TW" sz="1800" b="0" u="none" dirty="0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(</a:t>
            </a:r>
            <a:r>
              <a:rPr lang="en-US" altLang="zh-TW" sz="1800" b="0" u="none" dirty="0" err="1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altLang="zh-TW" sz="1800" b="0" u="none" dirty="0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 </a:t>
            </a:r>
            <a:r>
              <a:rPr lang="en-US" altLang="zh-TW" sz="1800" b="0" u="none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x, </a:t>
            </a:r>
            <a:r>
              <a:rPr lang="en-US" altLang="zh-TW" sz="1800" b="0" u="none" dirty="0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float </a:t>
            </a:r>
            <a:r>
              <a:rPr lang="en-US" altLang="zh-TW" sz="1800" b="0" u="none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y, </a:t>
            </a:r>
            <a:r>
              <a:rPr lang="en-US" altLang="zh-TW" sz="1800" b="0" u="none" dirty="0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char </a:t>
            </a:r>
            <a:r>
              <a:rPr lang="en-US" altLang="zh-TW" sz="1800" b="0" u="none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z){</a:t>
            </a:r>
          </a:p>
          <a:p>
            <a:pPr eaLnBrk="0" hangingPunct="0">
              <a:defRPr/>
            </a:pPr>
            <a:r>
              <a:rPr lang="en-US" altLang="zh-TW" sz="1800" b="0" u="none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..</a:t>
            </a:r>
          </a:p>
          <a:p>
            <a:pPr eaLnBrk="0" hangingPunct="0">
              <a:defRPr/>
            </a:pPr>
            <a:r>
              <a:rPr lang="en-US" altLang="zh-TW" sz="1800" b="0" u="none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}/* End of Maximum */</a:t>
            </a:r>
            <a:endParaRPr lang="zh-TW" altLang="en-US" sz="1800" b="0" u="none" dirty="0">
              <a:solidFill>
                <a:schemeClr val="tx1"/>
              </a:solidFill>
              <a:latin typeface="Courier New" pitchFamily="49" charset="0"/>
              <a:ea typeface="굴림" pitchFamily="50" charset="-127"/>
              <a:cs typeface="Courier New" pitchFamily="49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316949" y="5911863"/>
            <a:ext cx="487184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TW" sz="1800" u="none" dirty="0" err="1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altLang="zh-TW" sz="1800" u="none" dirty="0" smtClean="0">
                <a:solidFill>
                  <a:srgbClr val="00B050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 </a:t>
            </a:r>
            <a:r>
              <a:rPr lang="en-US" altLang="zh-TW" sz="1800" u="none" dirty="0">
                <a:solidFill>
                  <a:srgbClr val="C00000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result</a:t>
            </a:r>
            <a:r>
              <a:rPr lang="en-US" altLang="zh-TW" sz="1800" u="none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 =</a:t>
            </a:r>
            <a:r>
              <a:rPr lang="en-US" altLang="zh-TW" sz="1800" u="none" dirty="0">
                <a:solidFill>
                  <a:srgbClr val="00B050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 </a:t>
            </a:r>
            <a:r>
              <a:rPr lang="en-US" altLang="zh-TW" sz="1800" u="none" dirty="0" smtClean="0">
                <a:solidFill>
                  <a:srgbClr val="00B050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Maximum</a:t>
            </a:r>
            <a:r>
              <a:rPr lang="en-US" altLang="zh-TW" sz="1800" b="0" u="none" dirty="0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(1, </a:t>
            </a:r>
            <a:r>
              <a:rPr lang="en-US" altLang="zh-TW" sz="1800" b="0" u="none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1.0, </a:t>
            </a:r>
            <a:r>
              <a:rPr lang="en-US" altLang="zh-TW" sz="1800" b="0" u="none" dirty="0" smtClean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‘a’);</a:t>
            </a:r>
            <a:endParaRPr lang="en-US" altLang="zh-TW" sz="1800" b="0" u="none" dirty="0">
              <a:solidFill>
                <a:schemeClr val="tx1"/>
              </a:solidFill>
              <a:latin typeface="Courier New" pitchFamily="49" charset="0"/>
              <a:ea typeface="굴림" pitchFamily="50" charset="-127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Maximum Example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Read three values from user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Find the maximum among them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Print the maximum value</a:t>
            </a:r>
            <a:endParaRPr lang="zh-TW" altLang="en-US" dirty="0" smtClean="0">
              <a:ea typeface="新細明體" charset="-120"/>
            </a:endParaRPr>
          </a:p>
          <a:p>
            <a:endParaRPr lang="zh-TW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549302"/>
            <a:ext cx="3429024" cy="1094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5"/>
          <p:cNvSpPr txBox="1"/>
          <p:nvPr/>
        </p:nvSpPr>
        <p:spPr>
          <a:xfrm>
            <a:off x="1357290" y="4000504"/>
            <a:ext cx="5929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UML (Unified Modeling Language) Class Diagram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28662" y="4643446"/>
            <a:ext cx="7072362" cy="7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928662" y="3429000"/>
            <a:ext cx="7072362" cy="10715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42844" y="1357298"/>
            <a:ext cx="878687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import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java.util.Scanner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MaximumFinder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DetermineMaximum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Scanner input = new Scanner(</a:t>
            </a:r>
            <a:r>
              <a:rPr lang="en-US" altLang="zh-TW" sz="1600" dirty="0" err="1" smtClean="0">
                <a:latin typeface="Lucida Console" pitchFamily="49" charset="0"/>
              </a:rPr>
              <a:t>System.in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</a:t>
            </a:r>
            <a:r>
              <a:rPr lang="en-US" altLang="zh-TW" sz="1600" dirty="0" smtClean="0">
                <a:latin typeface="Lucida Console" pitchFamily="49" charset="0"/>
              </a:rPr>
              <a:t>("Enter three floating-point separated by spaces:");</a:t>
            </a:r>
          </a:p>
          <a:p>
            <a:pPr lvl="2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double number1 = </a:t>
            </a:r>
            <a:r>
              <a:rPr lang="en-US" altLang="zh-TW" sz="1600" dirty="0" err="1" smtClean="0">
                <a:latin typeface="Lucida Console" pitchFamily="49" charset="0"/>
              </a:rPr>
              <a:t>input.nextDouble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double number2 = </a:t>
            </a:r>
            <a:r>
              <a:rPr lang="en-US" altLang="zh-TW" sz="1600" dirty="0" err="1" smtClean="0">
                <a:latin typeface="Lucida Console" pitchFamily="49" charset="0"/>
              </a:rPr>
              <a:t>input.nextDouble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double number3 = </a:t>
            </a:r>
            <a:r>
              <a:rPr lang="en-US" altLang="zh-TW" sz="1600" dirty="0" err="1" smtClean="0">
                <a:latin typeface="Lucida Console" pitchFamily="49" charset="0"/>
              </a:rPr>
              <a:t>input.nextDouble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double result = 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Maximum</a:t>
            </a:r>
            <a:r>
              <a:rPr lang="en-US" altLang="zh-TW" sz="1600" dirty="0" smtClean="0">
                <a:latin typeface="Lucida Console" pitchFamily="49" charset="0"/>
              </a:rPr>
              <a:t>(number1, number2, number3);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("Maximum is: %f", result);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DetremineMaximum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private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 double </a:t>
            </a:r>
            <a:r>
              <a:rPr lang="en-US" altLang="zh-TW" sz="1600" dirty="0" smtClean="0">
                <a:latin typeface="Lucida Console" pitchFamily="49" charset="0"/>
              </a:rPr>
              <a:t>Maximum(double x, double y, double z){……}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}/*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MaximumFinder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28662" y="5357826"/>
            <a:ext cx="7072362" cy="3571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928662" y="3929066"/>
            <a:ext cx="7072362" cy="10715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1357298"/>
            <a:ext cx="8001056" cy="5119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import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java.util.Scanner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MaximumFinder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DetermineMaximum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……… 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DetremineMaximum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 lvl="1">
              <a:lnSpc>
                <a:spcPts val="28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double</a:t>
            </a:r>
            <a:r>
              <a:rPr lang="en-US" altLang="zh-TW" sz="1600" dirty="0" smtClean="0">
                <a:latin typeface="Lucida Console" pitchFamily="49" charset="0"/>
              </a:rPr>
              <a:t> Maximum(double x, double y, double z){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double </a:t>
            </a:r>
            <a:r>
              <a:rPr lang="en-US" altLang="zh-TW" sz="1600" dirty="0" err="1" smtClean="0">
                <a:latin typeface="Lucida Console" pitchFamily="49" charset="0"/>
              </a:rPr>
              <a:t>maxValue</a:t>
            </a:r>
            <a:r>
              <a:rPr lang="en-US" altLang="zh-TW" sz="1600" dirty="0" smtClean="0">
                <a:latin typeface="Lucida Console" pitchFamily="49" charset="0"/>
              </a:rPr>
              <a:t> = x;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if(y &gt; </a:t>
            </a:r>
            <a:r>
              <a:rPr lang="en-US" altLang="zh-TW" sz="1600" dirty="0" err="1" smtClean="0">
                <a:latin typeface="Lucida Console" pitchFamily="49" charset="0"/>
              </a:rPr>
              <a:t>maxValue</a:t>
            </a:r>
            <a:r>
              <a:rPr lang="en-US" altLang="zh-TW" sz="1600" dirty="0" smtClean="0">
                <a:latin typeface="Lucida Console" pitchFamily="49" charset="0"/>
              </a:rPr>
              <a:t>) </a:t>
            </a:r>
            <a:r>
              <a:rPr lang="en-US" altLang="zh-TW" sz="1600" dirty="0" err="1" smtClean="0">
                <a:latin typeface="Lucida Console" pitchFamily="49" charset="0"/>
              </a:rPr>
              <a:t>maxValue</a:t>
            </a:r>
            <a:r>
              <a:rPr lang="en-US" altLang="zh-TW" sz="1600" dirty="0" smtClean="0">
                <a:latin typeface="Lucida Console" pitchFamily="49" charset="0"/>
              </a:rPr>
              <a:t> = y;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if(z &gt; </a:t>
            </a:r>
            <a:r>
              <a:rPr lang="en-US" altLang="zh-TW" sz="1600" dirty="0" err="1" smtClean="0">
                <a:latin typeface="Lucida Console" pitchFamily="49" charset="0"/>
              </a:rPr>
              <a:t>maxValue</a:t>
            </a:r>
            <a:r>
              <a:rPr lang="en-US" altLang="zh-TW" sz="1600" dirty="0" smtClean="0">
                <a:latin typeface="Lucida Console" pitchFamily="49" charset="0"/>
              </a:rPr>
              <a:t>) </a:t>
            </a:r>
            <a:r>
              <a:rPr lang="en-US" altLang="zh-TW" sz="1600" dirty="0" err="1" smtClean="0">
                <a:latin typeface="Lucida Console" pitchFamily="49" charset="0"/>
              </a:rPr>
              <a:t>maxValue</a:t>
            </a:r>
            <a:r>
              <a:rPr lang="en-US" altLang="zh-TW" sz="1600" dirty="0" smtClean="0">
                <a:latin typeface="Lucida Console" pitchFamily="49" charset="0"/>
              </a:rPr>
              <a:t> = z;</a:t>
            </a:r>
          </a:p>
          <a:p>
            <a:pPr lvl="2">
              <a:lnSpc>
                <a:spcPts val="28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return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maxValue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Maximum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MaximumFinder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1643050"/>
            <a:ext cx="7715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MaximumFinderTest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MaximumFinder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maximumFinder</a:t>
            </a:r>
            <a:r>
              <a:rPr lang="en-US" altLang="zh-TW" sz="1600" dirty="0" smtClean="0">
                <a:latin typeface="Lucida Console" pitchFamily="49" charset="0"/>
              </a:rPr>
              <a:t> = new </a:t>
            </a:r>
            <a:r>
              <a:rPr lang="en-US" altLang="zh-TW" sz="1600" dirty="0" err="1" smtClean="0">
                <a:latin typeface="Lucida Console" pitchFamily="49" charset="0"/>
              </a:rPr>
              <a:t>MaximumFinder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maximumFinder.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DetermineMaximum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MaxiumumFinderTest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>
              <a:solidFill>
                <a:srgbClr val="00B050"/>
              </a:solidFill>
              <a:latin typeface="Lucida Console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5720" y="4214818"/>
            <a:ext cx="8501122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smtClean="0">
                <a:solidFill>
                  <a:schemeClr val="bg1"/>
                </a:solidFill>
                <a:latin typeface="Lucida Console" pitchFamily="49" charset="0"/>
              </a:rPr>
              <a:t>Enter three floating-point separated by spaces:133.1 300 200</a:t>
            </a:r>
          </a:p>
          <a:p>
            <a:pPr>
              <a:lnSpc>
                <a:spcPts val="2400"/>
              </a:lnSpc>
            </a:pPr>
            <a:r>
              <a:rPr lang="en-US" altLang="zh-TW" dirty="0" smtClean="0">
                <a:solidFill>
                  <a:schemeClr val="bg1"/>
                </a:solidFill>
                <a:latin typeface="Lucida Console" pitchFamily="49" charset="0"/>
              </a:rPr>
              <a:t>Maximum is: 300.000000</a:t>
            </a:r>
            <a:endParaRPr lang="zh-TW" altLang="en-US" dirty="0">
              <a:solidFill>
                <a:schemeClr val="bg1"/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Argument Promotion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</a:t>
            </a:r>
            <a:r>
              <a:rPr lang="en-US" altLang="zh-TW" dirty="0" smtClean="0">
                <a:solidFill>
                  <a:srgbClr val="00B050"/>
                </a:solidFill>
              </a:rPr>
              <a:t>implicitly converts</a:t>
            </a:r>
            <a:r>
              <a:rPr lang="en-US" altLang="zh-TW" dirty="0" smtClean="0"/>
              <a:t> an argument’s type to that the method expects to receive.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17</a:t>
            </a:fld>
            <a:endParaRPr lang="en-US" altLang="ko-KR"/>
          </a:p>
        </p:txBody>
      </p:sp>
      <p:sp>
        <p:nvSpPr>
          <p:cNvPr id="8" name="文字方塊 7"/>
          <p:cNvSpPr txBox="1"/>
          <p:nvPr/>
        </p:nvSpPr>
        <p:spPr>
          <a:xfrm>
            <a:off x="1001792" y="4957716"/>
            <a:ext cx="37240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0" u="none" dirty="0" smtClean="0">
                <a:solidFill>
                  <a:schemeClr val="tx1"/>
                </a:solidFill>
                <a:latin typeface="Lucida Console" pitchFamily="49" charset="0"/>
              </a:rPr>
              <a:t>Maximum(4, 100.0, 150);</a:t>
            </a:r>
            <a:endParaRPr lang="zh-TW" altLang="en-US" sz="2000" b="0" u="none" dirty="0">
              <a:solidFill>
                <a:schemeClr val="tx1"/>
              </a:solidFill>
              <a:latin typeface="Lucida Console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28662" y="3286124"/>
            <a:ext cx="7391400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00"/>
              </a:lnSpc>
            </a:pPr>
            <a:r>
              <a:rPr lang="fr-FR" altLang="zh-TW" sz="2000" u="none" dirty="0" smtClean="0">
                <a:solidFill>
                  <a:srgbClr val="0070C0"/>
                </a:solidFill>
                <a:latin typeface="Lucida Console" pitchFamily="49" charset="0"/>
              </a:rPr>
              <a:t>private</a:t>
            </a:r>
            <a:r>
              <a:rPr lang="fr-FR" altLang="zh-TW" sz="2000" b="0" u="none" dirty="0" smtClean="0">
                <a:latin typeface="Lucida Console" pitchFamily="49" charset="0"/>
              </a:rPr>
              <a:t> double Maximum(</a:t>
            </a:r>
          </a:p>
          <a:p>
            <a:pPr algn="l">
              <a:lnSpc>
                <a:spcPts val="2800"/>
              </a:lnSpc>
            </a:pPr>
            <a:r>
              <a:rPr lang="fr-FR" altLang="zh-TW" sz="2000" dirty="0" smtClean="0">
                <a:solidFill>
                  <a:srgbClr val="FF0000"/>
                </a:solidFill>
                <a:latin typeface="Lucida Console" pitchFamily="49" charset="0"/>
              </a:rPr>
              <a:t>		</a:t>
            </a:r>
            <a:r>
              <a:rPr lang="fr-FR" altLang="zh-TW" sz="2000" b="0" u="none" dirty="0" smtClean="0">
                <a:solidFill>
                  <a:srgbClr val="FF0000"/>
                </a:solidFill>
                <a:latin typeface="Lucida Console" pitchFamily="49" charset="0"/>
              </a:rPr>
              <a:t>double</a:t>
            </a:r>
            <a:r>
              <a:rPr lang="fr-FR" altLang="zh-TW" sz="2000" b="0" u="none" dirty="0" smtClean="0">
                <a:latin typeface="Lucida Console" pitchFamily="49" charset="0"/>
              </a:rPr>
              <a:t> x, </a:t>
            </a:r>
            <a:r>
              <a:rPr lang="fr-FR" altLang="zh-TW" sz="2000" b="0" u="none" dirty="0" smtClean="0">
                <a:solidFill>
                  <a:srgbClr val="FF0000"/>
                </a:solidFill>
                <a:latin typeface="Lucida Console" pitchFamily="49" charset="0"/>
              </a:rPr>
              <a:t>double</a:t>
            </a:r>
            <a:r>
              <a:rPr lang="fr-FR" altLang="zh-TW" sz="2000" b="0" u="none" dirty="0" smtClean="0">
                <a:latin typeface="Lucida Console" pitchFamily="49" charset="0"/>
              </a:rPr>
              <a:t> y, </a:t>
            </a:r>
            <a:r>
              <a:rPr lang="fr-FR" altLang="zh-TW" sz="2000" b="0" u="none" dirty="0" smtClean="0">
                <a:solidFill>
                  <a:srgbClr val="FF0000"/>
                </a:solidFill>
                <a:latin typeface="Lucida Console" pitchFamily="49" charset="0"/>
              </a:rPr>
              <a:t>double </a:t>
            </a:r>
            <a:r>
              <a:rPr lang="fr-FR" altLang="zh-TW" sz="2000" b="0" u="none" dirty="0" smtClean="0">
                <a:latin typeface="Lucida Console" pitchFamily="49" charset="0"/>
              </a:rPr>
              <a:t>z){...};</a:t>
            </a:r>
            <a:endParaRPr lang="zh-TW" altLang="en-US" sz="2000" dirty="0">
              <a:latin typeface="Lucida Console" pitchFamily="49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814999" y="5386344"/>
            <a:ext cx="4339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0" u="none" dirty="0" smtClean="0">
                <a:solidFill>
                  <a:schemeClr val="tx1"/>
                </a:solidFill>
                <a:latin typeface="Lucida Console" pitchFamily="49" charset="0"/>
              </a:rPr>
              <a:t>Maximum(</a:t>
            </a:r>
            <a:r>
              <a:rPr lang="en-US" altLang="zh-TW" sz="2000" b="0" u="none" dirty="0" smtClean="0">
                <a:solidFill>
                  <a:srgbClr val="FF0000"/>
                </a:solidFill>
                <a:latin typeface="Lucida Console" pitchFamily="49" charset="0"/>
              </a:rPr>
              <a:t>4.0</a:t>
            </a:r>
            <a:r>
              <a:rPr lang="en-US" altLang="zh-TW" sz="2000" b="0" u="none" dirty="0" smtClean="0">
                <a:solidFill>
                  <a:schemeClr val="tx1"/>
                </a:solidFill>
                <a:latin typeface="Lucida Console" pitchFamily="49" charset="0"/>
              </a:rPr>
              <a:t>, 100.0, </a:t>
            </a:r>
            <a:r>
              <a:rPr lang="en-US" altLang="zh-TW" sz="2000" b="0" u="none" dirty="0" smtClean="0">
                <a:solidFill>
                  <a:srgbClr val="FF0000"/>
                </a:solidFill>
                <a:latin typeface="Lucida Console" pitchFamily="49" charset="0"/>
              </a:rPr>
              <a:t>150.0</a:t>
            </a:r>
            <a:r>
              <a:rPr lang="en-US" altLang="zh-TW" sz="2000" b="0" u="none" dirty="0" smtClean="0">
                <a:solidFill>
                  <a:schemeClr val="tx1"/>
                </a:solidFill>
                <a:latin typeface="Lucida Console" pitchFamily="49" charset="0"/>
              </a:rPr>
              <a:t>);</a:t>
            </a:r>
            <a:endParaRPr lang="zh-TW" altLang="en-US" sz="2000" b="0" u="none" dirty="0">
              <a:solidFill>
                <a:schemeClr val="tx1"/>
              </a:solidFill>
              <a:latin typeface="Lucida Console" pitchFamily="49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000100" y="4357694"/>
            <a:ext cx="281198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Invoke Maximum()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3" name="向右箭號 12"/>
          <p:cNvSpPr/>
          <p:nvPr/>
        </p:nvSpPr>
        <p:spPr>
          <a:xfrm>
            <a:off x="1214414" y="5500702"/>
            <a:ext cx="42862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Argument Promotion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conversion may lead to </a:t>
            </a:r>
            <a:r>
              <a:rPr lang="en-US" altLang="zh-TW" dirty="0" smtClean="0">
                <a:solidFill>
                  <a:srgbClr val="00B050"/>
                </a:solidFill>
              </a:rPr>
              <a:t>compilation error </a:t>
            </a:r>
            <a:r>
              <a:rPr lang="en-US" altLang="zh-TW" dirty="0" smtClean="0"/>
              <a:t>if Java’s promotion rule is violated. 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Promotion Rule:</a:t>
            </a:r>
            <a:r>
              <a:rPr lang="en-US" altLang="zh-TW" dirty="0" smtClean="0"/>
              <a:t> the conversions should be performed without losing data.</a:t>
            </a:r>
          </a:p>
          <a:p>
            <a:pPr lvl="1"/>
            <a:endParaRPr lang="zh-TW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500570"/>
            <a:ext cx="67537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Declaration and Usage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Casting</a:t>
            </a:r>
          </a:p>
          <a:p>
            <a:pPr lvl="1"/>
            <a:r>
              <a:rPr lang="en-US" altLang="zh-TW" dirty="0" smtClean="0"/>
              <a:t>You can force the type conversion without compiling error by using </a:t>
            </a:r>
            <a:r>
              <a:rPr lang="en-US" altLang="zh-TW" dirty="0" smtClean="0">
                <a:solidFill>
                  <a:srgbClr val="0070C0"/>
                </a:solidFill>
              </a:rPr>
              <a:t>“cast” </a:t>
            </a:r>
            <a:r>
              <a:rPr lang="en-US" altLang="zh-TW" dirty="0" smtClean="0"/>
              <a:t>operator.</a:t>
            </a:r>
            <a:endParaRPr lang="zh-TW" altLang="en-US" dirty="0" smtClean="0"/>
          </a:p>
          <a:p>
            <a:pPr lvl="1"/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1285852" y="5000636"/>
            <a:ext cx="4402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0" u="none" dirty="0" smtClean="0">
                <a:solidFill>
                  <a:schemeClr val="tx1"/>
                </a:solidFill>
                <a:latin typeface="Comic Sans MS" pitchFamily="66" charset="0"/>
              </a:rPr>
              <a:t>Maximum(4, 	</a:t>
            </a:r>
            <a:r>
              <a:rPr lang="en-US" altLang="zh-TW" sz="2000" b="0" u="none" dirty="0" smtClean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en-US" altLang="zh-TW" sz="2000" b="0" u="none" dirty="0" err="1" smtClean="0">
                <a:solidFill>
                  <a:srgbClr val="FF0000"/>
                </a:solidFill>
                <a:latin typeface="Comic Sans MS" pitchFamily="66" charset="0"/>
              </a:rPr>
              <a:t>int</a:t>
            </a:r>
            <a:r>
              <a:rPr lang="en-US" altLang="zh-TW" sz="2000" b="0" u="none" dirty="0" smtClean="0">
                <a:solidFill>
                  <a:srgbClr val="FF0000"/>
                </a:solidFill>
                <a:latin typeface="Comic Sans MS" pitchFamily="66" charset="0"/>
              </a:rPr>
              <a:t>) </a:t>
            </a:r>
            <a:r>
              <a:rPr lang="en-US" altLang="zh-TW" sz="2000" b="0" u="none" dirty="0" smtClean="0">
                <a:solidFill>
                  <a:schemeClr val="tx1"/>
                </a:solidFill>
                <a:latin typeface="Comic Sans MS" pitchFamily="66" charset="0"/>
              </a:rPr>
              <a:t>100.0,  	150)</a:t>
            </a:r>
            <a:endParaRPr lang="zh-TW" altLang="en-US" sz="2000" b="0" u="none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42976" y="3286124"/>
            <a:ext cx="61055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public</a:t>
            </a:r>
            <a:r>
              <a:rPr lang="fr-FR" altLang="zh-TW" sz="2000" b="0" u="none" dirty="0" smtClean="0">
                <a:solidFill>
                  <a:schemeClr val="tx1"/>
                </a:solidFill>
                <a:latin typeface="Lucida Console" pitchFamily="49" charset="0"/>
              </a:rPr>
              <a:t> double </a:t>
            </a:r>
            <a:r>
              <a:rPr lang="fr-FR" altLang="zh-TW" sz="2000" b="0" u="none" dirty="0" smtClean="0">
                <a:latin typeface="Lucida Console" pitchFamily="49" charset="0"/>
              </a:rPr>
              <a:t>Maximum</a:t>
            </a:r>
          </a:p>
          <a:p>
            <a:pPr algn="l"/>
            <a:r>
              <a:rPr lang="fr-FR" altLang="zh-TW" sz="2000" dirty="0" smtClean="0">
                <a:solidFill>
                  <a:srgbClr val="00B050"/>
                </a:solidFill>
                <a:latin typeface="Lucida Console" pitchFamily="49" charset="0"/>
              </a:rPr>
              <a:t>	</a:t>
            </a:r>
            <a:r>
              <a:rPr lang="fr-FR" altLang="zh-TW" sz="2000" b="0" u="none" dirty="0" smtClean="0">
                <a:solidFill>
                  <a:schemeClr val="tx1"/>
                </a:solidFill>
                <a:latin typeface="Lucida Console" pitchFamily="49" charset="0"/>
              </a:rPr>
              <a:t>(</a:t>
            </a:r>
            <a:r>
              <a:rPr lang="fr-FR" altLang="zh-TW" sz="2000" b="0" u="none" dirty="0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fr-FR" altLang="zh-TW" sz="2000" b="0" u="none" dirty="0" smtClean="0">
                <a:solidFill>
                  <a:schemeClr val="tx1"/>
                </a:solidFill>
                <a:latin typeface="Lucida Console" pitchFamily="49" charset="0"/>
              </a:rPr>
              <a:t> x, </a:t>
            </a:r>
            <a:r>
              <a:rPr lang="fr-FR" altLang="zh-TW" sz="2000" b="0" u="none" dirty="0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fr-FR" altLang="zh-TW" sz="2000" b="0" u="none" dirty="0" smtClean="0">
                <a:solidFill>
                  <a:schemeClr val="tx1"/>
                </a:solidFill>
                <a:latin typeface="Lucida Console" pitchFamily="49" charset="0"/>
              </a:rPr>
              <a:t> y, </a:t>
            </a:r>
            <a:r>
              <a:rPr lang="fr-FR" altLang="zh-TW" sz="2000" b="0" u="none" dirty="0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fr-FR" altLang="zh-TW" sz="2000" b="0" u="none" dirty="0" smtClean="0">
                <a:solidFill>
                  <a:schemeClr val="tx1"/>
                </a:solidFill>
                <a:latin typeface="Lucida Console" pitchFamily="49" charset="0"/>
              </a:rPr>
              <a:t> z){......};</a:t>
            </a:r>
            <a:endParaRPr lang="zh-TW" altLang="en-US" sz="2000" dirty="0">
              <a:latin typeface="Lucida Console" pitchFamily="49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00100" y="4357694"/>
            <a:ext cx="281198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Invoke Maximum()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/>
              <a:t>static</a:t>
            </a:r>
            <a:r>
              <a:rPr lang="en-US" altLang="zh-TW" dirty="0" smtClean="0"/>
              <a:t> Method and Fields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i="1" dirty="0" smtClean="0">
                <a:ea typeface="新細明體" charset="-120"/>
              </a:rPr>
              <a:t>static</a:t>
            </a:r>
            <a:r>
              <a:rPr lang="en-US" altLang="zh-TW" dirty="0" smtClean="0">
                <a:ea typeface="新細明體" charset="-120"/>
              </a:rPr>
              <a:t> Fields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Instance Variable</a:t>
            </a:r>
            <a:r>
              <a:rPr lang="en-US" altLang="zh-TW" dirty="0" smtClean="0">
                <a:ea typeface="新細明體" charset="-120"/>
              </a:rPr>
              <a:t>: Variables that every object maintains its own copy in memory.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Class Variable: </a:t>
            </a:r>
            <a:r>
              <a:rPr lang="en-US" altLang="zh-TW" dirty="0" smtClean="0">
                <a:ea typeface="新細明體" charset="-120"/>
              </a:rPr>
              <a:t>Only one copy of a particular variable shared by all objects.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The keyword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“static” </a:t>
            </a:r>
            <a:r>
              <a:rPr lang="en-US" altLang="zh-TW" dirty="0" smtClean="0">
                <a:ea typeface="新細明體" charset="-120"/>
              </a:rPr>
              <a:t>is placed before the type to declare as the class variable.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It can be accessed by the use of class name followed by a dot “.”.</a:t>
            </a:r>
          </a:p>
          <a:p>
            <a:pPr lvl="2">
              <a:lnSpc>
                <a:spcPts val="3600"/>
              </a:lnSpc>
            </a:pPr>
            <a:endParaRPr lang="en-US" altLang="zh-TW" dirty="0" smtClean="0">
              <a:ea typeface="新細明體" charset="-120"/>
            </a:endParaRPr>
          </a:p>
          <a:p>
            <a:pPr lvl="2">
              <a:lnSpc>
                <a:spcPts val="3600"/>
              </a:lnSpc>
            </a:pPr>
            <a:endParaRPr lang="en-US" altLang="zh-TW" dirty="0" smtClean="0">
              <a:ea typeface="新細明體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/>
              <a:t>static</a:t>
            </a:r>
            <a:r>
              <a:rPr lang="en-US" altLang="zh-TW" dirty="0" smtClean="0"/>
              <a:t> Method and Fields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1571612"/>
            <a:ext cx="800105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</a:t>
            </a:r>
            <a:r>
              <a:rPr lang="en-US" altLang="zh-TW" sz="1600" dirty="0" smtClean="0">
                <a:latin typeface="Lucida Console" pitchFamily="49" charset="0"/>
              </a:rPr>
              <a:t> Math{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static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 double </a:t>
            </a:r>
            <a:r>
              <a:rPr lang="en-US" altLang="zh-TW" sz="1600" dirty="0" smtClean="0">
                <a:latin typeface="Lucida Console" pitchFamily="49" charset="0"/>
              </a:rPr>
              <a:t>PI=3.14159;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static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 double </a:t>
            </a:r>
            <a:r>
              <a:rPr lang="en-US" altLang="zh-TW" sz="1600" dirty="0" smtClean="0">
                <a:latin typeface="Lucida Console" pitchFamily="49" charset="0"/>
              </a:rPr>
              <a:t>E=2.718281;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private 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x;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………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Math */</a:t>
            </a:r>
          </a:p>
        </p:txBody>
      </p:sp>
      <p:sp>
        <p:nvSpPr>
          <p:cNvPr id="5" name="矩形 4"/>
          <p:cNvSpPr/>
          <p:nvPr/>
        </p:nvSpPr>
        <p:spPr>
          <a:xfrm>
            <a:off x="500034" y="3896875"/>
            <a:ext cx="7715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MathTest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Math math1 = new Math();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Math math2 = new Math();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MaxiumumFinderTest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>
              <a:solidFill>
                <a:srgbClr val="00B05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785925"/>
            <a:ext cx="1714512" cy="442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/>
              <a:t>static</a:t>
            </a:r>
            <a:r>
              <a:rPr lang="en-US" altLang="zh-TW" dirty="0" smtClean="0"/>
              <a:t> Method and Fields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4286248" y="2214554"/>
            <a:ext cx="43577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Math.PI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;  </a:t>
            </a:r>
            <a:r>
              <a:rPr lang="en-US" altLang="zh-TW" sz="2000" b="0" u="none" dirty="0" smtClean="0">
                <a:solidFill>
                  <a:srgbClr val="00B050"/>
                </a:solidFill>
                <a:latin typeface="Lucida Console" pitchFamily="49" charset="0"/>
                <a:ea typeface="굴림" pitchFamily="50" charset="-127"/>
              </a:rPr>
              <a:t>// class variable</a:t>
            </a:r>
            <a:endParaRPr lang="zh-TW" altLang="en-US" sz="2000" b="0" u="none" dirty="0">
              <a:solidFill>
                <a:srgbClr val="00B050"/>
              </a:solidFill>
              <a:latin typeface="Lucida Console" pitchFamily="49" charset="0"/>
              <a:ea typeface="굴림" pitchFamily="50" charset="-127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86248" y="2714620"/>
            <a:ext cx="44291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Math.E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;  </a:t>
            </a:r>
            <a:r>
              <a:rPr lang="en-US" altLang="zh-TW" sz="2000" b="0" u="none" dirty="0" smtClean="0">
                <a:solidFill>
                  <a:srgbClr val="00B050"/>
                </a:solidFill>
                <a:latin typeface="Lucida Console" pitchFamily="49" charset="0"/>
                <a:ea typeface="굴림" pitchFamily="50" charset="-127"/>
              </a:rPr>
              <a:t>// class variable</a:t>
            </a:r>
            <a:endParaRPr lang="zh-TW" altLang="en-US" sz="2000" b="0" u="none" dirty="0">
              <a:solidFill>
                <a:srgbClr val="00B050"/>
              </a:solidFill>
              <a:latin typeface="Lucida Console" pitchFamily="49" charset="0"/>
              <a:ea typeface="굴림" pitchFamily="50" charset="-127"/>
            </a:endParaRPr>
          </a:p>
        </p:txBody>
      </p:sp>
      <p:cxnSp>
        <p:nvCxnSpPr>
          <p:cNvPr id="8" name="直線單箭頭接點 7"/>
          <p:cNvCxnSpPr>
            <a:endCxn id="5" idx="1"/>
          </p:cNvCxnSpPr>
          <p:nvPr/>
        </p:nvCxnSpPr>
        <p:spPr>
          <a:xfrm flipV="1">
            <a:off x="2571736" y="2414609"/>
            <a:ext cx="1714512" cy="442889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>
            <a:endCxn id="6" idx="1"/>
          </p:cNvCxnSpPr>
          <p:nvPr/>
        </p:nvCxnSpPr>
        <p:spPr>
          <a:xfrm>
            <a:off x="2643174" y="2871756"/>
            <a:ext cx="1643074" cy="42919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286248" y="3214686"/>
            <a:ext cx="4286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Math.x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;  </a:t>
            </a:r>
            <a:r>
              <a:rPr lang="en-US" altLang="zh-TW" sz="2000" b="0" u="none" dirty="0" smtClean="0">
                <a:solidFill>
                  <a:srgbClr val="00B050"/>
                </a:solidFill>
                <a:latin typeface="Lucida Console" pitchFamily="49" charset="0"/>
                <a:ea typeface="굴림" pitchFamily="50" charset="-127"/>
              </a:rPr>
              <a:t>// not accessible</a:t>
            </a:r>
            <a:endParaRPr lang="zh-TW" altLang="en-US" sz="2000" b="0" u="none" dirty="0">
              <a:solidFill>
                <a:srgbClr val="00B050"/>
              </a:solidFill>
              <a:latin typeface="Lucida Console" pitchFamily="49" charset="0"/>
              <a:ea typeface="굴림" pitchFamily="50" charset="-127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86248" y="4286256"/>
            <a:ext cx="46434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altLang="zh-TW" sz="2000" dirty="0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m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ath1.x; </a:t>
            </a:r>
            <a:r>
              <a:rPr lang="en-US" altLang="zh-TW" sz="2000" b="0" u="none" dirty="0" smtClean="0">
                <a:solidFill>
                  <a:srgbClr val="00B050"/>
                </a:solidFill>
                <a:latin typeface="Lucida Console" pitchFamily="49" charset="0"/>
                <a:ea typeface="굴림" pitchFamily="50" charset="-127"/>
              </a:rPr>
              <a:t>// instance variable</a:t>
            </a:r>
            <a:endParaRPr lang="zh-TW" altLang="en-US" sz="2000" b="0" u="none" dirty="0">
              <a:solidFill>
                <a:srgbClr val="00B050"/>
              </a:solidFill>
              <a:latin typeface="Lucida Console" pitchFamily="49" charset="0"/>
              <a:ea typeface="굴림" pitchFamily="50" charset="-127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86248" y="4786322"/>
            <a:ext cx="46434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math2.x; </a:t>
            </a:r>
            <a:r>
              <a:rPr lang="en-US" altLang="zh-TW" sz="2000" b="0" u="none" dirty="0" smtClean="0">
                <a:solidFill>
                  <a:srgbClr val="00B050"/>
                </a:solidFill>
                <a:latin typeface="Lucida Console" pitchFamily="49" charset="0"/>
                <a:ea typeface="굴림" pitchFamily="50" charset="-127"/>
              </a:rPr>
              <a:t>// instance variable</a:t>
            </a:r>
            <a:endParaRPr lang="zh-TW" altLang="en-US" sz="2000" b="0" u="none" dirty="0">
              <a:solidFill>
                <a:srgbClr val="00B050"/>
              </a:solidFill>
              <a:latin typeface="Lucida Console" pitchFamily="49" charset="0"/>
              <a:ea typeface="굴림" pitchFamily="50" charset="-127"/>
            </a:endParaRPr>
          </a:p>
        </p:txBody>
      </p:sp>
      <p:cxnSp>
        <p:nvCxnSpPr>
          <p:cNvPr id="16" name="直線單箭頭接點 15"/>
          <p:cNvCxnSpPr/>
          <p:nvPr/>
        </p:nvCxnSpPr>
        <p:spPr>
          <a:xfrm flipV="1">
            <a:off x="2428860" y="4472052"/>
            <a:ext cx="1928826" cy="24283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V="1">
            <a:off x="2500298" y="4972117"/>
            <a:ext cx="1857388" cy="671461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/>
              <a:t>static</a:t>
            </a:r>
            <a:r>
              <a:rPr lang="en-US" altLang="zh-TW" dirty="0" smtClean="0"/>
              <a:t> Method and Fields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i="1" dirty="0" smtClean="0">
                <a:ea typeface="新細明體" charset="-120"/>
              </a:rPr>
              <a:t>static</a:t>
            </a:r>
            <a:r>
              <a:rPr lang="en-US" altLang="zh-TW" dirty="0" smtClean="0">
                <a:ea typeface="新細明體" charset="-120"/>
              </a:rPr>
              <a:t> Method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Static methods have behavior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global</a:t>
            </a:r>
            <a:r>
              <a:rPr lang="en-US" altLang="zh-TW" dirty="0" smtClean="0">
                <a:ea typeface="新細明體" charset="-120"/>
              </a:rPr>
              <a:t> to the class and not specific to an instance.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We can declare a method as static by placing the keyword </a:t>
            </a: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“static” </a:t>
            </a:r>
            <a:r>
              <a:rPr lang="en-US" altLang="zh-TW" dirty="0" smtClean="0">
                <a:ea typeface="新細明體" charset="-120"/>
              </a:rPr>
              <a:t>before return type.</a:t>
            </a:r>
          </a:p>
          <a:p>
            <a:pPr lvl="1">
              <a:lnSpc>
                <a:spcPts val="3400"/>
              </a:lnSpc>
            </a:pPr>
            <a:endParaRPr lang="en-US" altLang="zh-TW" dirty="0" smtClean="0">
              <a:ea typeface="新細明體" charset="-120"/>
            </a:endParaRPr>
          </a:p>
          <a:p>
            <a:pPr lvl="1">
              <a:lnSpc>
                <a:spcPts val="34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Invoke Syntax: </a:t>
            </a:r>
            <a:r>
              <a:rPr lang="en-US" altLang="zh-TW" dirty="0" err="1" smtClean="0">
                <a:latin typeface="Comic Sans MS" pitchFamily="66" charset="0"/>
                <a:ea typeface="新細明體" charset="-120"/>
              </a:rPr>
              <a:t>ClassName.methodName</a:t>
            </a:r>
            <a:r>
              <a:rPr lang="en-US" altLang="zh-TW" dirty="0" smtClean="0">
                <a:latin typeface="Comic Sans MS" pitchFamily="66" charset="0"/>
                <a:ea typeface="新細明體" charset="-120"/>
              </a:rPr>
              <a:t>();</a:t>
            </a:r>
            <a:endParaRPr lang="zh-TW" altLang="en-US" dirty="0" smtClean="0">
              <a:latin typeface="Comic Sans MS" pitchFamily="66" charset="0"/>
              <a:ea typeface="新細明體" charset="-120"/>
            </a:endParaRPr>
          </a:p>
          <a:p>
            <a:pPr lvl="1">
              <a:lnSpc>
                <a:spcPts val="3400"/>
              </a:lnSpc>
            </a:pPr>
            <a:endParaRPr lang="en-US" altLang="zh-TW" dirty="0" smtClean="0">
              <a:ea typeface="新細明體" charset="-120"/>
            </a:endParaRPr>
          </a:p>
          <a:p>
            <a:pPr lvl="1">
              <a:lnSpc>
                <a:spcPts val="3400"/>
              </a:lnSpc>
            </a:pPr>
            <a:endParaRPr lang="en-US" altLang="zh-TW" dirty="0" smtClean="0">
              <a:ea typeface="新細明體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57290" y="4143380"/>
            <a:ext cx="5857916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</a:rPr>
              <a:t>public</a:t>
            </a:r>
            <a:r>
              <a:rPr lang="en-US" altLang="zh-TW" b="0" u="none" dirty="0" smtClean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</a:rPr>
              <a:t> static</a:t>
            </a: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</a:rPr>
              <a:t> </a:t>
            </a:r>
            <a:r>
              <a:rPr lang="en-US" altLang="zh-TW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</a:rPr>
              <a:t>void </a:t>
            </a:r>
            <a:r>
              <a:rPr lang="en-US" altLang="zh-TW" b="0" u="none" dirty="0">
                <a:latin typeface="Lucida Console" pitchFamily="49" charset="0"/>
                <a:ea typeface="굴림" pitchFamily="50" charset="-127"/>
              </a:rPr>
              <a:t>Main</a:t>
            </a:r>
            <a:r>
              <a:rPr lang="en-US" altLang="zh-TW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</a:rPr>
              <a:t>(string[] </a:t>
            </a:r>
            <a:r>
              <a:rPr lang="en-US" altLang="zh-TW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</a:rPr>
              <a:t>args</a:t>
            </a:r>
            <a:r>
              <a:rPr lang="en-US" altLang="zh-TW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</a:rPr>
              <a:t>){ }</a:t>
            </a:r>
            <a:endParaRPr lang="zh-TW" altLang="en-US" b="0" u="none" dirty="0">
              <a:solidFill>
                <a:schemeClr val="tx1"/>
              </a:solidFill>
              <a:latin typeface="Lucida Console" pitchFamily="49" charset="0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85786" y="4286256"/>
            <a:ext cx="5429288" cy="1357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/>
              <a:t>static</a:t>
            </a:r>
            <a:r>
              <a:rPr lang="en-US" altLang="zh-TW" dirty="0" smtClean="0"/>
              <a:t> Method and Fields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i="1" dirty="0" smtClean="0">
                <a:ea typeface="新細明體" charset="-120"/>
              </a:rPr>
              <a:t>static</a:t>
            </a:r>
            <a:r>
              <a:rPr lang="en-US" altLang="zh-TW" dirty="0" smtClean="0">
                <a:ea typeface="新細明體" charset="-120"/>
              </a:rPr>
              <a:t> Method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It can </a:t>
            </a:r>
            <a:r>
              <a:rPr lang="en-US" altLang="zh-TW" dirty="0" smtClean="0"/>
              <a:t>manipulate only </a:t>
            </a:r>
            <a:r>
              <a:rPr lang="en-US" altLang="zh-TW" dirty="0" smtClean="0">
                <a:solidFill>
                  <a:srgbClr val="00B050"/>
                </a:solidFill>
              </a:rPr>
              <a:t>class variables</a:t>
            </a:r>
            <a:r>
              <a:rPr lang="en-US" altLang="zh-TW" dirty="0" smtClean="0"/>
              <a:t>.</a:t>
            </a:r>
          </a:p>
          <a:p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642910" y="2786058"/>
            <a:ext cx="6215106" cy="3292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public class 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Counter{</a:t>
            </a:r>
          </a:p>
          <a:p>
            <a:pPr lvl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private</a:t>
            </a: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 </a:t>
            </a:r>
            <a:r>
              <a:rPr kumimoji="0" lang="en-US" altLang="zh-TW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int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 </a:t>
            </a:r>
            <a:r>
              <a:rPr kumimoji="0" lang="en-US" altLang="zh-TW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m_iCount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;</a:t>
            </a:r>
          </a:p>
          <a:p>
            <a:pPr lvl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private</a:t>
            </a: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 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static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 </a:t>
            </a:r>
            <a:r>
              <a:rPr kumimoji="0" lang="en-US" altLang="zh-TW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int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 </a:t>
            </a:r>
            <a:r>
              <a:rPr kumimoji="0" lang="en-US" altLang="zh-TW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m_iClassCount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;</a:t>
            </a:r>
          </a:p>
          <a:p>
            <a:pPr lvl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TW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Lucida Console" pitchFamily="49" charset="0"/>
              <a:ea typeface="굴림" pitchFamily="50" charset="-127"/>
            </a:endParaRPr>
          </a:p>
          <a:p>
            <a:pPr lvl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public 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static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 </a:t>
            </a: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void </a:t>
            </a: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Increase(void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){</a:t>
            </a:r>
          </a:p>
          <a:p>
            <a:pPr lvl="2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kern="0" dirty="0" smtClean="0">
                <a:latin typeface="Lucida Console" pitchFamily="49" charset="0"/>
                <a:ea typeface="굴림" pitchFamily="50" charset="-127"/>
              </a:rPr>
              <a:t>m</a:t>
            </a: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_</a:t>
            </a:r>
            <a:r>
              <a:rPr kumimoji="0" lang="en-US" altLang="zh-TW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iClassCount</a:t>
            </a: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 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= 0;</a:t>
            </a:r>
          </a:p>
          <a:p>
            <a:pPr lvl="2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m_iCount</a:t>
            </a: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 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= 0;</a:t>
            </a:r>
          </a:p>
          <a:p>
            <a:pPr lvl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}</a:t>
            </a:r>
            <a:r>
              <a:rPr kumimoji="0" lang="en-US" altLang="zh-TW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/* </a:t>
            </a:r>
            <a:r>
              <a:rPr kumimoji="0" lang="en-US" altLang="zh-TW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End of Counter */</a:t>
            </a:r>
          </a:p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}</a:t>
            </a:r>
            <a:r>
              <a:rPr kumimoji="0" lang="en-US" altLang="zh-TW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/*</a:t>
            </a:r>
            <a:r>
              <a:rPr kumimoji="0" lang="en-US" altLang="zh-TW" sz="1800" b="0" i="0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Lucida Console" pitchFamily="49" charset="0"/>
                <a:ea typeface="굴림" pitchFamily="50" charset="-127"/>
              </a:rPr>
              <a:t> End of class Counter */</a:t>
            </a:r>
            <a:endParaRPr kumimoji="0" lang="zh-TW" altLang="en-US" sz="18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Lucida Console" pitchFamily="49" charset="0"/>
              <a:ea typeface="굴림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2786058"/>
            <a:ext cx="2134533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829188"/>
            <a:ext cx="7117143" cy="138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Declaration Scope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Program Execution Stack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Stack is a </a:t>
            </a:r>
            <a:r>
              <a:rPr lang="en-US" altLang="zh-TW" dirty="0" smtClean="0">
                <a:solidFill>
                  <a:srgbClr val="00B050"/>
                </a:solidFill>
              </a:rPr>
              <a:t>last-in-first-out</a:t>
            </a:r>
            <a:r>
              <a:rPr lang="en-US" altLang="zh-TW" dirty="0" smtClean="0"/>
              <a:t> (LIFO) data structure.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When an application calls a method, the </a:t>
            </a:r>
            <a:r>
              <a:rPr lang="en-US" altLang="zh-TW" dirty="0" smtClean="0">
                <a:solidFill>
                  <a:srgbClr val="00B050"/>
                </a:solidFill>
              </a:rPr>
              <a:t>return address </a:t>
            </a:r>
            <a:r>
              <a:rPr lang="en-US" altLang="zh-TW" dirty="0" smtClean="0"/>
              <a:t>is pushed onto the stack.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This stack is referred to </a:t>
            </a:r>
            <a:r>
              <a:rPr lang="en-US" altLang="zh-TW" dirty="0" smtClean="0">
                <a:solidFill>
                  <a:srgbClr val="00B050"/>
                </a:solidFill>
              </a:rPr>
              <a:t>program execution stack  </a:t>
            </a:r>
            <a:r>
              <a:rPr lang="en-US" altLang="zh-TW" dirty="0" smtClean="0"/>
              <a:t>/ </a:t>
            </a:r>
            <a:r>
              <a:rPr lang="en-US" altLang="zh-TW" dirty="0" smtClean="0">
                <a:solidFill>
                  <a:srgbClr val="00B050"/>
                </a:solidFill>
              </a:rPr>
              <a:t>method-call stack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25</a:t>
            </a:fld>
            <a:endParaRPr lang="en-US" altLang="ko-KR"/>
          </a:p>
        </p:txBody>
      </p:sp>
      <p:sp>
        <p:nvSpPr>
          <p:cNvPr id="7" name="向右箭號 6"/>
          <p:cNvSpPr/>
          <p:nvPr/>
        </p:nvSpPr>
        <p:spPr bwMode="auto">
          <a:xfrm>
            <a:off x="2500298" y="5429264"/>
            <a:ext cx="357190" cy="285752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1" i="0" u="sng" strike="noStrike" cap="none" normalizeH="0" baseline="0" smtClean="0">
              <a:ln>
                <a:noFill/>
              </a:ln>
              <a:solidFill>
                <a:schemeClr val="accent1"/>
              </a:solidFill>
              <a:effectLst/>
              <a:latin typeface="Lucida Sans Unicode" pitchFamily="34" charset="0"/>
              <a:ea typeface="굴림" pitchFamily="50" charset="-127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296944" y="5800713"/>
            <a:ext cx="7761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0" u="none" dirty="0" smtClean="0">
                <a:solidFill>
                  <a:schemeClr val="tx1"/>
                </a:solidFill>
              </a:rPr>
              <a:t>Push</a:t>
            </a:r>
            <a:endParaRPr lang="zh-TW" altLang="en-US" b="0" u="none" dirty="0">
              <a:solidFill>
                <a:schemeClr val="tx1"/>
              </a:solidFill>
            </a:endParaRPr>
          </a:p>
        </p:txBody>
      </p:sp>
      <p:sp>
        <p:nvSpPr>
          <p:cNvPr id="9" name="向右箭號 8"/>
          <p:cNvSpPr/>
          <p:nvPr/>
        </p:nvSpPr>
        <p:spPr bwMode="auto">
          <a:xfrm>
            <a:off x="6000760" y="5429264"/>
            <a:ext cx="357190" cy="285752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1" i="0" u="sng" strike="noStrike" cap="none" normalizeH="0" baseline="0" smtClean="0">
              <a:ln>
                <a:noFill/>
              </a:ln>
              <a:solidFill>
                <a:schemeClr val="accent1"/>
              </a:solidFill>
              <a:effectLst/>
              <a:latin typeface="Lucida Sans Unicode" pitchFamily="34" charset="0"/>
              <a:ea typeface="굴림" pitchFamily="50" charset="-127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857884" y="5786454"/>
            <a:ext cx="644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0" u="none" dirty="0" smtClean="0">
                <a:solidFill>
                  <a:schemeClr val="tx1"/>
                </a:solidFill>
              </a:rPr>
              <a:t>Pop</a:t>
            </a:r>
            <a:endParaRPr lang="zh-TW" altLang="en-US" b="0" u="non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Declaration Scope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Program Execution Stack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When the method is called, the memory of the </a:t>
            </a:r>
            <a:r>
              <a:rPr lang="en-US" altLang="zh-TW" dirty="0" smtClean="0">
                <a:solidFill>
                  <a:srgbClr val="00B050"/>
                </a:solidFill>
              </a:rPr>
              <a:t>local variables </a:t>
            </a:r>
            <a:r>
              <a:rPr lang="en-US" altLang="zh-TW" dirty="0" smtClean="0"/>
              <a:t>is also allocated in the stack.</a:t>
            </a:r>
          </a:p>
          <a:p>
            <a:pPr lvl="1">
              <a:lnSpc>
                <a:spcPts val="3400"/>
              </a:lnSpc>
            </a:pPr>
            <a:r>
              <a:rPr lang="en-US" altLang="zh-TW" dirty="0" smtClean="0"/>
              <a:t>This portion is called </a:t>
            </a:r>
            <a:r>
              <a:rPr lang="en-US" altLang="zh-TW" dirty="0" smtClean="0">
                <a:solidFill>
                  <a:srgbClr val="00B050"/>
                </a:solidFill>
              </a:rPr>
              <a:t>activation record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400"/>
              </a:lnSpc>
            </a:pPr>
            <a:r>
              <a:rPr lang="en-US" altLang="zh-TW" dirty="0" smtClean="0"/>
              <a:t>If stack for storing activation record is not enough, an </a:t>
            </a:r>
            <a:r>
              <a:rPr lang="en-US" altLang="zh-TW" dirty="0" smtClean="0">
                <a:solidFill>
                  <a:srgbClr val="00B050"/>
                </a:solidFill>
              </a:rPr>
              <a:t>stack overflow </a:t>
            </a:r>
            <a:r>
              <a:rPr lang="en-US" altLang="zh-TW" dirty="0" smtClean="0"/>
              <a:t>error occurs.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26</a:t>
            </a:fld>
            <a:endParaRPr lang="en-US" altLang="ko-K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4786322"/>
            <a:ext cx="2826467" cy="1433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文字方塊 5"/>
          <p:cNvSpPr txBox="1"/>
          <p:nvPr/>
        </p:nvSpPr>
        <p:spPr>
          <a:xfrm>
            <a:off x="4000496" y="4857760"/>
            <a:ext cx="4857784" cy="1144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Comic Sans MS" pitchFamily="66" charset="0"/>
              </a:rPr>
              <a:t>The local variables can not be accessed anymore,  if the corresponding activation record is popped off.</a:t>
            </a:r>
            <a:endParaRPr lang="zh-TW" altLang="en-US" sz="2000" b="0" u="none" dirty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Declaration Scope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Scope Rules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scope of </a:t>
            </a:r>
            <a:r>
              <a:rPr lang="en-US" altLang="zh-TW" dirty="0" smtClean="0">
                <a:solidFill>
                  <a:srgbClr val="00B050"/>
                </a:solidFill>
              </a:rPr>
              <a:t>parameter</a:t>
            </a:r>
            <a:r>
              <a:rPr lang="en-US" altLang="zh-TW" dirty="0" smtClean="0"/>
              <a:t> declaration is the method body where it appears.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scope of </a:t>
            </a:r>
            <a:r>
              <a:rPr lang="en-US" altLang="zh-TW" dirty="0" smtClean="0">
                <a:solidFill>
                  <a:srgbClr val="00B050"/>
                </a:solidFill>
              </a:rPr>
              <a:t>local variable </a:t>
            </a:r>
            <a:r>
              <a:rPr lang="en-US" altLang="zh-TW" dirty="0" smtClean="0"/>
              <a:t>is from the declaration point to the end of method.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scope of </a:t>
            </a:r>
            <a:r>
              <a:rPr lang="en-US" altLang="zh-TW" dirty="0" smtClean="0">
                <a:solidFill>
                  <a:srgbClr val="00B050"/>
                </a:solidFill>
              </a:rPr>
              <a:t>local variable </a:t>
            </a:r>
            <a:r>
              <a:rPr lang="en-US" altLang="zh-TW" dirty="0" smtClean="0"/>
              <a:t>in the 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dirty="0" smtClean="0"/>
              <a:t> header is the body of for statement.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scope of a </a:t>
            </a:r>
            <a:r>
              <a:rPr lang="en-US" altLang="zh-TW" dirty="0" smtClean="0">
                <a:solidFill>
                  <a:srgbClr val="00B050"/>
                </a:solidFill>
              </a:rPr>
              <a:t>method and fields </a:t>
            </a:r>
            <a:r>
              <a:rPr lang="en-US" altLang="zh-TW" dirty="0" smtClean="0"/>
              <a:t>of a class is the body of the class.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Declaration Scope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4282" y="1571612"/>
            <a:ext cx="8572560" cy="4728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 smtClean="0">
                <a:solidFill>
                  <a:srgbClr val="0070C0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public void</a:t>
            </a:r>
            <a:r>
              <a:rPr lang="en-US" sz="1600" b="0" u="none" dirty="0" smtClean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</a:t>
            </a:r>
            <a:r>
              <a:rPr lang="en-US" sz="1600" b="0" u="none" dirty="0" err="1" smtClean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ScopeExample</a:t>
            </a:r>
            <a:r>
              <a:rPr lang="en-US" sz="1600" b="0" u="none" dirty="0" smtClean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(</a:t>
            </a:r>
            <a:r>
              <a:rPr lang="en-US" sz="1600" b="0" u="none" dirty="0" err="1" smtClean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sz="1600" b="0" u="none" dirty="0" smtClean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a) {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</a:t>
            </a:r>
            <a:r>
              <a:rPr lang="en-US" sz="1600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b;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if (...) {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	</a:t>
            </a:r>
            <a:r>
              <a:rPr lang="en-US" sz="1600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b</a:t>
            </a:r>
            <a:r>
              <a:rPr lang="en-US" sz="1600" b="0" u="none" dirty="0" smtClean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;	</a:t>
            </a:r>
            <a:r>
              <a:rPr lang="en-US" sz="1600" b="0" u="none" dirty="0" smtClean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// </a:t>
            </a:r>
            <a:r>
              <a:rPr lang="en-US" sz="1600" b="0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error: </a:t>
            </a:r>
            <a:r>
              <a:rPr lang="en-US" sz="1600" b="0" i="1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b</a:t>
            </a:r>
            <a:r>
              <a:rPr lang="en-US" sz="1600" b="0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 is already declared in the outer block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	</a:t>
            </a:r>
            <a:r>
              <a:rPr lang="en-US" sz="1600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c;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	...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} else {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	</a:t>
            </a:r>
            <a:r>
              <a:rPr lang="en-US" sz="1600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a;	</a:t>
            </a:r>
            <a:r>
              <a:rPr lang="en-US" sz="1600" b="0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// error: </a:t>
            </a:r>
            <a:r>
              <a:rPr lang="en-US" sz="1600" b="0" i="1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a</a:t>
            </a:r>
            <a:r>
              <a:rPr lang="en-US" sz="1600" b="0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 is already declared in the outer block 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	</a:t>
            </a:r>
            <a:r>
              <a:rPr lang="en-US" sz="1600" b="0" u="none" dirty="0" smtClean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}</a:t>
            </a:r>
            <a:r>
              <a:rPr lang="en-US" sz="1600" b="0" u="none" dirty="0" smtClean="0">
                <a:solidFill>
                  <a:srgbClr val="00B050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/* End of if-then-else */</a:t>
            </a:r>
            <a:endParaRPr lang="en-US" sz="1600" b="0" u="none" dirty="0">
              <a:solidFill>
                <a:srgbClr val="00B050"/>
              </a:solidFill>
              <a:latin typeface="Lucida Console" pitchFamily="49" charset="0"/>
              <a:ea typeface="굴림" pitchFamily="50" charset="-127"/>
              <a:cs typeface="Courier New" pitchFamily="49" charset="0"/>
            </a:endParaRP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for (</a:t>
            </a:r>
            <a:r>
              <a:rPr lang="en-US" sz="1600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</a:t>
            </a:r>
            <a:r>
              <a:rPr lang="en-US" sz="1600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= 0; ...) {...}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for (</a:t>
            </a:r>
            <a:r>
              <a:rPr lang="en-US" sz="1600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</a:t>
            </a:r>
            <a:r>
              <a:rPr lang="en-US" sz="1600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= 0; ...) {...}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	</a:t>
            </a:r>
            <a:r>
              <a:rPr lang="en-US" sz="1600" b="0" u="none" dirty="0" err="1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int</a:t>
            </a:r>
            <a:r>
              <a:rPr lang="en-US" sz="1600" b="0" u="none" dirty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 c;	</a:t>
            </a:r>
            <a:r>
              <a:rPr lang="en-US" sz="1600" b="0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// error: </a:t>
            </a:r>
            <a:r>
              <a:rPr lang="en-US" sz="1600" b="0" i="1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c</a:t>
            </a:r>
            <a:r>
              <a:rPr lang="en-US" sz="1600" b="0" u="none" dirty="0">
                <a:solidFill>
                  <a:srgbClr val="FF0000"/>
                </a:solidFill>
                <a:latin typeface="Lucida Console" pitchFamily="49" charset="0"/>
                <a:ea typeface="굴림" pitchFamily="50" charset="-127"/>
                <a:cs typeface="Arial" pitchFamily="34" charset="0"/>
              </a:rPr>
              <a:t> is already declared in a nested block</a:t>
            </a:r>
          </a:p>
          <a:p>
            <a:pPr marL="342900" indent="-342900" fontAlgn="auto">
              <a:lnSpc>
                <a:spcPts val="2600"/>
              </a:lnSpc>
              <a:spcAft>
                <a:spcPts val="0"/>
              </a:spcAft>
              <a:tabLst>
                <a:tab pos="692150" algn="l"/>
                <a:tab pos="2062163" algn="l"/>
              </a:tabLst>
              <a:defRPr/>
            </a:pPr>
            <a:r>
              <a:rPr lang="en-US" sz="1600" b="0" u="none" dirty="0" smtClean="0">
                <a:solidFill>
                  <a:schemeClr val="tx1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}</a:t>
            </a:r>
            <a:r>
              <a:rPr lang="en-US" sz="1600" b="0" u="none" dirty="0" smtClean="0">
                <a:solidFill>
                  <a:srgbClr val="00B050"/>
                </a:solidFill>
                <a:latin typeface="Lucida Console" pitchFamily="49" charset="0"/>
                <a:ea typeface="굴림" pitchFamily="50" charset="-127"/>
                <a:cs typeface="Courier New" pitchFamily="49" charset="0"/>
              </a:rPr>
              <a:t>/* End of Scope Example*/</a:t>
            </a:r>
            <a:endParaRPr lang="en-US" sz="1600" b="0" u="none" dirty="0">
              <a:solidFill>
                <a:srgbClr val="00B050"/>
              </a:solidFill>
              <a:latin typeface="Lucida Console" pitchFamily="49" charset="0"/>
              <a:ea typeface="굴림" pitchFamily="50" charset="-127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14348" y="5000636"/>
            <a:ext cx="8143932" cy="1357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714348" y="3429000"/>
            <a:ext cx="8143932" cy="15001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Declaration Scope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85720" y="1428736"/>
            <a:ext cx="84296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smtClean="0">
                <a:latin typeface="Lucida Console" pitchFamily="49" charset="0"/>
              </a:rPr>
              <a:t>Scope {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private 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 x=1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/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smtClean="0">
                <a:latin typeface="Lucida Console" pitchFamily="49" charset="0"/>
              </a:rPr>
              <a:t>Example(){</a:t>
            </a:r>
          </a:p>
          <a:p>
            <a:pPr lvl="2"/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 x=5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………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Example */</a:t>
            </a:r>
          </a:p>
          <a:p>
            <a:pPr lvl="1"/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void </a:t>
            </a:r>
            <a:r>
              <a:rPr lang="en-US" altLang="zh-TW" sz="1600" dirty="0" err="1" smtClean="0"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2"/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 x=25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(“x in method </a:t>
            </a:r>
            <a:r>
              <a:rPr lang="en-US" altLang="zh-TW" sz="1600" dirty="0" err="1" smtClean="0"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latin typeface="Lucida Console" pitchFamily="49" charset="0"/>
              </a:rPr>
              <a:t> is %d\</a:t>
            </a:r>
            <a:r>
              <a:rPr lang="en-US" altLang="zh-TW" sz="1600" dirty="0" err="1" smtClean="0">
                <a:latin typeface="Lucida Console" pitchFamily="49" charset="0"/>
              </a:rPr>
              <a:t>n",x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2"/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x = x + 1;</a:t>
            </a: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(“x in method </a:t>
            </a:r>
            <a:r>
              <a:rPr lang="en-US" altLang="zh-TW" sz="1600" dirty="0" err="1" smtClean="0"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latin typeface="Lucida Console" pitchFamily="49" charset="0"/>
              </a:rPr>
              <a:t> is %d\</a:t>
            </a:r>
            <a:r>
              <a:rPr lang="en-US" altLang="zh-TW" sz="1600" dirty="0" err="1" smtClean="0">
                <a:latin typeface="Lucida Console" pitchFamily="49" charset="0"/>
              </a:rPr>
              <a:t>n",x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 lvl="1"/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void </a:t>
            </a:r>
            <a:r>
              <a:rPr lang="en-US" altLang="zh-TW" sz="1600" dirty="0" err="1" smtClean="0"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(“x in method </a:t>
            </a:r>
            <a:r>
              <a:rPr lang="en-US" altLang="zh-TW" sz="1600" dirty="0" err="1" smtClean="0"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latin typeface="Lucida Console" pitchFamily="49" charset="0"/>
              </a:rPr>
              <a:t> is %d\</a:t>
            </a:r>
            <a:r>
              <a:rPr lang="en-US" altLang="zh-TW" sz="1600" dirty="0" err="1" smtClean="0">
                <a:latin typeface="Lucida Console" pitchFamily="49" charset="0"/>
              </a:rPr>
              <a:t>n",x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2"/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x = x * 10;</a:t>
            </a: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(“x in method </a:t>
            </a:r>
            <a:r>
              <a:rPr lang="en-US" altLang="zh-TW" sz="1600" dirty="0" err="1" smtClean="0"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latin typeface="Lucida Console" pitchFamily="49" charset="0"/>
              </a:rPr>
              <a:t> is %d\</a:t>
            </a:r>
            <a:r>
              <a:rPr lang="en-US" altLang="zh-TW" sz="1600" dirty="0" err="1" smtClean="0">
                <a:latin typeface="Lucida Console" pitchFamily="49" charset="0"/>
              </a:rPr>
              <a:t>n",x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Scope */</a:t>
            </a:r>
          </a:p>
        </p:txBody>
      </p:sp>
      <p:sp>
        <p:nvSpPr>
          <p:cNvPr id="7" name="左大括弧 6"/>
          <p:cNvSpPr/>
          <p:nvPr/>
        </p:nvSpPr>
        <p:spPr>
          <a:xfrm>
            <a:off x="71406" y="1785926"/>
            <a:ext cx="428628" cy="4429156"/>
          </a:xfrm>
          <a:prstGeom prst="leftBrac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左大括弧 7"/>
          <p:cNvSpPr/>
          <p:nvPr/>
        </p:nvSpPr>
        <p:spPr>
          <a:xfrm>
            <a:off x="500034" y="2357430"/>
            <a:ext cx="285752" cy="714404"/>
          </a:xfrm>
          <a:prstGeom prst="lef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左大括弧 8"/>
          <p:cNvSpPr/>
          <p:nvPr/>
        </p:nvSpPr>
        <p:spPr>
          <a:xfrm>
            <a:off x="500034" y="3571876"/>
            <a:ext cx="285752" cy="1214446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14348" y="2714620"/>
            <a:ext cx="8143932" cy="1928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Declaration Scope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85720" y="1537255"/>
            <a:ext cx="8429684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smtClean="0">
                <a:latin typeface="Lucida Console" pitchFamily="49" charset="0"/>
              </a:rPr>
              <a:t>Scope {</a:t>
            </a: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private 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 x=1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200"/>
              </a:lnSpc>
            </a:pPr>
            <a:endParaRPr lang="zh-TW" altLang="en-US" sz="1600" dirty="0" smtClean="0">
              <a:latin typeface="Lucida Console" pitchFamily="49" charset="0"/>
            </a:endParaRP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smtClean="0">
                <a:latin typeface="Lucida Console" pitchFamily="49" charset="0"/>
              </a:rPr>
              <a:t>Example(){</a:t>
            </a:r>
          </a:p>
          <a:p>
            <a:pPr lvl="2">
              <a:lnSpc>
                <a:spcPts val="2200"/>
              </a:lnSpc>
            </a:pP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 x=5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2">
              <a:lnSpc>
                <a:spcPts val="22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("Local x in method Example is %d\</a:t>
            </a:r>
            <a:r>
              <a:rPr lang="en-US" altLang="zh-TW" sz="1600" dirty="0" err="1" smtClean="0">
                <a:latin typeface="Lucida Console" pitchFamily="49" charset="0"/>
              </a:rPr>
              <a:t>n",x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2">
              <a:lnSpc>
                <a:spcPts val="22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2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2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2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2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("Local x in method Example is %d\</a:t>
            </a:r>
            <a:r>
              <a:rPr lang="en-US" altLang="zh-TW" sz="1600" dirty="0" err="1" smtClean="0">
                <a:latin typeface="Lucida Console" pitchFamily="49" charset="0"/>
              </a:rPr>
              <a:t>n",x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Example */</a:t>
            </a:r>
          </a:p>
          <a:p>
            <a:pPr lvl="1">
              <a:lnSpc>
                <a:spcPts val="2200"/>
              </a:lnSpc>
            </a:pPr>
            <a:endParaRPr lang="zh-TW" altLang="en-US" sz="1600" dirty="0" smtClean="0">
              <a:latin typeface="Lucida Console" pitchFamily="49" charset="0"/>
            </a:endParaRP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void </a:t>
            </a:r>
            <a:r>
              <a:rPr lang="en-US" altLang="zh-TW" sz="1600" dirty="0" err="1" smtClean="0"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latin typeface="Lucida Console" pitchFamily="49" charset="0"/>
              </a:rPr>
              <a:t>(){……}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1">
              <a:lnSpc>
                <a:spcPts val="22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void </a:t>
            </a:r>
            <a:r>
              <a:rPr lang="en-US" altLang="zh-TW" sz="1600" dirty="0" err="1" smtClean="0"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latin typeface="Lucida Console" pitchFamily="49" charset="0"/>
              </a:rPr>
              <a:t>(){……}</a:t>
            </a:r>
          </a:p>
          <a:p>
            <a:pPr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Scope */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Declaration Scope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57158" y="3498618"/>
            <a:ext cx="8358246" cy="3145092"/>
          </a:xfrm>
          <a:prstGeom prst="rect">
            <a:avLst/>
          </a:prstGeom>
          <a:solidFill>
            <a:srgbClr val="0070C0"/>
          </a:solidFill>
          <a:ln w="1905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Example is 5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</a:t>
            </a:r>
            <a:r>
              <a:rPr lang="en-US" altLang="zh-TW" sz="1600" dirty="0" err="1" smtClean="0">
                <a:solidFill>
                  <a:schemeClr val="bg1"/>
                </a:solidFill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 is 25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</a:t>
            </a:r>
            <a:r>
              <a:rPr lang="en-US" altLang="zh-TW" sz="1600" dirty="0" err="1" smtClean="0">
                <a:solidFill>
                  <a:schemeClr val="bg1"/>
                </a:solidFill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 is 26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</a:t>
            </a:r>
            <a:r>
              <a:rPr lang="en-US" altLang="zh-TW" sz="1600" dirty="0" err="1" smtClean="0">
                <a:solidFill>
                  <a:schemeClr val="bg1"/>
                </a:solidFill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 is 1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</a:t>
            </a:r>
            <a:r>
              <a:rPr lang="en-US" altLang="zh-TW" sz="1600" dirty="0" err="1" smtClean="0">
                <a:solidFill>
                  <a:schemeClr val="bg1"/>
                </a:solidFill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 is 10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</a:t>
            </a:r>
            <a:r>
              <a:rPr lang="en-US" altLang="zh-TW" sz="1600" dirty="0" err="1" smtClean="0">
                <a:solidFill>
                  <a:schemeClr val="bg1"/>
                </a:solidFill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 is 25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</a:t>
            </a:r>
            <a:r>
              <a:rPr lang="en-US" altLang="zh-TW" sz="1600" dirty="0" err="1" smtClean="0">
                <a:solidFill>
                  <a:schemeClr val="bg1"/>
                </a:solidFill>
                <a:latin typeface="Lucida Console" pitchFamily="49" charset="0"/>
              </a:rPr>
              <a:t>UseLocalVariable</a:t>
            </a: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 is 26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</a:t>
            </a:r>
            <a:r>
              <a:rPr lang="en-US" altLang="zh-TW" sz="1600" dirty="0" err="1" smtClean="0">
                <a:solidFill>
                  <a:schemeClr val="bg1"/>
                </a:solidFill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 is 10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</a:t>
            </a:r>
            <a:r>
              <a:rPr lang="en-US" altLang="zh-TW" sz="1600" dirty="0" err="1" smtClean="0">
                <a:solidFill>
                  <a:schemeClr val="bg1"/>
                </a:solidFill>
                <a:latin typeface="Lucida Console" pitchFamily="49" charset="0"/>
              </a:rPr>
              <a:t>UseClassField</a:t>
            </a: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 is 100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  <a:latin typeface="Lucida Console" pitchFamily="49" charset="0"/>
              </a:rPr>
              <a:t>x in method Example is 5</a:t>
            </a:r>
          </a:p>
        </p:txBody>
      </p:sp>
      <p:sp>
        <p:nvSpPr>
          <p:cNvPr id="5" name="矩形 4"/>
          <p:cNvSpPr/>
          <p:nvPr/>
        </p:nvSpPr>
        <p:spPr>
          <a:xfrm>
            <a:off x="428596" y="1500174"/>
            <a:ext cx="8001056" cy="1913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ScopeTest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Scope </a:t>
            </a:r>
            <a:r>
              <a:rPr lang="en-US" altLang="zh-TW" sz="1600" dirty="0" err="1" smtClean="0">
                <a:latin typeface="Lucida Console" pitchFamily="49" charset="0"/>
              </a:rPr>
              <a:t>scope</a:t>
            </a:r>
            <a:r>
              <a:rPr lang="en-US" altLang="zh-TW" sz="1600" dirty="0" smtClean="0">
                <a:latin typeface="Lucida Console" pitchFamily="49" charset="0"/>
              </a:rPr>
              <a:t> = new Scope();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scope.Example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ScopeTest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>
              <a:solidFill>
                <a:srgbClr val="00B05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Overloading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45224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Overloading Description</a:t>
            </a:r>
          </a:p>
          <a:p>
            <a:pPr lvl="1">
              <a:lnSpc>
                <a:spcPts val="3400"/>
              </a:lnSpc>
            </a:pPr>
            <a:r>
              <a:rPr lang="en-US" altLang="zh-TW" dirty="0" smtClean="0"/>
              <a:t>Methods of the </a:t>
            </a:r>
            <a:r>
              <a:rPr lang="en-US" altLang="zh-TW" dirty="0" smtClean="0">
                <a:solidFill>
                  <a:srgbClr val="00B050"/>
                </a:solidFill>
              </a:rPr>
              <a:t>same name</a:t>
            </a:r>
            <a:r>
              <a:rPr lang="en-US" altLang="zh-TW" dirty="0" smtClean="0"/>
              <a:t> can be declared in the same class.</a:t>
            </a:r>
          </a:p>
          <a:p>
            <a:pPr lvl="1">
              <a:lnSpc>
                <a:spcPts val="3400"/>
              </a:lnSpc>
            </a:pPr>
            <a:r>
              <a:rPr lang="en-US" altLang="zh-TW" dirty="0" smtClean="0"/>
              <a:t>It is commonly used to create several methods that perform the same or similar tasks.</a:t>
            </a:r>
          </a:p>
          <a:p>
            <a:pPr lvl="1">
              <a:lnSpc>
                <a:spcPts val="3400"/>
              </a:lnSpc>
            </a:pPr>
            <a:r>
              <a:rPr lang="en-US" altLang="zh-TW" dirty="0" smtClean="0">
                <a:solidFill>
                  <a:srgbClr val="00B050"/>
                </a:solidFill>
              </a:rPr>
              <a:t>Method signature </a:t>
            </a:r>
            <a:r>
              <a:rPr lang="en-US" altLang="zh-TW" dirty="0" smtClean="0"/>
              <a:t>is used to distinguish overloaded methods.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Parameter Number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Parameter Type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Parameter Order</a:t>
            </a:r>
          </a:p>
        </p:txBody>
      </p:sp>
      <p:sp>
        <p:nvSpPr>
          <p:cNvPr id="6" name="矩形 5"/>
          <p:cNvSpPr/>
          <p:nvPr/>
        </p:nvSpPr>
        <p:spPr>
          <a:xfrm>
            <a:off x="4214810" y="5429271"/>
            <a:ext cx="4572032" cy="400110"/>
          </a:xfrm>
          <a:prstGeom prst="rect">
            <a:avLst/>
          </a:prstGeom>
          <a:solidFill>
            <a:srgbClr val="98ECF2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void 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Maximum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(int </a:t>
            </a:r>
            <a:r>
              <a:rPr kumimoji="0" lang="fr-FR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a, 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int</a:t>
            </a:r>
            <a:r>
              <a:rPr kumimoji="0" lang="fr-FR" altLang="zh-TW" sz="2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 b, int c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);</a:t>
            </a:r>
            <a:endParaRPr kumimoji="0" lang="zh-TW" altLang="en-US" sz="2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 pitchFamily="34" charset="0"/>
              <a:ea typeface="굴림" pitchFamily="50" charset="-127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14810" y="5957908"/>
            <a:ext cx="4572032" cy="400050"/>
          </a:xfrm>
          <a:prstGeom prst="rect">
            <a:avLst/>
          </a:prstGeom>
          <a:solidFill>
            <a:srgbClr val="98ECF2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void 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Maximum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(float </a:t>
            </a:r>
            <a:r>
              <a:rPr kumimoji="0" lang="fr-FR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a, 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float </a:t>
            </a:r>
            <a:r>
              <a:rPr kumimoji="0" lang="fr-FR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b);</a:t>
            </a:r>
            <a:endParaRPr kumimoji="0" lang="zh-TW" altLang="en-US" sz="2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 pitchFamily="34" charset="0"/>
              <a:ea typeface="굴림" pitchFamily="50" charset="-127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14810" y="4929205"/>
            <a:ext cx="4572032" cy="400110"/>
          </a:xfrm>
          <a:prstGeom prst="rect">
            <a:avLst/>
          </a:prstGeom>
          <a:solidFill>
            <a:srgbClr val="98ECF2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void 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Maximum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(int </a:t>
            </a:r>
            <a:r>
              <a:rPr kumimoji="0" lang="fr-FR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a, </a:t>
            </a:r>
            <a:r>
              <a:rPr kumimoji="0" lang="fr-F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굴림" pitchFamily="50" charset="-127"/>
                <a:cs typeface="+mn-cs"/>
              </a:rPr>
              <a:t>int b);</a:t>
            </a:r>
            <a:endParaRPr kumimoji="0" lang="zh-TW" altLang="en-US" sz="2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 pitchFamily="34" charset="0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14348" y="4214818"/>
            <a:ext cx="7429552" cy="1428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714348" y="2357430"/>
            <a:ext cx="7429552" cy="15716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Overloading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1720840"/>
            <a:ext cx="83582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dirty="0" err="1" smtClean="0">
                <a:latin typeface="Lucida Console" pitchFamily="49" charset="0"/>
              </a:rPr>
              <a:t>MethodOverload</a:t>
            </a:r>
            <a:r>
              <a:rPr lang="en-US" altLang="zh-TW" dirty="0" smtClean="0">
                <a:latin typeface="Lucida Console" pitchFamily="49" charset="0"/>
              </a:rPr>
              <a:t> {</a:t>
            </a:r>
          </a:p>
          <a:p>
            <a:pPr>
              <a:lnSpc>
                <a:spcPts val="2800"/>
              </a:lnSpc>
            </a:pPr>
            <a:endParaRPr lang="en-US" altLang="zh-TW" dirty="0" smtClean="0">
              <a:latin typeface="Lucida Console" pitchFamily="49" charset="0"/>
            </a:endParaRPr>
          </a:p>
          <a:p>
            <a:pPr lvl="1">
              <a:lnSpc>
                <a:spcPts val="28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</a:t>
            </a:r>
            <a:r>
              <a:rPr lang="en-US" altLang="zh-TW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 </a:t>
            </a:r>
            <a:r>
              <a:rPr lang="en-US" altLang="zh-TW" dirty="0" smtClean="0">
                <a:latin typeface="Lucida Console" pitchFamily="49" charset="0"/>
              </a:rPr>
              <a:t>Square(</a:t>
            </a:r>
            <a:r>
              <a:rPr lang="en-US" altLang="zh-TW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</a:rPr>
              <a:t> </a:t>
            </a:r>
            <a:r>
              <a:rPr lang="en-US" altLang="zh-TW" dirty="0" err="1" smtClean="0">
                <a:solidFill>
                  <a:srgbClr val="FF0000"/>
                </a:solidFill>
                <a:latin typeface="Lucida Console" pitchFamily="49" charset="0"/>
              </a:rPr>
              <a:t>intValue</a:t>
            </a:r>
            <a:r>
              <a:rPr lang="en-US" altLang="zh-TW" dirty="0" smtClean="0">
                <a:latin typeface="Lucida Console" pitchFamily="49" charset="0"/>
              </a:rPr>
              <a:t>){</a:t>
            </a:r>
          </a:p>
          <a:p>
            <a:pPr lvl="2">
              <a:lnSpc>
                <a:spcPts val="2800"/>
              </a:lnSpc>
            </a:pPr>
            <a:r>
              <a:rPr lang="en-US" altLang="zh-TW" dirty="0" err="1" smtClean="0">
                <a:latin typeface="Lucida Console" pitchFamily="49" charset="0"/>
              </a:rPr>
              <a:t>System.out.println</a:t>
            </a:r>
            <a:r>
              <a:rPr lang="en-US" altLang="zh-TW" dirty="0" smtClean="0">
                <a:latin typeface="Lucida Console" pitchFamily="49" charset="0"/>
              </a:rPr>
              <a:t>("Method Square(</a:t>
            </a:r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) ");</a:t>
            </a:r>
          </a:p>
          <a:p>
            <a:pPr lvl="2">
              <a:lnSpc>
                <a:spcPts val="2800"/>
              </a:lnSpc>
            </a:pPr>
            <a:r>
              <a:rPr lang="en-US" altLang="zh-TW" dirty="0" smtClean="0">
                <a:latin typeface="Lucida Console" pitchFamily="49" charset="0"/>
              </a:rPr>
              <a:t>return </a:t>
            </a:r>
            <a:r>
              <a:rPr lang="en-US" altLang="zh-TW" dirty="0" err="1" smtClean="0">
                <a:latin typeface="Lucida Console" pitchFamily="49" charset="0"/>
              </a:rPr>
              <a:t>intValue</a:t>
            </a:r>
            <a:r>
              <a:rPr lang="en-US" altLang="zh-TW" dirty="0" smtClean="0">
                <a:latin typeface="Lucida Console" pitchFamily="49" charset="0"/>
              </a:rPr>
              <a:t> * </a:t>
            </a:r>
            <a:r>
              <a:rPr lang="en-US" altLang="zh-TW" dirty="0" err="1" smtClean="0">
                <a:latin typeface="Lucida Console" pitchFamily="49" charset="0"/>
              </a:rPr>
              <a:t>intValue</a:t>
            </a:r>
            <a:r>
              <a:rPr lang="en-US" altLang="zh-TW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8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Square */</a:t>
            </a:r>
          </a:p>
          <a:p>
            <a:pPr lvl="1">
              <a:lnSpc>
                <a:spcPts val="2800"/>
              </a:lnSpc>
            </a:pPr>
            <a:endParaRPr lang="zh-TW" altLang="en-US" dirty="0" smtClean="0">
              <a:latin typeface="Lucida Console" pitchFamily="49" charset="0"/>
            </a:endParaRPr>
          </a:p>
          <a:p>
            <a:pPr lvl="1">
              <a:lnSpc>
                <a:spcPts val="28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double </a:t>
            </a:r>
            <a:r>
              <a:rPr lang="en-US" altLang="zh-TW" dirty="0" smtClean="0">
                <a:latin typeface="Lucida Console" pitchFamily="49" charset="0"/>
              </a:rPr>
              <a:t>Square(</a:t>
            </a: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</a:rPr>
              <a:t>double </a:t>
            </a:r>
            <a:r>
              <a:rPr lang="en-US" altLang="zh-TW" dirty="0" err="1" smtClean="0">
                <a:solidFill>
                  <a:srgbClr val="FF0000"/>
                </a:solidFill>
                <a:latin typeface="Lucida Console" pitchFamily="49" charset="0"/>
              </a:rPr>
              <a:t>doubleValue</a:t>
            </a:r>
            <a:r>
              <a:rPr lang="en-US" altLang="zh-TW" dirty="0" smtClean="0">
                <a:latin typeface="Lucida Console" pitchFamily="49" charset="0"/>
              </a:rPr>
              <a:t>){</a:t>
            </a:r>
          </a:p>
          <a:p>
            <a:pPr lvl="2">
              <a:lnSpc>
                <a:spcPts val="2800"/>
              </a:lnSpc>
            </a:pPr>
            <a:r>
              <a:rPr lang="en-US" altLang="zh-TW" dirty="0" err="1" smtClean="0">
                <a:latin typeface="Lucida Console" pitchFamily="49" charset="0"/>
              </a:rPr>
              <a:t>System.out.println</a:t>
            </a:r>
            <a:r>
              <a:rPr lang="en-US" altLang="zh-TW" dirty="0" smtClean="0">
                <a:latin typeface="Lucida Console" pitchFamily="49" charset="0"/>
              </a:rPr>
              <a:t>("Method Square(float)");</a:t>
            </a:r>
          </a:p>
          <a:p>
            <a:pPr lvl="2">
              <a:lnSpc>
                <a:spcPts val="2800"/>
              </a:lnSpc>
            </a:pPr>
            <a:r>
              <a:rPr lang="en-US" altLang="zh-TW" dirty="0" smtClean="0">
                <a:latin typeface="Lucida Console" pitchFamily="49" charset="0"/>
              </a:rPr>
              <a:t>return </a:t>
            </a:r>
            <a:r>
              <a:rPr lang="en-US" altLang="zh-TW" dirty="0" err="1" smtClean="0">
                <a:latin typeface="Lucida Console" pitchFamily="49" charset="0"/>
              </a:rPr>
              <a:t>doubleValue</a:t>
            </a:r>
            <a:r>
              <a:rPr lang="en-US" altLang="zh-TW" dirty="0" smtClean="0">
                <a:latin typeface="Lucida Console" pitchFamily="49" charset="0"/>
              </a:rPr>
              <a:t> * </a:t>
            </a:r>
            <a:r>
              <a:rPr lang="en-US" altLang="zh-TW" dirty="0" err="1" smtClean="0">
                <a:latin typeface="Lucida Console" pitchFamily="49" charset="0"/>
              </a:rPr>
              <a:t>doubleValue</a:t>
            </a:r>
            <a:r>
              <a:rPr lang="en-US" altLang="zh-TW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8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Square */</a:t>
            </a:r>
          </a:p>
          <a:p>
            <a:pPr>
              <a:lnSpc>
                <a:spcPts val="28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</a:t>
            </a:r>
            <a:r>
              <a:rPr lang="en-US" altLang="zh-TW" dirty="0" err="1" smtClean="0">
                <a:solidFill>
                  <a:srgbClr val="00B050"/>
                </a:solidFill>
                <a:latin typeface="Lucida Console" pitchFamily="49" charset="0"/>
              </a:rPr>
              <a:t>MethodOverload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dirty="0">
              <a:solidFill>
                <a:srgbClr val="00B05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Overloading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57158" y="1500174"/>
            <a:ext cx="8358246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dirty="0" err="1" smtClean="0">
                <a:latin typeface="Lucida Console" pitchFamily="49" charset="0"/>
              </a:rPr>
              <a:t>MethodOverloadTest</a:t>
            </a:r>
            <a:r>
              <a:rPr lang="en-US" altLang="zh-TW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6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dirty="0" smtClean="0">
                <a:latin typeface="Lucida Console" pitchFamily="49" charset="0"/>
              </a:rPr>
              <a:t>void main(String </a:t>
            </a:r>
            <a:r>
              <a:rPr lang="en-US" altLang="zh-TW" dirty="0" err="1" smtClean="0">
                <a:latin typeface="Lucida Console" pitchFamily="49" charset="0"/>
              </a:rPr>
              <a:t>args</a:t>
            </a:r>
            <a:r>
              <a:rPr lang="en-US" altLang="zh-TW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600"/>
              </a:lnSpc>
            </a:pPr>
            <a:r>
              <a:rPr lang="en-US" altLang="zh-TW" dirty="0" err="1" smtClean="0">
                <a:latin typeface="Lucida Console" pitchFamily="49" charset="0"/>
              </a:rPr>
              <a:t>MethodOverload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methodOverload</a:t>
            </a:r>
            <a:r>
              <a:rPr lang="en-US" altLang="zh-TW" dirty="0" smtClean="0">
                <a:latin typeface="Lucida Console" pitchFamily="49" charset="0"/>
              </a:rPr>
              <a:t> = new </a:t>
            </a:r>
            <a:r>
              <a:rPr lang="en-US" altLang="zh-TW" dirty="0" err="1" smtClean="0">
                <a:latin typeface="Lucida Console" pitchFamily="49" charset="0"/>
              </a:rPr>
              <a:t>MethodOverload</a:t>
            </a:r>
            <a:r>
              <a:rPr lang="en-US" altLang="zh-TW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600"/>
              </a:lnSpc>
            </a:pPr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intResult</a:t>
            </a:r>
            <a:r>
              <a:rPr lang="en-US" altLang="zh-TW" dirty="0" smtClean="0">
                <a:latin typeface="Lucida Console" pitchFamily="49" charset="0"/>
              </a:rPr>
              <a:t> = </a:t>
            </a:r>
            <a:r>
              <a:rPr lang="en-US" altLang="zh-TW" dirty="0" err="1" smtClean="0">
                <a:solidFill>
                  <a:srgbClr val="FF0000"/>
                </a:solidFill>
                <a:latin typeface="Lucida Console" pitchFamily="49" charset="0"/>
              </a:rPr>
              <a:t>methodOverload.Square</a:t>
            </a: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</a:rPr>
              <a:t>(7);</a:t>
            </a:r>
          </a:p>
          <a:p>
            <a:pPr lvl="2">
              <a:lnSpc>
                <a:spcPts val="2600"/>
              </a:lnSpc>
            </a:pPr>
            <a:r>
              <a:rPr lang="en-US" altLang="zh-TW" dirty="0" err="1" smtClean="0">
                <a:latin typeface="Lucida Console" pitchFamily="49" charset="0"/>
              </a:rPr>
              <a:t>System.out.printf</a:t>
            </a:r>
            <a:r>
              <a:rPr lang="en-US" altLang="zh-TW" dirty="0" smtClean="0">
                <a:latin typeface="Lucida Console" pitchFamily="49" charset="0"/>
              </a:rPr>
              <a:t>("Square: %d\n", </a:t>
            </a:r>
            <a:r>
              <a:rPr lang="en-US" altLang="zh-TW" dirty="0" err="1" smtClean="0">
                <a:latin typeface="Lucida Console" pitchFamily="49" charset="0"/>
              </a:rPr>
              <a:t>intResult</a:t>
            </a:r>
            <a:r>
              <a:rPr lang="en-US" altLang="zh-TW" dirty="0" smtClean="0">
                <a:latin typeface="Lucida Console" pitchFamily="49" charset="0"/>
              </a:rPr>
              <a:t>);</a:t>
            </a:r>
          </a:p>
          <a:p>
            <a:pPr lvl="2">
              <a:lnSpc>
                <a:spcPts val="2600"/>
              </a:lnSpc>
            </a:pPr>
            <a:endParaRPr lang="zh-TW" altLang="en-US" dirty="0" smtClean="0">
              <a:latin typeface="Lucida Console" pitchFamily="49" charset="0"/>
            </a:endParaRPr>
          </a:p>
          <a:p>
            <a:pPr lvl="2">
              <a:lnSpc>
                <a:spcPts val="2600"/>
              </a:lnSpc>
            </a:pPr>
            <a:r>
              <a:rPr lang="en-US" altLang="zh-TW" dirty="0" smtClean="0">
                <a:latin typeface="Lucida Console" pitchFamily="49" charset="0"/>
              </a:rPr>
              <a:t>double </a:t>
            </a:r>
            <a:r>
              <a:rPr lang="en-US" altLang="zh-TW" dirty="0" err="1" smtClean="0">
                <a:latin typeface="Lucida Console" pitchFamily="49" charset="0"/>
              </a:rPr>
              <a:t>doubleResult</a:t>
            </a:r>
            <a:r>
              <a:rPr lang="en-US" altLang="zh-TW" dirty="0" smtClean="0">
                <a:latin typeface="Lucida Console" pitchFamily="49" charset="0"/>
              </a:rPr>
              <a:t> = </a:t>
            </a:r>
            <a:r>
              <a:rPr lang="en-US" altLang="zh-TW" dirty="0" err="1" smtClean="0">
                <a:solidFill>
                  <a:srgbClr val="FF0000"/>
                </a:solidFill>
                <a:latin typeface="Lucida Console" pitchFamily="49" charset="0"/>
              </a:rPr>
              <a:t>methodOverload.Square</a:t>
            </a: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</a:rPr>
              <a:t>(7.0);</a:t>
            </a:r>
          </a:p>
          <a:p>
            <a:pPr lvl="2">
              <a:lnSpc>
                <a:spcPts val="2600"/>
              </a:lnSpc>
            </a:pPr>
            <a:r>
              <a:rPr lang="en-US" altLang="zh-TW" dirty="0" err="1" smtClean="0">
                <a:latin typeface="Lucida Console" pitchFamily="49" charset="0"/>
              </a:rPr>
              <a:t>System.out.printf</a:t>
            </a:r>
            <a:r>
              <a:rPr lang="en-US" altLang="zh-TW" dirty="0" smtClean="0">
                <a:latin typeface="Lucida Console" pitchFamily="49" charset="0"/>
              </a:rPr>
              <a:t>("Square: %f\n", </a:t>
            </a:r>
            <a:r>
              <a:rPr lang="en-US" altLang="zh-TW" dirty="0" err="1" smtClean="0">
                <a:latin typeface="Lucida Console" pitchFamily="49" charset="0"/>
              </a:rPr>
              <a:t>doubleResult</a:t>
            </a:r>
            <a:r>
              <a:rPr lang="en-US" altLang="zh-TW" dirty="0" smtClean="0">
                <a:latin typeface="Lucida Console" pitchFamily="49" charset="0"/>
              </a:rPr>
              <a:t>);</a:t>
            </a:r>
          </a:p>
          <a:p>
            <a:pPr lvl="1">
              <a:lnSpc>
                <a:spcPts val="26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6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dirty="0" err="1" smtClean="0">
                <a:solidFill>
                  <a:srgbClr val="00B050"/>
                </a:solidFill>
                <a:latin typeface="Lucida Console" pitchFamily="49" charset="0"/>
              </a:rPr>
              <a:t>MethodOverloadTest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5" name="矩形 4"/>
          <p:cNvSpPr/>
          <p:nvPr/>
        </p:nvSpPr>
        <p:spPr>
          <a:xfrm>
            <a:off x="285720" y="5072074"/>
            <a:ext cx="8501122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Method Square(</a:t>
            </a:r>
            <a:r>
              <a:rPr lang="en-US" altLang="zh-TW" dirty="0" err="1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int</a:t>
            </a:r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) 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Square: 49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Method Square(float)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Square: 49.000000</a:t>
            </a:r>
            <a:endParaRPr lang="zh-TW" altLang="en-US" dirty="0">
              <a:solidFill>
                <a:schemeClr val="bg1">
                  <a:lumMod val="95000"/>
                </a:schemeClr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Method Overloading</a:t>
            </a:r>
            <a:endParaRPr lang="zh-TW" altLang="en-US" smtClean="0">
              <a:ea typeface="新細明體" charset="-120"/>
            </a:endParaRPr>
          </a:p>
        </p:txBody>
      </p:sp>
      <p:sp>
        <p:nvSpPr>
          <p:cNvPr id="3174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Remark</a:t>
            </a:r>
          </a:p>
          <a:p>
            <a:pPr lvl="1" eaLnBrk="1" hangingPunct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Method calls can not be distinguished only by return value.</a:t>
            </a:r>
            <a:endParaRPr lang="zh-TW" altLang="en-US" dirty="0" smtClean="0">
              <a:ea typeface="新細明體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0C1FF9-EA56-45B9-BE2D-82212C1C9223}" type="slidenum">
              <a:rPr lang="ko-KR" altLang="en-US" smtClean="0"/>
              <a:pPr>
                <a:defRPr/>
              </a:pPr>
              <a:t>35</a:t>
            </a:fld>
            <a:endParaRPr lang="en-US" altLang="ko-KR"/>
          </a:p>
        </p:txBody>
      </p:sp>
      <p:sp>
        <p:nvSpPr>
          <p:cNvPr id="31751" name="矩形 6"/>
          <p:cNvSpPr>
            <a:spLocks noChangeArrowheads="1"/>
          </p:cNvSpPr>
          <p:nvPr/>
        </p:nvSpPr>
        <p:spPr bwMode="auto">
          <a:xfrm>
            <a:off x="1000100" y="3286124"/>
            <a:ext cx="7358114" cy="1689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3200"/>
              </a:lnSpc>
            </a:pP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b="0" u="none" dirty="0" err="1">
                <a:latin typeface="Lucida Console" pitchFamily="49" charset="0"/>
              </a:rPr>
              <a:t>MethodOverload</a:t>
            </a:r>
            <a:r>
              <a:rPr lang="en-US" altLang="zh-TW" b="0" u="none" dirty="0">
                <a:latin typeface="Lucida Console" pitchFamily="49" charset="0"/>
              </a:rPr>
              <a:t>{</a:t>
            </a:r>
          </a:p>
          <a:p>
            <a:pPr lvl="1" eaLnBrk="0" hangingPunct="0">
              <a:lnSpc>
                <a:spcPts val="3200"/>
              </a:lnSpc>
            </a:pP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public </a:t>
            </a:r>
            <a:r>
              <a:rPr lang="en-US" altLang="zh-TW" b="0" u="none" dirty="0" err="1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>
                <a:solidFill>
                  <a:srgbClr val="0070C0"/>
                </a:solidFill>
                <a:latin typeface="Lucida Console" pitchFamily="49" charset="0"/>
              </a:rPr>
              <a:t> </a:t>
            </a:r>
            <a:r>
              <a:rPr lang="en-US" altLang="zh-TW" b="0" u="none" dirty="0" smtClean="0">
                <a:latin typeface="Lucida Console" pitchFamily="49" charset="0"/>
              </a:rPr>
              <a:t>Square(</a:t>
            </a:r>
            <a:r>
              <a:rPr lang="en-US" altLang="zh-TW" b="0" u="none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FF0000"/>
                </a:solidFill>
                <a:latin typeface="Lucida Console" pitchFamily="49" charset="0"/>
              </a:rPr>
              <a:t> </a:t>
            </a:r>
            <a:r>
              <a:rPr lang="en-US" altLang="zh-TW" b="0" u="none" dirty="0">
                <a:solidFill>
                  <a:srgbClr val="FF0000"/>
                </a:solidFill>
                <a:latin typeface="Lucida Console" pitchFamily="49" charset="0"/>
              </a:rPr>
              <a:t>x</a:t>
            </a:r>
            <a:r>
              <a:rPr lang="en-US" altLang="zh-TW" b="0" u="none" dirty="0" smtClean="0">
                <a:latin typeface="Lucida Console" pitchFamily="49" charset="0"/>
              </a:rPr>
              <a:t>){return </a:t>
            </a:r>
            <a:r>
              <a:rPr lang="en-US" altLang="zh-TW" b="0" u="none" dirty="0">
                <a:latin typeface="Lucida Console" pitchFamily="49" charset="0"/>
              </a:rPr>
              <a:t>x * x</a:t>
            </a:r>
            <a:r>
              <a:rPr lang="en-US" altLang="zh-TW" b="0" u="none" dirty="0" smtClean="0">
                <a:latin typeface="Lucida Console" pitchFamily="49" charset="0"/>
              </a:rPr>
              <a:t>;}</a:t>
            </a:r>
          </a:p>
          <a:p>
            <a:pPr lvl="1" eaLnBrk="0" hangingPunct="0">
              <a:lnSpc>
                <a:spcPts val="3200"/>
              </a:lnSpc>
            </a:pP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public </a:t>
            </a:r>
            <a:r>
              <a:rPr lang="en-US" altLang="zh-TW" b="0" u="none" dirty="0">
                <a:solidFill>
                  <a:srgbClr val="0070C0"/>
                </a:solidFill>
                <a:latin typeface="Lucida Console" pitchFamily="49" charset="0"/>
              </a:rPr>
              <a:t>double </a:t>
            </a:r>
            <a:r>
              <a:rPr lang="en-US" altLang="zh-TW" b="0" u="none" dirty="0">
                <a:latin typeface="Lucida Console" pitchFamily="49" charset="0"/>
              </a:rPr>
              <a:t>Square(</a:t>
            </a:r>
            <a:r>
              <a:rPr lang="en-US" altLang="zh-TW" b="0" u="none" dirty="0" err="1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>
                <a:solidFill>
                  <a:srgbClr val="FF0000"/>
                </a:solidFill>
                <a:latin typeface="Lucida Console" pitchFamily="49" charset="0"/>
              </a:rPr>
              <a:t> </a:t>
            </a:r>
            <a:r>
              <a:rPr lang="en-US" altLang="zh-TW" b="0" u="none" dirty="0" smtClean="0">
                <a:solidFill>
                  <a:srgbClr val="FF0000"/>
                </a:solidFill>
                <a:latin typeface="Lucida Console" pitchFamily="49" charset="0"/>
              </a:rPr>
              <a:t>y</a:t>
            </a:r>
            <a:r>
              <a:rPr lang="en-US" altLang="zh-TW" b="0" u="none" dirty="0" smtClean="0">
                <a:latin typeface="Lucida Console" pitchFamily="49" charset="0"/>
              </a:rPr>
              <a:t>){return </a:t>
            </a:r>
            <a:r>
              <a:rPr lang="en-US" altLang="zh-TW" b="0" u="none" dirty="0">
                <a:latin typeface="Lucida Console" pitchFamily="49" charset="0"/>
              </a:rPr>
              <a:t>y * y</a:t>
            </a:r>
            <a:r>
              <a:rPr lang="en-US" altLang="zh-TW" b="0" u="none" dirty="0" smtClean="0">
                <a:latin typeface="Lucida Console" pitchFamily="49" charset="0"/>
              </a:rPr>
              <a:t>;}</a:t>
            </a:r>
            <a:endParaRPr lang="en-US" altLang="zh-TW" b="0" u="none" dirty="0">
              <a:latin typeface="Lucida Console" pitchFamily="49" charset="0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TW" b="0" u="none" dirty="0" smtClean="0">
                <a:latin typeface="Lucida Console" pitchFamily="49" charset="0"/>
              </a:rPr>
              <a:t>}/* </a:t>
            </a:r>
            <a:r>
              <a:rPr lang="en-US" altLang="zh-TW" b="0" u="none" dirty="0">
                <a:latin typeface="Lucida Console" pitchFamily="49" charset="0"/>
              </a:rPr>
              <a:t>End of </a:t>
            </a:r>
            <a:r>
              <a:rPr lang="en-US" altLang="zh-TW" b="0" u="none" dirty="0" err="1">
                <a:latin typeface="Lucida Console" pitchFamily="49" charset="0"/>
              </a:rPr>
              <a:t>MethodOverload</a:t>
            </a:r>
            <a:r>
              <a:rPr lang="en-US" altLang="zh-TW" b="0" u="none" dirty="0">
                <a:latin typeface="Lucida Console" pitchFamily="49" charset="0"/>
              </a:rPr>
              <a:t> */</a:t>
            </a:r>
            <a:endParaRPr lang="zh-TW" altLang="en-US" b="0" u="none" dirty="0">
              <a:latin typeface="Lucida Console" pitchFamily="49" charset="0"/>
            </a:endParaRPr>
          </a:p>
        </p:txBody>
      </p:sp>
      <p:sp>
        <p:nvSpPr>
          <p:cNvPr id="31752" name="矩形 9"/>
          <p:cNvSpPr>
            <a:spLocks noChangeArrowheads="1"/>
          </p:cNvSpPr>
          <p:nvPr/>
        </p:nvSpPr>
        <p:spPr bwMode="auto">
          <a:xfrm>
            <a:off x="785786" y="5072074"/>
            <a:ext cx="7491412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800" b="0" u="none" dirty="0">
                <a:solidFill>
                  <a:srgbClr val="FF0000"/>
                </a:solidFill>
                <a:latin typeface="Comic Sans MS" pitchFamily="66" charset="0"/>
              </a:rPr>
              <a:t>Error: </a:t>
            </a:r>
            <a:r>
              <a:rPr lang="en-US" altLang="zh-TW" sz="1800" b="0" u="none" dirty="0" err="1">
                <a:solidFill>
                  <a:srgbClr val="0070C0"/>
                </a:solidFill>
                <a:latin typeface="Comic Sans MS" pitchFamily="66" charset="0"/>
              </a:rPr>
              <a:t>MethodOverload</a:t>
            </a:r>
            <a:r>
              <a:rPr lang="en-US" altLang="zh-TW" sz="1800" b="0" u="none" dirty="0">
                <a:solidFill>
                  <a:srgbClr val="0070C0"/>
                </a:solidFill>
                <a:latin typeface="Comic Sans MS" pitchFamily="66" charset="0"/>
              </a:rPr>
              <a:t>' already defines a member called 'Square' with the same parameter types</a:t>
            </a:r>
            <a:endParaRPr lang="zh-TW" altLang="en-US" sz="1800" b="0" u="none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WordArt 3"/>
          <p:cNvSpPr>
            <a:spLocks noChangeArrowheads="1" noChangeShapeType="1" noTextEdit="1"/>
          </p:cNvSpPr>
          <p:nvPr/>
        </p:nvSpPr>
        <p:spPr bwMode="gray">
          <a:xfrm>
            <a:off x="2971800" y="1633538"/>
            <a:ext cx="46482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hlink"/>
                    </a:gs>
                  </a:gsLst>
                  <a:lin ang="0" scaled="1"/>
                </a:gradFill>
                <a:latin typeface="Arial"/>
                <a:cs typeface="Arial"/>
              </a:rPr>
              <a:t>Thank You !</a:t>
            </a:r>
            <a:endParaRPr lang="zh-TW" altLang="en-US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hlink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3657600" y="5715000"/>
            <a:ext cx="1884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000" b="1">
                <a:solidFill>
                  <a:schemeClr val="bg1"/>
                </a:solidFill>
                <a:latin typeface="Verdana" pitchFamily="34" charset="0"/>
                <a:ea typeface="新細明體" charset="-120"/>
              </a:rPr>
              <a:t>www.themegallery.com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5286</TotalTime>
  <Words>1834</Words>
  <Application>Microsoft Office PowerPoint</Application>
  <PresentationFormat>如螢幕大小 (4:3)</PresentationFormat>
  <Paragraphs>391</Paragraphs>
  <Slides>36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37" baseType="lpstr">
      <vt:lpstr>市鎮</vt:lpstr>
      <vt:lpstr>Windows Programming Using Java</vt:lpstr>
      <vt:lpstr>Contents</vt:lpstr>
      <vt:lpstr>Introduction</vt:lpstr>
      <vt:lpstr>Introduction</vt:lpstr>
      <vt:lpstr>Introduction</vt:lpstr>
      <vt:lpstr>Introduction</vt:lpstr>
      <vt:lpstr>Introduction</vt:lpstr>
      <vt:lpstr>Method Declaration and Usage</vt:lpstr>
      <vt:lpstr>Method Declaration and Usage</vt:lpstr>
      <vt:lpstr>Method Declaration and Usage</vt:lpstr>
      <vt:lpstr>Method Declaration and Usage</vt:lpstr>
      <vt:lpstr>Method Declaration and Usage</vt:lpstr>
      <vt:lpstr>Method Declaration and Usage</vt:lpstr>
      <vt:lpstr>Method Declaration and Usage</vt:lpstr>
      <vt:lpstr>Method Declaration and Usage</vt:lpstr>
      <vt:lpstr>Method Declaration and Usage</vt:lpstr>
      <vt:lpstr>Method Declaration and Usage</vt:lpstr>
      <vt:lpstr>Method Declaration and Usage</vt:lpstr>
      <vt:lpstr>Method Declaration and Usage</vt:lpstr>
      <vt:lpstr>static Method and Fields</vt:lpstr>
      <vt:lpstr>static Method and Fields</vt:lpstr>
      <vt:lpstr>static Method and Fields</vt:lpstr>
      <vt:lpstr>static Method and Fields</vt:lpstr>
      <vt:lpstr>static Method and Fields</vt:lpstr>
      <vt:lpstr>Declaration Scope</vt:lpstr>
      <vt:lpstr>Declaration Scope</vt:lpstr>
      <vt:lpstr>Declaration Scope</vt:lpstr>
      <vt:lpstr>Declaration Scope</vt:lpstr>
      <vt:lpstr>Declaration Scope</vt:lpstr>
      <vt:lpstr>Declaration Scope</vt:lpstr>
      <vt:lpstr>Declaration Scope</vt:lpstr>
      <vt:lpstr>Method Overloading</vt:lpstr>
      <vt:lpstr>Method Overloading</vt:lpstr>
      <vt:lpstr>Method Overloading</vt:lpstr>
      <vt:lpstr>Method Overloading</vt:lpstr>
      <vt:lpstr>投影片 36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USER</cp:lastModifiedBy>
  <cp:revision>1004</cp:revision>
  <dcterms:created xsi:type="dcterms:W3CDTF">2009-02-10T14:37:49Z</dcterms:created>
  <dcterms:modified xsi:type="dcterms:W3CDTF">2010-03-15T07:42:45Z</dcterms:modified>
</cp:coreProperties>
</file>