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29"/>
  </p:notesMasterIdLst>
  <p:handoutMasterIdLst>
    <p:handoutMasterId r:id="rId30"/>
  </p:handoutMasterIdLst>
  <p:sldIdLst>
    <p:sldId id="256" r:id="rId2"/>
    <p:sldId id="415" r:id="rId3"/>
    <p:sldId id="416" r:id="rId4"/>
    <p:sldId id="419" r:id="rId5"/>
    <p:sldId id="422" r:id="rId6"/>
    <p:sldId id="423" r:id="rId7"/>
    <p:sldId id="424" r:id="rId8"/>
    <p:sldId id="417" r:id="rId9"/>
    <p:sldId id="418" r:id="rId10"/>
    <p:sldId id="428" r:id="rId11"/>
    <p:sldId id="429" r:id="rId12"/>
    <p:sldId id="426" r:id="rId13"/>
    <p:sldId id="425" r:id="rId14"/>
    <p:sldId id="430" r:id="rId15"/>
    <p:sldId id="434" r:id="rId16"/>
    <p:sldId id="435" r:id="rId17"/>
    <p:sldId id="438" r:id="rId18"/>
    <p:sldId id="439" r:id="rId19"/>
    <p:sldId id="440" r:id="rId20"/>
    <p:sldId id="441" r:id="rId21"/>
    <p:sldId id="444" r:id="rId22"/>
    <p:sldId id="445" r:id="rId23"/>
    <p:sldId id="437" r:id="rId24"/>
    <p:sldId id="446" r:id="rId25"/>
    <p:sldId id="447" r:id="rId26"/>
    <p:sldId id="448" r:id="rId27"/>
    <p:sldId id="406" r:id="rId28"/>
  </p:sldIdLst>
  <p:sldSz cx="9144000" cy="6858000" type="screen4x3"/>
  <p:notesSz cx="6797675" cy="98742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969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60" autoAdjust="0"/>
  </p:normalViewPr>
  <p:slideViewPr>
    <p:cSldViewPr>
      <p:cViewPr>
        <p:scale>
          <a:sx n="70" d="100"/>
          <a:sy n="70" d="100"/>
        </p:scale>
        <p:origin x="-51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2BFE9F-B81A-403E-ABB4-63A69420E449}" type="datetimeFigureOut">
              <a:rPr lang="zh-TW" altLang="en-US" smtClean="0"/>
              <a:pPr/>
              <a:t>2010/3/17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AB33A9-456F-4632-8E97-5D0F47C00B2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881807-6A7E-4058-A463-281A08470EDB}" type="datetimeFigureOut">
              <a:rPr lang="zh-TW" altLang="en-US" smtClean="0"/>
              <a:pPr/>
              <a:t>2010/3/17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450" y="4691063"/>
            <a:ext cx="5438775" cy="4443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AD7225-585B-44F6-AC99-988D25F7899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images.google.com/imgres?imgurl=http://www.egames-online.com/lib/images/partners/java.jpg&amp;imgrefurl=http://www.egames-online.com/?id=PARTNERS&amp;h=294&amp;w=200&amp;sz=17&amp;tbnid=RiMSbbT9A4oJ:&amp;tbnh=111&amp;tbnw=75&amp;hl=en&amp;start=2&amp;prev=/images?q=java+sun&amp;svnum=10&amp;hl=en&amp;lr=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橢圓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橢圓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3039F75-EAD1-462E-87F0-0AB5E1E16C09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1ECF187F-38F4-472D-9752-C2241FBB609A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</a:lstStyle>
          <a:p>
            <a:pPr lvl="0" eaLnBrk="1" latinLnBrk="0" hangingPunct="1"/>
            <a:r>
              <a:rPr lang="zh-TW" altLang="en-US" dirty="0" smtClean="0"/>
              <a:t>按一下以編輯母片文字樣式</a:t>
            </a:r>
          </a:p>
          <a:p>
            <a:pPr lvl="1" eaLnBrk="1" latinLnBrk="0" hangingPunct="1"/>
            <a:r>
              <a:rPr lang="zh-TW" altLang="en-US" dirty="0" smtClean="0"/>
              <a:t>第二層</a:t>
            </a:r>
          </a:p>
          <a:p>
            <a:pPr lvl="2" eaLnBrk="1" latinLnBrk="0" hangingPunct="1"/>
            <a:r>
              <a:rPr lang="zh-TW" altLang="en-US" dirty="0" smtClean="0"/>
              <a:t>第三層</a:t>
            </a:r>
          </a:p>
          <a:p>
            <a:pPr lvl="3" eaLnBrk="1" latinLnBrk="0" hangingPunct="1"/>
            <a:r>
              <a:rPr lang="zh-TW" altLang="en-US" dirty="0" smtClean="0"/>
              <a:t>第四層</a:t>
            </a:r>
          </a:p>
          <a:p>
            <a:pPr lvl="4" eaLnBrk="1" latinLnBrk="0" hangingPunct="1"/>
            <a:r>
              <a:rPr lang="zh-TW" altLang="en-US" dirty="0" smtClean="0"/>
              <a:t>第五層</a:t>
            </a:r>
            <a:endParaRPr kumimoji="0" lang="en-US" dirty="0"/>
          </a:p>
        </p:txBody>
      </p:sp>
      <p:pic>
        <p:nvPicPr>
          <p:cNvPr id="7" name="Picture 9" descr="java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43900" y="214290"/>
            <a:ext cx="71437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橢圓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橢圓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BEF760E-C8E2-40BA-A7FB-1066342A9F49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endParaRPr lang="zh-TW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29AAF-68C9-4244-9B6D-AAD46A638DF3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內容版面配置區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2" name="內容版面配置區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接點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zh-TW" altLang="zh-TW"/>
          </a:p>
        </p:txBody>
      </p:sp>
      <p:sp>
        <p:nvSpPr>
          <p:cNvPr id="15" name="直線接點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內容版面配置區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6" name="內容版面配置區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5" name="橢圓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橢圓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91A5DF00-0B50-4D9A-8F7D-449B9BDF2E1B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23" name="標題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F2AFDE5C-E320-44C9-9F09-6C11F906B419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8F46E64-05C6-4EE1-83A0-3E67EFD5F69A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矩形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內容版面配置區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0" name="橢圓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橢圓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028B92C-935E-40E8-AAD7-8C5A400ABCC5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zh-TW" altLang="zh-TW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直線接點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橢圓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橢圓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0347D717-5665-4ECC-9BCD-8403C3F6782D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endParaRPr lang="zh-TW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zh-TW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501D-394E-448E-B92D-C85E55AA0DB4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直線接點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橢圓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橢圓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4B6BE3CE-8A16-4CD4-B208-96C7C86FDD2F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endParaRPr lang="zh-TW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zh-TW" altLang="zh-TW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橢圓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橢圓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365ECBC-99BE-4EB7-9072-3E57F35CF5E8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images.google.com/imgres?imgurl=http://www.egames-online.com/lib/images/partners/java.jpg&amp;imgrefurl=http://www.egames-online.com/?id=PARTNERS&amp;h=294&amp;w=200&amp;sz=17&amp;tbnid=RiMSbbT9A4oJ:&amp;tbnh=111&amp;tbnw=75&amp;hl=en&amp;start=2&amp;prev=/images?q=java+sun&amp;svnum=10&amp;hl=en&amp;lr=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290" y="5072074"/>
            <a:ext cx="6553200" cy="304800"/>
          </a:xfrm>
        </p:spPr>
        <p:txBody>
          <a:bodyPr>
            <a:normAutofit fontScale="85000" lnSpcReduction="20000"/>
          </a:bodyPr>
          <a:lstStyle/>
          <a:p>
            <a:r>
              <a:rPr lang="en-US" altLang="zh-TW" sz="2000" dirty="0" smtClean="0">
                <a:ea typeface="新細明體" charset="-120"/>
              </a:rPr>
              <a:t>Instructor: Shih-</a:t>
            </a:r>
            <a:r>
              <a:rPr lang="en-US" altLang="zh-TW" sz="2000" dirty="0" err="1" smtClean="0">
                <a:ea typeface="新細明體" charset="-120"/>
              </a:rPr>
              <a:t>Shinh</a:t>
            </a:r>
            <a:r>
              <a:rPr lang="en-US" altLang="zh-TW" sz="2000" dirty="0" smtClean="0">
                <a:ea typeface="新細明體" charset="-120"/>
              </a:rPr>
              <a:t> Huang</a:t>
            </a:r>
          </a:p>
          <a:p>
            <a:endParaRPr lang="en-US" altLang="zh-TW" sz="2000" dirty="0">
              <a:ea typeface="新細明體" charset="-120"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28662" y="1214422"/>
            <a:ext cx="7572396" cy="936625"/>
          </a:xfrm>
        </p:spPr>
        <p:txBody>
          <a:bodyPr>
            <a:normAutofit fontScale="90000"/>
          </a:bodyPr>
          <a:lstStyle/>
          <a:p>
            <a:r>
              <a:rPr lang="en-US" altLang="zh-TW" b="1" dirty="0" smtClean="0">
                <a:ea typeface="新細明體" charset="-120"/>
              </a:rPr>
              <a:t>Windows Programming Using Java</a:t>
            </a:r>
            <a:endParaRPr lang="en-US" altLang="zh-TW" b="1" dirty="0">
              <a:ea typeface="新細明體" charset="-12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white">
          <a:xfrm>
            <a:off x="928662" y="3429000"/>
            <a:ext cx="7643834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新細明體" charset="-120"/>
                <a:cs typeface="+mj-cs"/>
              </a:rPr>
              <a:t>Chapter5:</a:t>
            </a:r>
            <a:r>
              <a:rPr kumimoji="0" lang="en-US" altLang="zh-TW" sz="2800" b="1" i="1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新細明體" charset="-120"/>
                <a:cs typeface="+mj-cs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800" b="1" i="1" kern="0" baseline="0" dirty="0" smtClean="0">
                <a:solidFill>
                  <a:srgbClr val="002060"/>
                </a:solidFill>
                <a:latin typeface="Verdana" pitchFamily="34" charset="0"/>
                <a:ea typeface="新細明體" charset="-120"/>
                <a:cs typeface="+mj-cs"/>
              </a:rPr>
              <a:t>Control</a:t>
            </a:r>
            <a:r>
              <a:rPr lang="en-US" altLang="zh-TW" sz="2800" b="1" i="1" kern="0" dirty="0" smtClean="0">
                <a:solidFill>
                  <a:srgbClr val="002060"/>
                </a:solidFill>
                <a:latin typeface="Verdana" pitchFamily="34" charset="0"/>
                <a:ea typeface="新細明體" charset="-120"/>
                <a:cs typeface="+mj-cs"/>
              </a:rPr>
              <a:t> Statements Part II</a:t>
            </a:r>
            <a:endParaRPr kumimoji="0" lang="en-US" altLang="zh-TW" sz="2800" b="1" i="1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itchFamily="34" charset="0"/>
              <a:ea typeface="新細明體" charset="-120"/>
              <a:cs typeface="+mj-cs"/>
            </a:endParaRPr>
          </a:p>
        </p:txBody>
      </p:sp>
      <p:pic>
        <p:nvPicPr>
          <p:cNvPr id="5" name="Picture 9" descr="java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24" y="428604"/>
            <a:ext cx="71437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Contents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902348"/>
          </a:xfrm>
        </p:spPr>
        <p:txBody>
          <a:bodyPr>
            <a:normAutofit/>
          </a:bodyPr>
          <a:lstStyle/>
          <a:p>
            <a:pPr>
              <a:lnSpc>
                <a:spcPts val="4400"/>
              </a:lnSpc>
            </a:pPr>
            <a:r>
              <a:rPr lang="en-US" altLang="zh-TW" dirty="0" smtClean="0"/>
              <a:t>Introduction</a:t>
            </a:r>
          </a:p>
          <a:p>
            <a:pPr>
              <a:lnSpc>
                <a:spcPts val="4400"/>
              </a:lnSpc>
            </a:pPr>
            <a:r>
              <a:rPr lang="en-US" altLang="zh-TW" i="1" dirty="0" smtClean="0">
                <a:cs typeface="Courier New" pitchFamily="49" charset="0"/>
              </a:rPr>
              <a:t>for</a:t>
            </a:r>
            <a:r>
              <a:rPr lang="en-US" altLang="zh-TW" dirty="0" smtClean="0"/>
              <a:t> Repetition Statement</a:t>
            </a:r>
          </a:p>
          <a:p>
            <a:pPr>
              <a:lnSpc>
                <a:spcPts val="4400"/>
              </a:lnSpc>
            </a:pPr>
            <a:r>
              <a:rPr lang="en-US" altLang="zh-TW" i="1" dirty="0" smtClean="0">
                <a:cs typeface="Courier New" pitchFamily="49" charset="0"/>
              </a:rPr>
              <a:t>d0-while</a:t>
            </a:r>
            <a:r>
              <a:rPr lang="en-US" altLang="zh-TW" dirty="0" smtClean="0"/>
              <a:t> Repetition Statement</a:t>
            </a:r>
          </a:p>
          <a:p>
            <a:pPr>
              <a:lnSpc>
                <a:spcPts val="4400"/>
              </a:lnSpc>
            </a:pPr>
            <a:r>
              <a:rPr lang="en-US" altLang="zh-TW" i="1" dirty="0" smtClean="0">
                <a:cs typeface="Courier New" pitchFamily="49" charset="0"/>
              </a:rPr>
              <a:t>switch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dirty="0" smtClean="0">
                <a:cs typeface="Courier New" pitchFamily="49" charset="0"/>
              </a:rPr>
              <a:t>Multiple-Selection Statement</a:t>
            </a:r>
          </a:p>
          <a:p>
            <a:pPr>
              <a:lnSpc>
                <a:spcPts val="4400"/>
              </a:lnSpc>
            </a:pPr>
            <a:r>
              <a:rPr lang="en-US" altLang="zh-TW" i="1" dirty="0" smtClean="0">
                <a:latin typeface="+mj-lt"/>
                <a:cs typeface="Courier New" pitchFamily="49" charset="0"/>
              </a:rPr>
              <a:t>break/continue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dirty="0" smtClean="0">
                <a:cs typeface="Courier New" pitchFamily="49" charset="0"/>
              </a:rPr>
              <a:t>Statement</a:t>
            </a:r>
          </a:p>
          <a:p>
            <a:pPr>
              <a:lnSpc>
                <a:spcPts val="4400"/>
              </a:lnSpc>
            </a:pPr>
            <a:r>
              <a:rPr lang="en-US" altLang="zh-TW" dirty="0" smtClean="0">
                <a:cs typeface="Courier New" pitchFamily="49" charset="0"/>
              </a:rPr>
              <a:t>Logical Operator</a:t>
            </a:r>
          </a:p>
          <a:p>
            <a:pPr>
              <a:lnSpc>
                <a:spcPts val="4400"/>
              </a:lnSpc>
            </a:pPr>
            <a:r>
              <a:rPr lang="en-US" altLang="zh-TW" dirty="0" smtClean="0">
                <a:cs typeface="Courier New" pitchFamily="49" charset="0"/>
              </a:rPr>
              <a:t> Triangle Example</a:t>
            </a:r>
          </a:p>
          <a:p>
            <a:pPr>
              <a:lnSpc>
                <a:spcPts val="4400"/>
              </a:lnSpc>
              <a:buNone/>
            </a:pPr>
            <a:endParaRPr lang="en-US" altLang="zh-TW" dirty="0" smtClean="0"/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Essentials of Counter-Controlled Repetition</a:t>
            </a:r>
          </a:p>
          <a:p>
            <a:pPr lvl="1"/>
            <a:r>
              <a:rPr lang="en-US" altLang="zh-TW" dirty="0" smtClean="0"/>
              <a:t>Control Variable</a:t>
            </a:r>
          </a:p>
          <a:p>
            <a:pPr lvl="1"/>
            <a:r>
              <a:rPr lang="en-US" altLang="zh-TW" dirty="0" smtClean="0"/>
              <a:t>Initial Value for Control Variable</a:t>
            </a:r>
          </a:p>
          <a:p>
            <a:pPr lvl="1"/>
            <a:r>
              <a:rPr lang="en-US" altLang="zh-TW" dirty="0" smtClean="0"/>
              <a:t>Increment</a:t>
            </a:r>
          </a:p>
          <a:p>
            <a:pPr lvl="1"/>
            <a:r>
              <a:rPr lang="en-US" altLang="zh-TW" dirty="0" smtClean="0"/>
              <a:t>Loop-Continuation Condition</a:t>
            </a:r>
          </a:p>
          <a:p>
            <a:pPr lvl="1"/>
            <a:endParaRPr lang="zh-TW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i="1" dirty="0" smtClean="0">
                <a:cs typeface="Courier New" pitchFamily="49" charset="0"/>
              </a:rPr>
              <a:t>for</a:t>
            </a:r>
            <a:r>
              <a:rPr lang="en-US" altLang="zh-TW" dirty="0" smtClean="0"/>
              <a:t> Repetition Statement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01752" y="1527048"/>
            <a:ext cx="8503920" cy="4830910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Syntax</a:t>
            </a:r>
          </a:p>
          <a:p>
            <a:endParaRPr lang="en-US" altLang="zh-TW" dirty="0" smtClean="0"/>
          </a:p>
          <a:p>
            <a:pPr lvl="1">
              <a:lnSpc>
                <a:spcPts val="3600"/>
              </a:lnSpc>
              <a:spcBef>
                <a:spcPts val="1200"/>
              </a:spcBef>
            </a:pPr>
            <a:endParaRPr lang="en-US" altLang="zh-TW" dirty="0" smtClean="0">
              <a:solidFill>
                <a:srgbClr val="0070C0"/>
              </a:solidFill>
            </a:endParaRPr>
          </a:p>
          <a:p>
            <a:pPr lvl="1">
              <a:lnSpc>
                <a:spcPts val="3600"/>
              </a:lnSpc>
              <a:spcBef>
                <a:spcPts val="1200"/>
              </a:spcBef>
            </a:pPr>
            <a:endParaRPr lang="en-US" altLang="zh-TW" dirty="0" smtClean="0">
              <a:solidFill>
                <a:srgbClr val="0070C0"/>
              </a:solidFill>
            </a:endParaRPr>
          </a:p>
          <a:p>
            <a:pPr lvl="1">
              <a:lnSpc>
                <a:spcPts val="3600"/>
              </a:lnSpc>
              <a:spcBef>
                <a:spcPts val="1200"/>
              </a:spcBef>
            </a:pPr>
            <a:endParaRPr lang="en-US" altLang="zh-TW" dirty="0" smtClean="0">
              <a:solidFill>
                <a:srgbClr val="0070C0"/>
              </a:solidFill>
            </a:endParaRPr>
          </a:p>
          <a:p>
            <a:pPr lvl="1">
              <a:lnSpc>
                <a:spcPts val="3600"/>
              </a:lnSpc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</a:rPr>
              <a:t>Expression 1:</a:t>
            </a:r>
            <a:r>
              <a:rPr lang="en-US" altLang="zh-TW" dirty="0" smtClean="0"/>
              <a:t> Initialization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>
                <a:solidFill>
                  <a:srgbClr val="0070C0"/>
                </a:solidFill>
              </a:rPr>
              <a:t>Expression 2:</a:t>
            </a:r>
            <a:r>
              <a:rPr lang="en-US" altLang="zh-TW" dirty="0" smtClean="0"/>
              <a:t> </a:t>
            </a:r>
            <a:r>
              <a:rPr lang="en-US" altLang="zh-TW" dirty="0" smtClean="0">
                <a:ea typeface="新細明體" charset="-120"/>
              </a:rPr>
              <a:t>Loop-continuation Condition</a:t>
            </a:r>
            <a:endParaRPr lang="en-US" altLang="zh-TW" dirty="0" smtClean="0"/>
          </a:p>
          <a:p>
            <a:pPr lvl="1">
              <a:lnSpc>
                <a:spcPts val="3600"/>
              </a:lnSpc>
            </a:pPr>
            <a:r>
              <a:rPr lang="en-US" altLang="zh-TW" dirty="0" smtClean="0">
                <a:solidFill>
                  <a:srgbClr val="0070C0"/>
                </a:solidFill>
              </a:rPr>
              <a:t>Expression 3:</a:t>
            </a:r>
            <a:r>
              <a:rPr lang="en-US" altLang="zh-TW" dirty="0" smtClean="0"/>
              <a:t> </a:t>
            </a:r>
            <a:r>
              <a:rPr lang="en-US" altLang="zh-TW" dirty="0" smtClean="0">
                <a:ea typeface="新細明體" charset="-120"/>
              </a:rPr>
              <a:t>Incrementing/Decrementing</a:t>
            </a: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5D9EC-7D0C-4F5F-A044-4024B6620E73}" type="slidenum">
              <a:rPr lang="ko-KR" altLang="en-US" smtClean="0"/>
              <a:pPr/>
              <a:t>4</a:t>
            </a:fld>
            <a:endParaRPr lang="en-US" altLang="ko-KR"/>
          </a:p>
        </p:txBody>
      </p:sp>
      <p:sp>
        <p:nvSpPr>
          <p:cNvPr id="5" name="文字方塊 4"/>
          <p:cNvSpPr txBox="1"/>
          <p:nvPr/>
        </p:nvSpPr>
        <p:spPr>
          <a:xfrm>
            <a:off x="1000100" y="2118656"/>
            <a:ext cx="6905648" cy="7800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altLang="zh-TW" sz="2000" i="1" u="none" dirty="0" smtClean="0">
                <a:solidFill>
                  <a:srgbClr val="0070C0"/>
                </a:solidFill>
                <a:latin typeface="+mj-lt"/>
                <a:cs typeface="Courier New" pitchFamily="49" charset="0"/>
              </a:rPr>
              <a:t>for(expression1; expression2; expression3)</a:t>
            </a:r>
          </a:p>
          <a:p>
            <a:pPr lvl="1">
              <a:lnSpc>
                <a:spcPts val="2800"/>
              </a:lnSpc>
            </a:pPr>
            <a:r>
              <a:rPr lang="en-US" altLang="zh-TW" sz="2000" i="1" dirty="0" smtClean="0">
                <a:solidFill>
                  <a:srgbClr val="0070C0"/>
                </a:solidFill>
                <a:latin typeface="+mj-lt"/>
                <a:cs typeface="Courier New" pitchFamily="49" charset="0"/>
              </a:rPr>
              <a:t>s</a:t>
            </a:r>
            <a:r>
              <a:rPr lang="en-US" altLang="zh-TW" sz="2000" i="1" u="none" dirty="0" smtClean="0">
                <a:solidFill>
                  <a:srgbClr val="0070C0"/>
                </a:solidFill>
                <a:latin typeface="+mj-lt"/>
                <a:cs typeface="Courier New" pitchFamily="49" charset="0"/>
              </a:rPr>
              <a:t>tatement;</a:t>
            </a:r>
            <a:endParaRPr lang="en-US" altLang="zh-TW" sz="2000" b="0" i="1" u="none" dirty="0" smtClean="0">
              <a:solidFill>
                <a:srgbClr val="00B0F0"/>
              </a:solidFill>
              <a:latin typeface="+mj-lt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1023938" y="3000372"/>
            <a:ext cx="6905648" cy="14982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altLang="zh-TW" sz="2000" i="1" u="none" dirty="0" smtClean="0">
                <a:solidFill>
                  <a:srgbClr val="0070C0"/>
                </a:solidFill>
                <a:latin typeface="+mj-lt"/>
                <a:cs typeface="Courier New" pitchFamily="49" charset="0"/>
              </a:rPr>
              <a:t>for(expression1; expression2; expression3){</a:t>
            </a:r>
          </a:p>
          <a:p>
            <a:pPr lvl="1">
              <a:lnSpc>
                <a:spcPts val="2800"/>
              </a:lnSpc>
            </a:pPr>
            <a:r>
              <a:rPr lang="en-US" altLang="zh-TW" sz="2000" i="1" dirty="0" smtClean="0">
                <a:solidFill>
                  <a:srgbClr val="0070C0"/>
                </a:solidFill>
                <a:latin typeface="+mj-lt"/>
                <a:cs typeface="Courier New" pitchFamily="49" charset="0"/>
              </a:rPr>
              <a:t>s</a:t>
            </a:r>
            <a:r>
              <a:rPr lang="en-US" altLang="zh-TW" sz="2000" i="1" u="none" dirty="0" smtClean="0">
                <a:solidFill>
                  <a:srgbClr val="0070C0"/>
                </a:solidFill>
                <a:latin typeface="+mj-lt"/>
                <a:cs typeface="Courier New" pitchFamily="49" charset="0"/>
              </a:rPr>
              <a:t>tatement1;</a:t>
            </a:r>
          </a:p>
          <a:p>
            <a:pPr lvl="1">
              <a:lnSpc>
                <a:spcPts val="2800"/>
              </a:lnSpc>
            </a:pPr>
            <a:r>
              <a:rPr lang="en-US" altLang="zh-TW" sz="2000" i="1" dirty="0" smtClean="0">
                <a:solidFill>
                  <a:srgbClr val="0070C0"/>
                </a:solidFill>
                <a:latin typeface="+mj-lt"/>
                <a:cs typeface="Courier New" pitchFamily="49" charset="0"/>
              </a:rPr>
              <a:t>statement2;</a:t>
            </a:r>
          </a:p>
          <a:p>
            <a:pPr>
              <a:lnSpc>
                <a:spcPts val="2800"/>
              </a:lnSpc>
            </a:pPr>
            <a:r>
              <a:rPr lang="en-US" altLang="zh-TW" sz="2000" i="1" u="none" dirty="0" smtClean="0">
                <a:solidFill>
                  <a:srgbClr val="0070C0"/>
                </a:solidFill>
                <a:latin typeface="+mj-lt"/>
                <a:cs typeface="Courier New" pitchFamily="49" charset="0"/>
              </a:rPr>
              <a:t>}/* End of for-loop */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i="1" dirty="0" smtClean="0">
                <a:cs typeface="Courier New" pitchFamily="49" charset="0"/>
              </a:rPr>
              <a:t>for</a:t>
            </a:r>
            <a:r>
              <a:rPr lang="en-US" altLang="zh-TW" dirty="0" smtClean="0"/>
              <a:t> Repetition Statement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Syntax Example</a:t>
            </a:r>
            <a:endParaRPr lang="zh-TW" altLang="en-US" dirty="0"/>
          </a:p>
        </p:txBody>
      </p:sp>
      <p:sp>
        <p:nvSpPr>
          <p:cNvPr id="4" name="Rectangle 45"/>
          <p:cNvSpPr>
            <a:spLocks noChangeArrowheads="1"/>
          </p:cNvSpPr>
          <p:nvPr/>
        </p:nvSpPr>
        <p:spPr bwMode="auto">
          <a:xfrm>
            <a:off x="1815335" y="2586030"/>
            <a:ext cx="1587" cy="22225"/>
          </a:xfrm>
          <a:prstGeom prst="rect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Rectangle 53"/>
          <p:cNvSpPr>
            <a:spLocks noChangeArrowheads="1"/>
          </p:cNvSpPr>
          <p:nvPr/>
        </p:nvSpPr>
        <p:spPr bwMode="auto">
          <a:xfrm>
            <a:off x="5155435" y="3359142"/>
            <a:ext cx="22225" cy="1588"/>
          </a:xfrm>
          <a:prstGeom prst="rect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Rectangle 54"/>
          <p:cNvSpPr>
            <a:spLocks noChangeArrowheads="1"/>
          </p:cNvSpPr>
          <p:nvPr/>
        </p:nvSpPr>
        <p:spPr bwMode="auto">
          <a:xfrm>
            <a:off x="5155435" y="3176580"/>
            <a:ext cx="22225" cy="1587"/>
          </a:xfrm>
          <a:prstGeom prst="rect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grpSp>
        <p:nvGrpSpPr>
          <p:cNvPr id="7" name="Group 78"/>
          <p:cNvGrpSpPr>
            <a:grpSpLocks/>
          </p:cNvGrpSpPr>
          <p:nvPr/>
        </p:nvGrpSpPr>
        <p:grpSpPr bwMode="auto">
          <a:xfrm>
            <a:off x="857224" y="2214554"/>
            <a:ext cx="7437438" cy="1419225"/>
            <a:chOff x="690" y="1454"/>
            <a:chExt cx="4685" cy="894"/>
          </a:xfrm>
        </p:grpSpPr>
        <p:sp>
          <p:nvSpPr>
            <p:cNvPr id="8" name="Rectangle 5"/>
            <p:cNvSpPr>
              <a:spLocks noChangeArrowheads="1"/>
            </p:cNvSpPr>
            <p:nvPr/>
          </p:nvSpPr>
          <p:spPr bwMode="auto">
            <a:xfrm>
              <a:off x="1219" y="1755"/>
              <a:ext cx="201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altLang="zh-TW" sz="1400" b="1" dirty="0">
                  <a:solidFill>
                    <a:srgbClr val="2659FF"/>
                  </a:solidFill>
                  <a:latin typeface="Courier New" pitchFamily="49" charset="0"/>
                  <a:ea typeface="新細明體" charset="-120"/>
                </a:rPr>
                <a:t>for</a:t>
              </a:r>
              <a:endParaRPr lang="en-US" altLang="zh-TW" dirty="0">
                <a:latin typeface="Courier New" pitchFamily="49" charset="0"/>
                <a:ea typeface="新細明體" charset="-120"/>
              </a:endParaRPr>
            </a:p>
          </p:txBody>
        </p:sp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1419" y="1755"/>
              <a:ext cx="201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altLang="zh-TW" sz="1400" b="1">
                  <a:solidFill>
                    <a:srgbClr val="000000"/>
                  </a:solidFill>
                  <a:latin typeface="Courier New" pitchFamily="49" charset="0"/>
                  <a:ea typeface="新細明體" charset="-120"/>
                </a:rPr>
                <a:t> ( </a:t>
              </a:r>
              <a:endParaRPr lang="en-US" altLang="zh-TW">
                <a:latin typeface="Courier New" pitchFamily="49" charset="0"/>
                <a:ea typeface="新細明體" charset="-12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1620" y="1755"/>
              <a:ext cx="201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altLang="zh-TW" sz="1400" b="1" dirty="0" err="1">
                  <a:solidFill>
                    <a:srgbClr val="2659FF"/>
                  </a:solidFill>
                  <a:latin typeface="Courier New" pitchFamily="49" charset="0"/>
                  <a:ea typeface="新細明體" charset="-120"/>
                </a:rPr>
                <a:t>int</a:t>
              </a:r>
              <a:endParaRPr lang="en-US" altLang="zh-TW" dirty="0">
                <a:latin typeface="Courier New" pitchFamily="49" charset="0"/>
                <a:ea typeface="新細明體" charset="-120"/>
              </a:endParaRPr>
            </a:p>
          </p:txBody>
        </p:sp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>
              <a:off x="1834" y="1755"/>
              <a:ext cx="2613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altLang="zh-TW" sz="1400" b="1" dirty="0">
                  <a:solidFill>
                    <a:srgbClr val="000000"/>
                  </a:solidFill>
                  <a:latin typeface="Courier New" pitchFamily="49" charset="0"/>
                  <a:ea typeface="新細明體" charset="-120"/>
                </a:rPr>
                <a:t> counter = 1; counter &lt;= 5; counter++ )</a:t>
              </a:r>
              <a:endParaRPr lang="en-US" altLang="zh-TW" dirty="0">
                <a:latin typeface="Courier New" pitchFamily="49" charset="0"/>
                <a:ea typeface="新細明體" charset="-120"/>
              </a:endParaRPr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2350" y="2042"/>
              <a:ext cx="14" cy="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4" y="14"/>
                </a:cxn>
                <a:cxn ang="0">
                  <a:pos x="14" y="14"/>
                </a:cxn>
                <a:cxn ang="0">
                  <a:pos x="0" y="0"/>
                </a:cxn>
              </a:cxnLst>
              <a:rect l="0" t="0" r="r" b="b"/>
              <a:pathLst>
                <a:path w="14" h="14">
                  <a:moveTo>
                    <a:pt x="0" y="0"/>
                  </a:moveTo>
                  <a:lnTo>
                    <a:pt x="0" y="0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2536" y="1913"/>
              <a:ext cx="14" cy="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4" y="14"/>
                </a:cxn>
                <a:cxn ang="0">
                  <a:pos x="14" y="14"/>
                </a:cxn>
                <a:cxn ang="0">
                  <a:pos x="0" y="0"/>
                </a:cxn>
              </a:cxnLst>
              <a:rect l="0" t="0" r="r" b="b"/>
              <a:pathLst>
                <a:path w="14" h="14">
                  <a:moveTo>
                    <a:pt x="0" y="0"/>
                  </a:moveTo>
                  <a:lnTo>
                    <a:pt x="0" y="0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auto">
            <a:xfrm>
              <a:off x="4296" y="2042"/>
              <a:ext cx="14" cy="14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0" y="14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0" y="14"/>
                </a:cxn>
              </a:cxnLst>
              <a:rect l="0" t="0" r="r" b="b"/>
              <a:pathLst>
                <a:path w="14" h="14">
                  <a:moveTo>
                    <a:pt x="0" y="14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0" y="14"/>
                  </a:lnTo>
                  <a:close/>
                </a:path>
              </a:pathLst>
            </a:cu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auto">
            <a:xfrm>
              <a:off x="4210" y="1927"/>
              <a:ext cx="14" cy="14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0" y="14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0" y="14"/>
                </a:cxn>
              </a:cxnLst>
              <a:rect l="0" t="0" r="r" b="b"/>
              <a:pathLst>
                <a:path w="14" h="14">
                  <a:moveTo>
                    <a:pt x="0" y="14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0" y="14"/>
                  </a:lnTo>
                  <a:close/>
                </a:path>
              </a:pathLst>
            </a:cu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6" name="Freeform 24"/>
            <p:cNvSpPr>
              <a:spLocks/>
            </p:cNvSpPr>
            <p:nvPr/>
          </p:nvSpPr>
          <p:spPr bwMode="auto">
            <a:xfrm>
              <a:off x="2421" y="1583"/>
              <a:ext cx="15" cy="15"/>
            </a:xfrm>
            <a:custGeom>
              <a:avLst/>
              <a:gdLst/>
              <a:ahLst/>
              <a:cxnLst>
                <a:cxn ang="0">
                  <a:pos x="15" y="15"/>
                </a:cxn>
                <a:cxn ang="0">
                  <a:pos x="15" y="15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5" y="15"/>
                </a:cxn>
              </a:cxnLst>
              <a:rect l="0" t="0" r="r" b="b"/>
              <a:pathLst>
                <a:path w="15" h="15">
                  <a:moveTo>
                    <a:pt x="15" y="15"/>
                  </a:moveTo>
                  <a:lnTo>
                    <a:pt x="15" y="15"/>
                  </a:lnTo>
                  <a:lnTo>
                    <a:pt x="0" y="0"/>
                  </a:lnTo>
                  <a:lnTo>
                    <a:pt x="0" y="0"/>
                  </a:lnTo>
                  <a:lnTo>
                    <a:pt x="15" y="15"/>
                  </a:lnTo>
                  <a:close/>
                </a:path>
              </a:pathLst>
            </a:cu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" name="Freeform 25"/>
            <p:cNvSpPr>
              <a:spLocks/>
            </p:cNvSpPr>
            <p:nvPr/>
          </p:nvSpPr>
          <p:spPr bwMode="auto">
            <a:xfrm>
              <a:off x="2249" y="1712"/>
              <a:ext cx="15" cy="15"/>
            </a:xfrm>
            <a:custGeom>
              <a:avLst/>
              <a:gdLst/>
              <a:ahLst/>
              <a:cxnLst>
                <a:cxn ang="0">
                  <a:pos x="15" y="15"/>
                </a:cxn>
                <a:cxn ang="0">
                  <a:pos x="15" y="15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5" y="15"/>
                </a:cxn>
              </a:cxnLst>
              <a:rect l="0" t="0" r="r" b="b"/>
              <a:pathLst>
                <a:path w="15" h="15">
                  <a:moveTo>
                    <a:pt x="15" y="15"/>
                  </a:moveTo>
                  <a:lnTo>
                    <a:pt x="15" y="15"/>
                  </a:lnTo>
                  <a:lnTo>
                    <a:pt x="0" y="0"/>
                  </a:lnTo>
                  <a:lnTo>
                    <a:pt x="0" y="0"/>
                  </a:lnTo>
                  <a:lnTo>
                    <a:pt x="15" y="15"/>
                  </a:lnTo>
                  <a:close/>
                </a:path>
              </a:pathLst>
            </a:cu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8" name="Freeform 30"/>
            <p:cNvSpPr>
              <a:spLocks/>
            </p:cNvSpPr>
            <p:nvPr/>
          </p:nvSpPr>
          <p:spPr bwMode="auto">
            <a:xfrm>
              <a:off x="3723" y="1583"/>
              <a:ext cx="15" cy="15"/>
            </a:xfrm>
            <a:custGeom>
              <a:avLst/>
              <a:gdLst/>
              <a:ahLst/>
              <a:cxnLst>
                <a:cxn ang="0">
                  <a:pos x="15" y="15"/>
                </a:cxn>
                <a:cxn ang="0">
                  <a:pos x="15" y="15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5" y="15"/>
                </a:cxn>
              </a:cxnLst>
              <a:rect l="0" t="0" r="r" b="b"/>
              <a:pathLst>
                <a:path w="15" h="15">
                  <a:moveTo>
                    <a:pt x="15" y="15"/>
                  </a:moveTo>
                  <a:lnTo>
                    <a:pt x="15" y="15"/>
                  </a:lnTo>
                  <a:lnTo>
                    <a:pt x="0" y="0"/>
                  </a:lnTo>
                  <a:lnTo>
                    <a:pt x="0" y="0"/>
                  </a:lnTo>
                  <a:lnTo>
                    <a:pt x="15" y="15"/>
                  </a:lnTo>
                  <a:close/>
                </a:path>
              </a:pathLst>
            </a:cu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9" name="Rectangle 33"/>
            <p:cNvSpPr>
              <a:spLocks noChangeArrowheads="1"/>
            </p:cNvSpPr>
            <p:nvPr/>
          </p:nvSpPr>
          <p:spPr bwMode="auto">
            <a:xfrm>
              <a:off x="933" y="2042"/>
              <a:ext cx="605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altLang="zh-TW" sz="1400" i="1" dirty="0">
                  <a:solidFill>
                    <a:srgbClr val="000000"/>
                  </a:solidFill>
                  <a:latin typeface="AvantGarde" pitchFamily="34" charset="0"/>
                  <a:ea typeface="新細明體" charset="-120"/>
                </a:rPr>
                <a:t>Initial value</a:t>
              </a:r>
              <a:endParaRPr lang="en-US" altLang="zh-TW" dirty="0">
                <a:ea typeface="新細明體" charset="-120"/>
              </a:endParaRPr>
            </a:p>
          </p:txBody>
        </p:sp>
        <p:sp>
          <p:nvSpPr>
            <p:cNvPr id="20" name="Rectangle 34"/>
            <p:cNvSpPr>
              <a:spLocks noChangeArrowheads="1"/>
            </p:cNvSpPr>
            <p:nvPr/>
          </p:nvSpPr>
          <p:spPr bwMode="auto">
            <a:xfrm>
              <a:off x="1693" y="2042"/>
              <a:ext cx="1022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altLang="zh-TW" sz="1400" dirty="0">
                  <a:solidFill>
                    <a:srgbClr val="000000"/>
                  </a:solidFill>
                  <a:latin typeface="AvantGarde" pitchFamily="34" charset="0"/>
                  <a:ea typeface="新細明體" charset="-120"/>
                </a:rPr>
                <a:t> of control variable</a:t>
              </a:r>
              <a:endParaRPr lang="en-US" altLang="zh-TW" dirty="0">
                <a:ea typeface="新細明體" charset="-120"/>
              </a:endParaRPr>
            </a:p>
          </p:txBody>
        </p:sp>
        <p:sp>
          <p:nvSpPr>
            <p:cNvPr id="21" name="Rectangle 35"/>
            <p:cNvSpPr>
              <a:spLocks noChangeArrowheads="1"/>
            </p:cNvSpPr>
            <p:nvPr/>
          </p:nvSpPr>
          <p:spPr bwMode="auto">
            <a:xfrm>
              <a:off x="3795" y="2042"/>
              <a:ext cx="556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altLang="zh-TW" sz="1400" i="1">
                  <a:solidFill>
                    <a:srgbClr val="000000"/>
                  </a:solidFill>
                  <a:latin typeface="AvantGarde" pitchFamily="34" charset="0"/>
                  <a:ea typeface="新細明體" charset="-120"/>
                </a:rPr>
                <a:t>Increment</a:t>
              </a:r>
              <a:endParaRPr lang="en-US" altLang="zh-TW">
                <a:ea typeface="新細明體" charset="-120"/>
              </a:endParaRPr>
            </a:p>
          </p:txBody>
        </p:sp>
        <p:sp>
          <p:nvSpPr>
            <p:cNvPr id="22" name="Rectangle 36"/>
            <p:cNvSpPr>
              <a:spLocks noChangeArrowheads="1"/>
            </p:cNvSpPr>
            <p:nvPr/>
          </p:nvSpPr>
          <p:spPr bwMode="auto">
            <a:xfrm>
              <a:off x="4353" y="2042"/>
              <a:ext cx="1022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altLang="zh-TW" sz="1400" dirty="0">
                  <a:solidFill>
                    <a:srgbClr val="000000"/>
                  </a:solidFill>
                  <a:latin typeface="AvantGarde" pitchFamily="34" charset="0"/>
                  <a:ea typeface="新細明體" charset="-120"/>
                </a:rPr>
                <a:t> of control variable</a:t>
              </a:r>
              <a:endParaRPr lang="en-US" altLang="zh-TW" dirty="0">
                <a:ea typeface="新細明體" charset="-120"/>
              </a:endParaRPr>
            </a:p>
          </p:txBody>
        </p:sp>
        <p:sp>
          <p:nvSpPr>
            <p:cNvPr id="23" name="Rectangle 37"/>
            <p:cNvSpPr>
              <a:spLocks noChangeArrowheads="1"/>
            </p:cNvSpPr>
            <p:nvPr/>
          </p:nvSpPr>
          <p:spPr bwMode="auto">
            <a:xfrm>
              <a:off x="1706" y="1454"/>
              <a:ext cx="902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altLang="zh-TW" sz="1400">
                  <a:solidFill>
                    <a:srgbClr val="000000"/>
                  </a:solidFill>
                  <a:latin typeface="AvantGarde" pitchFamily="34" charset="0"/>
                  <a:ea typeface="新細明體" charset="-120"/>
                </a:rPr>
                <a:t>Control variable </a:t>
              </a:r>
              <a:endParaRPr lang="en-US" altLang="zh-TW">
                <a:ea typeface="新細明體" charset="-120"/>
              </a:endParaRPr>
            </a:p>
          </p:txBody>
        </p:sp>
        <p:sp>
          <p:nvSpPr>
            <p:cNvPr id="24" name="Rectangle 38"/>
            <p:cNvSpPr>
              <a:spLocks noChangeArrowheads="1"/>
            </p:cNvSpPr>
            <p:nvPr/>
          </p:nvSpPr>
          <p:spPr bwMode="auto">
            <a:xfrm>
              <a:off x="2622" y="1454"/>
              <a:ext cx="322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altLang="zh-TW" sz="1400" i="1">
                  <a:solidFill>
                    <a:srgbClr val="000000"/>
                  </a:solidFill>
                  <a:latin typeface="AvantGarde" pitchFamily="34" charset="0"/>
                  <a:ea typeface="新細明體" charset="-120"/>
                </a:rPr>
                <a:t>name</a:t>
              </a:r>
              <a:endParaRPr lang="en-US" altLang="zh-TW">
                <a:ea typeface="新細明體" charset="-120"/>
              </a:endParaRPr>
            </a:p>
          </p:txBody>
        </p:sp>
        <p:sp>
          <p:nvSpPr>
            <p:cNvPr id="25" name="Rectangle 39"/>
            <p:cNvSpPr>
              <a:spLocks noChangeArrowheads="1"/>
            </p:cNvSpPr>
            <p:nvPr/>
          </p:nvSpPr>
          <p:spPr bwMode="auto">
            <a:xfrm>
              <a:off x="3494" y="1454"/>
              <a:ext cx="574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altLang="zh-TW" sz="1400" i="1" dirty="0">
                  <a:solidFill>
                    <a:srgbClr val="000000"/>
                  </a:solidFill>
                  <a:latin typeface="AvantGarde" pitchFamily="34" charset="0"/>
                  <a:ea typeface="新細明體" charset="-120"/>
                </a:rPr>
                <a:t>Final value</a:t>
              </a:r>
              <a:endParaRPr lang="en-US" altLang="zh-TW" dirty="0">
                <a:ea typeface="新細明體" charset="-120"/>
              </a:endParaRPr>
            </a:p>
          </p:txBody>
        </p:sp>
        <p:sp>
          <p:nvSpPr>
            <p:cNvPr id="26" name="Rectangle 40"/>
            <p:cNvSpPr>
              <a:spLocks noChangeArrowheads="1"/>
            </p:cNvSpPr>
            <p:nvPr/>
          </p:nvSpPr>
          <p:spPr bwMode="auto">
            <a:xfrm>
              <a:off x="4096" y="1454"/>
              <a:ext cx="1022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altLang="zh-TW" sz="1400">
                  <a:solidFill>
                    <a:srgbClr val="000000"/>
                  </a:solidFill>
                  <a:latin typeface="AvantGarde" pitchFamily="34" charset="0"/>
                  <a:ea typeface="新細明體" charset="-120"/>
                </a:rPr>
                <a:t> of control variable</a:t>
              </a:r>
              <a:endParaRPr lang="en-US" altLang="zh-TW">
                <a:ea typeface="新細明體" charset="-120"/>
              </a:endParaRPr>
            </a:p>
          </p:txBody>
        </p:sp>
        <p:sp>
          <p:nvSpPr>
            <p:cNvPr id="27" name="Rectangle 48"/>
            <p:cNvSpPr>
              <a:spLocks noChangeArrowheads="1"/>
            </p:cNvSpPr>
            <p:nvPr/>
          </p:nvSpPr>
          <p:spPr bwMode="auto">
            <a:xfrm>
              <a:off x="690" y="1454"/>
              <a:ext cx="497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altLang="zh-TW" sz="1400">
                  <a:solidFill>
                    <a:srgbClr val="000000"/>
                  </a:solidFill>
                  <a:latin typeface="AvantGarde" pitchFamily="34" charset="0"/>
                  <a:ea typeface="新細明體" charset="-120"/>
                </a:rPr>
                <a:t> keyword</a:t>
              </a:r>
              <a:endParaRPr lang="en-US" altLang="zh-TW">
                <a:ea typeface="新細明體" charset="-120"/>
              </a:endParaRPr>
            </a:p>
          </p:txBody>
        </p:sp>
        <p:sp>
          <p:nvSpPr>
            <p:cNvPr id="28" name="Rectangle 49"/>
            <p:cNvSpPr>
              <a:spLocks noChangeArrowheads="1"/>
            </p:cNvSpPr>
            <p:nvPr/>
          </p:nvSpPr>
          <p:spPr bwMode="auto">
            <a:xfrm>
              <a:off x="2464" y="2214"/>
              <a:ext cx="1541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altLang="zh-TW" sz="1400">
                  <a:solidFill>
                    <a:srgbClr val="000000"/>
                  </a:solidFill>
                  <a:latin typeface="AvantGarde" pitchFamily="34" charset="0"/>
                  <a:ea typeface="新細明體" charset="-120"/>
                </a:rPr>
                <a:t>Loop-continuation condition</a:t>
              </a:r>
              <a:endParaRPr lang="en-US" altLang="zh-TW">
                <a:ea typeface="新細明體" charset="-120"/>
              </a:endParaRPr>
            </a:p>
          </p:txBody>
        </p:sp>
        <p:sp>
          <p:nvSpPr>
            <p:cNvPr id="29" name="Rectangle 56"/>
            <p:cNvSpPr>
              <a:spLocks noChangeArrowheads="1"/>
            </p:cNvSpPr>
            <p:nvPr/>
          </p:nvSpPr>
          <p:spPr bwMode="auto">
            <a:xfrm>
              <a:off x="2979" y="1927"/>
              <a:ext cx="1" cy="14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" name="Freeform 58"/>
            <p:cNvSpPr>
              <a:spLocks/>
            </p:cNvSpPr>
            <p:nvPr/>
          </p:nvSpPr>
          <p:spPr bwMode="auto">
            <a:xfrm>
              <a:off x="3237" y="1984"/>
              <a:ext cx="14" cy="15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4" y="0"/>
                </a:cxn>
                <a:cxn ang="0">
                  <a:pos x="0" y="15"/>
                </a:cxn>
                <a:cxn ang="0">
                  <a:pos x="0" y="15"/>
                </a:cxn>
                <a:cxn ang="0">
                  <a:pos x="14" y="0"/>
                </a:cxn>
              </a:cxnLst>
              <a:rect l="0" t="0" r="r" b="b"/>
              <a:pathLst>
                <a:path w="14" h="15">
                  <a:moveTo>
                    <a:pt x="14" y="0"/>
                  </a:moveTo>
                  <a:lnTo>
                    <a:pt x="14" y="0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4" y="0"/>
                  </a:lnTo>
                  <a:close/>
                </a:path>
              </a:pathLst>
            </a:cu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1" name="Freeform 60"/>
            <p:cNvSpPr>
              <a:spLocks/>
            </p:cNvSpPr>
            <p:nvPr/>
          </p:nvSpPr>
          <p:spPr bwMode="auto">
            <a:xfrm>
              <a:off x="3237" y="1984"/>
              <a:ext cx="14" cy="1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4" y="15"/>
                </a:cxn>
                <a:cxn ang="0">
                  <a:pos x="14" y="15"/>
                </a:cxn>
                <a:cxn ang="0">
                  <a:pos x="0" y="0"/>
                </a:cxn>
              </a:cxnLst>
              <a:rect l="0" t="0" r="r" b="b"/>
              <a:pathLst>
                <a:path w="14" h="15">
                  <a:moveTo>
                    <a:pt x="0" y="0"/>
                  </a:moveTo>
                  <a:lnTo>
                    <a:pt x="0" y="0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2" name="Rectangle 62"/>
            <p:cNvSpPr>
              <a:spLocks noChangeArrowheads="1"/>
            </p:cNvSpPr>
            <p:nvPr/>
          </p:nvSpPr>
          <p:spPr bwMode="auto">
            <a:xfrm>
              <a:off x="3494" y="1927"/>
              <a:ext cx="1" cy="14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3" name="Rectangle 64"/>
            <p:cNvSpPr>
              <a:spLocks noChangeArrowheads="1"/>
            </p:cNvSpPr>
            <p:nvPr/>
          </p:nvSpPr>
          <p:spPr bwMode="auto">
            <a:xfrm>
              <a:off x="3008" y="1927"/>
              <a:ext cx="1" cy="14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4" name="Freeform 66"/>
            <p:cNvSpPr>
              <a:spLocks/>
            </p:cNvSpPr>
            <p:nvPr/>
          </p:nvSpPr>
          <p:spPr bwMode="auto">
            <a:xfrm>
              <a:off x="2750" y="1870"/>
              <a:ext cx="15" cy="14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0" y="14"/>
                </a:cxn>
                <a:cxn ang="0">
                  <a:pos x="15" y="0"/>
                </a:cxn>
                <a:cxn ang="0">
                  <a:pos x="15" y="0"/>
                </a:cxn>
                <a:cxn ang="0">
                  <a:pos x="0" y="14"/>
                </a:cxn>
              </a:cxnLst>
              <a:rect l="0" t="0" r="r" b="b"/>
              <a:pathLst>
                <a:path w="15" h="14">
                  <a:moveTo>
                    <a:pt x="0" y="14"/>
                  </a:moveTo>
                  <a:lnTo>
                    <a:pt x="0" y="14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0" y="14"/>
                  </a:lnTo>
                  <a:close/>
                </a:path>
              </a:pathLst>
            </a:cu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5" name="Freeform 68"/>
            <p:cNvSpPr>
              <a:spLocks/>
            </p:cNvSpPr>
            <p:nvPr/>
          </p:nvSpPr>
          <p:spPr bwMode="auto">
            <a:xfrm>
              <a:off x="3723" y="1870"/>
              <a:ext cx="15" cy="14"/>
            </a:xfrm>
            <a:custGeom>
              <a:avLst/>
              <a:gdLst/>
              <a:ahLst/>
              <a:cxnLst>
                <a:cxn ang="0">
                  <a:pos x="15" y="14"/>
                </a:cxn>
                <a:cxn ang="0">
                  <a:pos x="15" y="14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5" y="14"/>
                </a:cxn>
              </a:cxnLst>
              <a:rect l="0" t="0" r="r" b="b"/>
              <a:pathLst>
                <a:path w="15" h="14">
                  <a:moveTo>
                    <a:pt x="15" y="14"/>
                  </a:moveTo>
                  <a:lnTo>
                    <a:pt x="15" y="14"/>
                  </a:lnTo>
                  <a:lnTo>
                    <a:pt x="0" y="0"/>
                  </a:lnTo>
                  <a:lnTo>
                    <a:pt x="0" y="0"/>
                  </a:lnTo>
                  <a:lnTo>
                    <a:pt x="15" y="14"/>
                  </a:lnTo>
                  <a:close/>
                </a:path>
              </a:pathLst>
            </a:cu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6" name="Line 72"/>
            <p:cNvSpPr>
              <a:spLocks noChangeShapeType="1"/>
            </p:cNvSpPr>
            <p:nvPr/>
          </p:nvSpPr>
          <p:spPr bwMode="auto">
            <a:xfrm flipH="1" flipV="1">
              <a:off x="4080" y="1920"/>
              <a:ext cx="14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endParaRPr lang="zh-TW" altLang="en-US"/>
            </a:p>
          </p:txBody>
        </p:sp>
        <p:sp>
          <p:nvSpPr>
            <p:cNvPr id="37" name="Line 73"/>
            <p:cNvSpPr>
              <a:spLocks noChangeShapeType="1"/>
            </p:cNvSpPr>
            <p:nvPr/>
          </p:nvSpPr>
          <p:spPr bwMode="auto">
            <a:xfrm flipV="1">
              <a:off x="3120" y="1920"/>
              <a:ext cx="144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endParaRPr lang="zh-TW" altLang="en-US"/>
            </a:p>
          </p:txBody>
        </p:sp>
        <p:sp>
          <p:nvSpPr>
            <p:cNvPr id="38" name="Line 74"/>
            <p:cNvSpPr>
              <a:spLocks noChangeShapeType="1"/>
            </p:cNvSpPr>
            <p:nvPr/>
          </p:nvSpPr>
          <p:spPr bwMode="auto">
            <a:xfrm flipV="1">
              <a:off x="2256" y="1872"/>
              <a:ext cx="288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endParaRPr lang="zh-TW" altLang="en-US"/>
            </a:p>
          </p:txBody>
        </p:sp>
        <p:sp>
          <p:nvSpPr>
            <p:cNvPr id="39" name="Line 75"/>
            <p:cNvSpPr>
              <a:spLocks noChangeShapeType="1"/>
            </p:cNvSpPr>
            <p:nvPr/>
          </p:nvSpPr>
          <p:spPr bwMode="auto">
            <a:xfrm>
              <a:off x="960" y="1584"/>
              <a:ext cx="24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endParaRPr lang="zh-TW" altLang="en-US"/>
            </a:p>
          </p:txBody>
        </p:sp>
        <p:sp>
          <p:nvSpPr>
            <p:cNvPr id="40" name="Line 76"/>
            <p:cNvSpPr>
              <a:spLocks noChangeShapeType="1"/>
            </p:cNvSpPr>
            <p:nvPr/>
          </p:nvSpPr>
          <p:spPr bwMode="auto">
            <a:xfrm flipH="1">
              <a:off x="2160" y="1584"/>
              <a:ext cx="48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endParaRPr lang="zh-TW" altLang="en-US"/>
            </a:p>
          </p:txBody>
        </p:sp>
        <p:sp>
          <p:nvSpPr>
            <p:cNvPr id="41" name="Line 77"/>
            <p:cNvSpPr>
              <a:spLocks noChangeShapeType="1"/>
            </p:cNvSpPr>
            <p:nvPr/>
          </p:nvSpPr>
          <p:spPr bwMode="auto">
            <a:xfrm flipH="1">
              <a:off x="3552" y="1584"/>
              <a:ext cx="144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endParaRPr lang="zh-TW" altLang="en-US"/>
            </a:p>
          </p:txBody>
        </p:sp>
      </p:grpSp>
      <p:sp>
        <p:nvSpPr>
          <p:cNvPr id="42" name="Rectangle 51"/>
          <p:cNvSpPr>
            <a:spLocks noChangeArrowheads="1"/>
          </p:cNvSpPr>
          <p:nvPr/>
        </p:nvSpPr>
        <p:spPr bwMode="auto">
          <a:xfrm>
            <a:off x="3378200" y="5056191"/>
            <a:ext cx="22225" cy="1588"/>
          </a:xfrm>
          <a:prstGeom prst="rect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3" name="Rectangle 56"/>
          <p:cNvSpPr>
            <a:spLocks noChangeArrowheads="1"/>
          </p:cNvSpPr>
          <p:nvPr/>
        </p:nvSpPr>
        <p:spPr bwMode="auto">
          <a:xfrm>
            <a:off x="3378200" y="6027741"/>
            <a:ext cx="22225" cy="1588"/>
          </a:xfrm>
          <a:prstGeom prst="rect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4" name="Rectangle 65"/>
          <p:cNvSpPr>
            <a:spLocks noChangeArrowheads="1"/>
          </p:cNvSpPr>
          <p:nvPr/>
        </p:nvSpPr>
        <p:spPr bwMode="auto">
          <a:xfrm>
            <a:off x="4438650" y="5608641"/>
            <a:ext cx="1588" cy="20638"/>
          </a:xfrm>
          <a:prstGeom prst="rect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5" name="Rectangle 66"/>
          <p:cNvSpPr>
            <a:spLocks noChangeArrowheads="1"/>
          </p:cNvSpPr>
          <p:nvPr/>
        </p:nvSpPr>
        <p:spPr bwMode="auto">
          <a:xfrm>
            <a:off x="4791075" y="5608641"/>
            <a:ext cx="1588" cy="20638"/>
          </a:xfrm>
          <a:prstGeom prst="rect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6" name="Rectangle 82"/>
          <p:cNvSpPr>
            <a:spLocks noChangeArrowheads="1"/>
          </p:cNvSpPr>
          <p:nvPr/>
        </p:nvSpPr>
        <p:spPr bwMode="auto">
          <a:xfrm>
            <a:off x="7750175" y="5475291"/>
            <a:ext cx="22225" cy="1588"/>
          </a:xfrm>
          <a:prstGeom prst="rect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7" name="Rectangle 89"/>
          <p:cNvSpPr>
            <a:spLocks noChangeArrowheads="1"/>
          </p:cNvSpPr>
          <p:nvPr/>
        </p:nvSpPr>
        <p:spPr bwMode="auto">
          <a:xfrm>
            <a:off x="3378200" y="4284666"/>
            <a:ext cx="22225" cy="1588"/>
          </a:xfrm>
          <a:prstGeom prst="rect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8" name="Rectangle 103"/>
          <p:cNvSpPr>
            <a:spLocks noChangeArrowheads="1"/>
          </p:cNvSpPr>
          <p:nvPr/>
        </p:nvSpPr>
        <p:spPr bwMode="auto">
          <a:xfrm>
            <a:off x="6778625" y="5608641"/>
            <a:ext cx="1588" cy="20638"/>
          </a:xfrm>
          <a:prstGeom prst="rect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9" name="Rectangle 4"/>
          <p:cNvSpPr>
            <a:spLocks noChangeArrowheads="1"/>
          </p:cNvSpPr>
          <p:nvPr/>
        </p:nvSpPr>
        <p:spPr bwMode="auto">
          <a:xfrm>
            <a:off x="7242175" y="5170491"/>
            <a:ext cx="1346200" cy="265113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0" name="Rectangle 5"/>
          <p:cNvSpPr>
            <a:spLocks noChangeArrowheads="1"/>
          </p:cNvSpPr>
          <p:nvPr/>
        </p:nvSpPr>
        <p:spPr bwMode="auto">
          <a:xfrm>
            <a:off x="7242175" y="5170491"/>
            <a:ext cx="1368425" cy="22225"/>
          </a:xfrm>
          <a:prstGeom prst="rect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1" name="Rectangle 6"/>
          <p:cNvSpPr>
            <a:spLocks noChangeArrowheads="1"/>
          </p:cNvSpPr>
          <p:nvPr/>
        </p:nvSpPr>
        <p:spPr bwMode="auto">
          <a:xfrm>
            <a:off x="8588375" y="5170491"/>
            <a:ext cx="22225" cy="287338"/>
          </a:xfrm>
          <a:prstGeom prst="rect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2" name="Rectangle 7"/>
          <p:cNvSpPr>
            <a:spLocks noChangeArrowheads="1"/>
          </p:cNvSpPr>
          <p:nvPr/>
        </p:nvSpPr>
        <p:spPr bwMode="auto">
          <a:xfrm>
            <a:off x="7242175" y="5435604"/>
            <a:ext cx="1346200" cy="22225"/>
          </a:xfrm>
          <a:prstGeom prst="rect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3" name="Rectangle 8"/>
          <p:cNvSpPr>
            <a:spLocks noChangeArrowheads="1"/>
          </p:cNvSpPr>
          <p:nvPr/>
        </p:nvSpPr>
        <p:spPr bwMode="auto">
          <a:xfrm>
            <a:off x="7242175" y="5170491"/>
            <a:ext cx="22225" cy="265113"/>
          </a:xfrm>
          <a:prstGeom prst="rect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4" name="Rectangle 9"/>
          <p:cNvSpPr>
            <a:spLocks noChangeArrowheads="1"/>
          </p:cNvSpPr>
          <p:nvPr/>
        </p:nvSpPr>
        <p:spPr bwMode="auto">
          <a:xfrm>
            <a:off x="7329488" y="5237166"/>
            <a:ext cx="9572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altLang="zh-TW" sz="1400" b="1" dirty="0">
                <a:solidFill>
                  <a:srgbClr val="000000"/>
                </a:solidFill>
                <a:latin typeface="Courier New" pitchFamily="49" charset="0"/>
                <a:ea typeface="新細明體" charset="-120"/>
              </a:rPr>
              <a:t>counter++</a:t>
            </a:r>
            <a:endParaRPr lang="en-US" altLang="zh-TW" dirty="0">
              <a:latin typeface="Courier New" pitchFamily="49" charset="0"/>
              <a:ea typeface="新細明體" charset="-120"/>
            </a:endParaRPr>
          </a:p>
        </p:txBody>
      </p:sp>
      <p:sp>
        <p:nvSpPr>
          <p:cNvPr id="55" name="Rectangle 10"/>
          <p:cNvSpPr>
            <a:spLocks noChangeArrowheads="1"/>
          </p:cNvSpPr>
          <p:nvPr/>
        </p:nvSpPr>
        <p:spPr bwMode="auto">
          <a:xfrm>
            <a:off x="7242175" y="5170491"/>
            <a:ext cx="1368425" cy="22225"/>
          </a:xfrm>
          <a:prstGeom prst="rect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6" name="Rectangle 11"/>
          <p:cNvSpPr>
            <a:spLocks noChangeArrowheads="1"/>
          </p:cNvSpPr>
          <p:nvPr/>
        </p:nvSpPr>
        <p:spPr bwMode="auto">
          <a:xfrm>
            <a:off x="8588375" y="5170491"/>
            <a:ext cx="22225" cy="287338"/>
          </a:xfrm>
          <a:prstGeom prst="rect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7" name="Rectangle 12"/>
          <p:cNvSpPr>
            <a:spLocks noChangeArrowheads="1"/>
          </p:cNvSpPr>
          <p:nvPr/>
        </p:nvSpPr>
        <p:spPr bwMode="auto">
          <a:xfrm>
            <a:off x="7242175" y="5435604"/>
            <a:ext cx="1346200" cy="22225"/>
          </a:xfrm>
          <a:prstGeom prst="rect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8" name="Rectangle 13"/>
          <p:cNvSpPr>
            <a:spLocks noChangeArrowheads="1"/>
          </p:cNvSpPr>
          <p:nvPr/>
        </p:nvSpPr>
        <p:spPr bwMode="auto">
          <a:xfrm>
            <a:off x="7242175" y="5170491"/>
            <a:ext cx="22225" cy="265113"/>
          </a:xfrm>
          <a:prstGeom prst="rect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9" name="Rectangle 14"/>
          <p:cNvSpPr>
            <a:spLocks noChangeArrowheads="1"/>
          </p:cNvSpPr>
          <p:nvPr/>
        </p:nvSpPr>
        <p:spPr bwMode="auto">
          <a:xfrm>
            <a:off x="609600" y="4000504"/>
            <a:ext cx="17494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l" eaLnBrk="0" hangingPunct="0"/>
            <a:r>
              <a:rPr lang="en-US" altLang="zh-TW" sz="1400" u="none" dirty="0">
                <a:solidFill>
                  <a:srgbClr val="000000"/>
                </a:solidFill>
                <a:latin typeface="AvantGarde" pitchFamily="34" charset="0"/>
                <a:ea typeface="新細明體" charset="-120"/>
              </a:rPr>
              <a:t>Establish </a:t>
            </a:r>
            <a:r>
              <a:rPr lang="en-US" altLang="zh-TW" sz="1400" b="1" i="1" u="none" dirty="0">
                <a:solidFill>
                  <a:srgbClr val="000000"/>
                </a:solidFill>
                <a:latin typeface="AvantGarde" pitchFamily="34" charset="0"/>
                <a:ea typeface="新細明體" charset="-120"/>
              </a:rPr>
              <a:t>initial value </a:t>
            </a:r>
            <a:r>
              <a:rPr lang="en-US" altLang="zh-TW" sz="1400" u="none" dirty="0">
                <a:solidFill>
                  <a:srgbClr val="000000"/>
                </a:solidFill>
                <a:latin typeface="AvantGarde" pitchFamily="34" charset="0"/>
                <a:ea typeface="新細明體" charset="-120"/>
              </a:rPr>
              <a:t>of control variable. </a:t>
            </a:r>
          </a:p>
        </p:txBody>
      </p:sp>
      <p:sp>
        <p:nvSpPr>
          <p:cNvPr id="60" name="Rectangle 16"/>
          <p:cNvSpPr>
            <a:spLocks noChangeArrowheads="1"/>
          </p:cNvSpPr>
          <p:nvPr/>
        </p:nvSpPr>
        <p:spPr bwMode="auto">
          <a:xfrm>
            <a:off x="2430463" y="4000504"/>
            <a:ext cx="4921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altLang="zh-TW" sz="1400">
                <a:solidFill>
                  <a:srgbClr val="000000"/>
                </a:solidFill>
                <a:latin typeface="AvantGarde" pitchFamily="34" charset="0"/>
                <a:ea typeface="新細明體" charset="-120"/>
              </a:rPr>
              <a:t> </a:t>
            </a:r>
            <a:endParaRPr lang="en-US" altLang="zh-TW">
              <a:ea typeface="新細明體" charset="-120"/>
            </a:endParaRPr>
          </a:p>
        </p:txBody>
      </p:sp>
      <p:sp>
        <p:nvSpPr>
          <p:cNvPr id="61" name="Rectangle 18"/>
          <p:cNvSpPr>
            <a:spLocks noChangeArrowheads="1"/>
          </p:cNvSpPr>
          <p:nvPr/>
        </p:nvSpPr>
        <p:spPr bwMode="auto">
          <a:xfrm>
            <a:off x="609600" y="4883154"/>
            <a:ext cx="1522413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 eaLnBrk="0" hangingPunct="0"/>
            <a:r>
              <a:rPr lang="en-US" altLang="zh-TW" sz="1400" u="none" dirty="0">
                <a:solidFill>
                  <a:srgbClr val="000000"/>
                </a:solidFill>
                <a:latin typeface="AvantGarde" pitchFamily="34" charset="0"/>
                <a:ea typeface="新細明體" charset="-120"/>
              </a:rPr>
              <a:t>Determine if </a:t>
            </a:r>
            <a:r>
              <a:rPr lang="en-US" altLang="zh-TW" sz="1400" b="1" i="1" u="none" dirty="0">
                <a:solidFill>
                  <a:srgbClr val="000000"/>
                </a:solidFill>
                <a:latin typeface="AvantGarde" pitchFamily="34" charset="0"/>
                <a:ea typeface="新細明體" charset="-120"/>
              </a:rPr>
              <a:t>final value </a:t>
            </a:r>
            <a:r>
              <a:rPr lang="en-US" altLang="zh-TW" sz="1400" u="none" dirty="0">
                <a:solidFill>
                  <a:srgbClr val="000000"/>
                </a:solidFill>
                <a:latin typeface="AvantGarde" pitchFamily="34" charset="0"/>
                <a:ea typeface="新細明體" charset="-120"/>
              </a:rPr>
              <a:t>of control variable has been reached</a:t>
            </a:r>
            <a:r>
              <a:rPr lang="en-US" altLang="zh-TW" sz="1400" dirty="0">
                <a:solidFill>
                  <a:srgbClr val="000000"/>
                </a:solidFill>
                <a:latin typeface="AvantGarde" pitchFamily="34" charset="0"/>
                <a:ea typeface="新細明體" charset="-120"/>
              </a:rPr>
              <a:t>.</a:t>
            </a:r>
          </a:p>
        </p:txBody>
      </p:sp>
      <p:sp>
        <p:nvSpPr>
          <p:cNvPr id="62" name="Rectangle 21"/>
          <p:cNvSpPr>
            <a:spLocks noChangeArrowheads="1"/>
          </p:cNvSpPr>
          <p:nvPr/>
        </p:nvSpPr>
        <p:spPr bwMode="auto">
          <a:xfrm>
            <a:off x="1216025" y="5103816"/>
            <a:ext cx="4921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altLang="zh-TW" sz="1400" b="1">
                <a:solidFill>
                  <a:srgbClr val="000000"/>
                </a:solidFill>
                <a:latin typeface="AvantGarde" pitchFamily="34" charset="0"/>
                <a:ea typeface="新細明體" charset="-120"/>
              </a:rPr>
              <a:t> </a:t>
            </a:r>
            <a:endParaRPr lang="en-US" altLang="zh-TW">
              <a:ea typeface="新細明體" charset="-120"/>
            </a:endParaRPr>
          </a:p>
        </p:txBody>
      </p:sp>
      <p:sp>
        <p:nvSpPr>
          <p:cNvPr id="63" name="Rectangle 31"/>
          <p:cNvSpPr>
            <a:spLocks noChangeArrowheads="1"/>
          </p:cNvSpPr>
          <p:nvPr/>
        </p:nvSpPr>
        <p:spPr bwMode="auto">
          <a:xfrm>
            <a:off x="4924425" y="4994279"/>
            <a:ext cx="1854200" cy="661987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4" name="Rectangle 32"/>
          <p:cNvSpPr>
            <a:spLocks noChangeArrowheads="1"/>
          </p:cNvSpPr>
          <p:nvPr/>
        </p:nvSpPr>
        <p:spPr bwMode="auto">
          <a:xfrm>
            <a:off x="4924425" y="4994279"/>
            <a:ext cx="1876425" cy="22225"/>
          </a:xfrm>
          <a:prstGeom prst="rect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5" name="Rectangle 33"/>
          <p:cNvSpPr>
            <a:spLocks noChangeArrowheads="1"/>
          </p:cNvSpPr>
          <p:nvPr/>
        </p:nvSpPr>
        <p:spPr bwMode="auto">
          <a:xfrm>
            <a:off x="6778625" y="4994279"/>
            <a:ext cx="22225" cy="684212"/>
          </a:xfrm>
          <a:prstGeom prst="rect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6" name="Rectangle 34"/>
          <p:cNvSpPr>
            <a:spLocks noChangeArrowheads="1"/>
          </p:cNvSpPr>
          <p:nvPr/>
        </p:nvSpPr>
        <p:spPr bwMode="auto">
          <a:xfrm>
            <a:off x="4924425" y="5656266"/>
            <a:ext cx="1854200" cy="22225"/>
          </a:xfrm>
          <a:prstGeom prst="rect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7" name="Rectangle 35"/>
          <p:cNvSpPr>
            <a:spLocks noChangeArrowheads="1"/>
          </p:cNvSpPr>
          <p:nvPr/>
        </p:nvSpPr>
        <p:spPr bwMode="auto">
          <a:xfrm>
            <a:off x="4924425" y="4994279"/>
            <a:ext cx="22225" cy="661987"/>
          </a:xfrm>
          <a:prstGeom prst="rect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8" name="Freeform 36"/>
          <p:cNvSpPr>
            <a:spLocks/>
          </p:cNvSpPr>
          <p:nvPr/>
        </p:nvSpPr>
        <p:spPr bwMode="auto">
          <a:xfrm>
            <a:off x="2319338" y="4883154"/>
            <a:ext cx="2119312" cy="839787"/>
          </a:xfrm>
          <a:custGeom>
            <a:avLst/>
            <a:gdLst/>
            <a:ahLst/>
            <a:cxnLst>
              <a:cxn ang="0">
                <a:pos x="667" y="0"/>
              </a:cxn>
              <a:cxn ang="0">
                <a:pos x="0" y="265"/>
              </a:cxn>
              <a:cxn ang="0">
                <a:pos x="667" y="529"/>
              </a:cxn>
              <a:cxn ang="0">
                <a:pos x="1335" y="265"/>
              </a:cxn>
              <a:cxn ang="0">
                <a:pos x="667" y="0"/>
              </a:cxn>
            </a:cxnLst>
            <a:rect l="0" t="0" r="r" b="b"/>
            <a:pathLst>
              <a:path w="1335" h="529">
                <a:moveTo>
                  <a:pt x="667" y="0"/>
                </a:moveTo>
                <a:lnTo>
                  <a:pt x="0" y="265"/>
                </a:lnTo>
                <a:lnTo>
                  <a:pt x="667" y="529"/>
                </a:lnTo>
                <a:lnTo>
                  <a:pt x="1335" y="265"/>
                </a:lnTo>
                <a:lnTo>
                  <a:pt x="667" y="0"/>
                </a:lnTo>
                <a:close/>
              </a:path>
            </a:pathLst>
          </a:custGeom>
          <a:solidFill>
            <a:srgbClr val="99CC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9" name="Freeform 37"/>
          <p:cNvSpPr>
            <a:spLocks/>
          </p:cNvSpPr>
          <p:nvPr/>
        </p:nvSpPr>
        <p:spPr bwMode="auto">
          <a:xfrm>
            <a:off x="2252663" y="4883154"/>
            <a:ext cx="2252662" cy="862012"/>
          </a:xfrm>
          <a:custGeom>
            <a:avLst/>
            <a:gdLst/>
            <a:ahLst/>
            <a:cxnLst>
              <a:cxn ang="0">
                <a:pos x="709" y="14"/>
              </a:cxn>
              <a:cxn ang="0">
                <a:pos x="42" y="278"/>
              </a:cxn>
              <a:cxn ang="0">
                <a:pos x="42" y="278"/>
              </a:cxn>
              <a:cxn ang="0">
                <a:pos x="42" y="265"/>
              </a:cxn>
              <a:cxn ang="0">
                <a:pos x="709" y="529"/>
              </a:cxn>
              <a:cxn ang="0">
                <a:pos x="709" y="543"/>
              </a:cxn>
              <a:cxn ang="0">
                <a:pos x="709" y="529"/>
              </a:cxn>
              <a:cxn ang="0">
                <a:pos x="1377" y="265"/>
              </a:cxn>
              <a:cxn ang="0">
                <a:pos x="1377" y="265"/>
              </a:cxn>
              <a:cxn ang="0">
                <a:pos x="1419" y="278"/>
              </a:cxn>
              <a:cxn ang="0">
                <a:pos x="1377" y="278"/>
              </a:cxn>
              <a:cxn ang="0">
                <a:pos x="709" y="543"/>
              </a:cxn>
              <a:cxn ang="0">
                <a:pos x="709" y="543"/>
              </a:cxn>
              <a:cxn ang="0">
                <a:pos x="709" y="543"/>
              </a:cxn>
              <a:cxn ang="0">
                <a:pos x="42" y="278"/>
              </a:cxn>
              <a:cxn ang="0">
                <a:pos x="0" y="265"/>
              </a:cxn>
              <a:cxn ang="0">
                <a:pos x="42" y="265"/>
              </a:cxn>
              <a:cxn ang="0">
                <a:pos x="709" y="0"/>
              </a:cxn>
              <a:cxn ang="0">
                <a:pos x="709" y="14"/>
              </a:cxn>
            </a:cxnLst>
            <a:rect l="0" t="0" r="r" b="b"/>
            <a:pathLst>
              <a:path w="1419" h="543">
                <a:moveTo>
                  <a:pt x="709" y="14"/>
                </a:moveTo>
                <a:lnTo>
                  <a:pt x="42" y="278"/>
                </a:lnTo>
                <a:lnTo>
                  <a:pt x="42" y="278"/>
                </a:lnTo>
                <a:lnTo>
                  <a:pt x="42" y="265"/>
                </a:lnTo>
                <a:lnTo>
                  <a:pt x="709" y="529"/>
                </a:lnTo>
                <a:lnTo>
                  <a:pt x="709" y="543"/>
                </a:lnTo>
                <a:lnTo>
                  <a:pt x="709" y="529"/>
                </a:lnTo>
                <a:lnTo>
                  <a:pt x="1377" y="265"/>
                </a:lnTo>
                <a:lnTo>
                  <a:pt x="1377" y="265"/>
                </a:lnTo>
                <a:lnTo>
                  <a:pt x="1419" y="278"/>
                </a:lnTo>
                <a:lnTo>
                  <a:pt x="1377" y="278"/>
                </a:lnTo>
                <a:lnTo>
                  <a:pt x="709" y="543"/>
                </a:lnTo>
                <a:lnTo>
                  <a:pt x="709" y="543"/>
                </a:lnTo>
                <a:lnTo>
                  <a:pt x="709" y="543"/>
                </a:lnTo>
                <a:lnTo>
                  <a:pt x="42" y="278"/>
                </a:lnTo>
                <a:lnTo>
                  <a:pt x="0" y="265"/>
                </a:lnTo>
                <a:lnTo>
                  <a:pt x="42" y="265"/>
                </a:lnTo>
                <a:lnTo>
                  <a:pt x="709" y="0"/>
                </a:lnTo>
                <a:lnTo>
                  <a:pt x="709" y="14"/>
                </a:lnTo>
                <a:close/>
              </a:path>
            </a:pathLst>
          </a:cu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0" name="Freeform 38"/>
          <p:cNvSpPr>
            <a:spLocks/>
          </p:cNvSpPr>
          <p:nvPr/>
        </p:nvSpPr>
        <p:spPr bwMode="auto">
          <a:xfrm>
            <a:off x="3378200" y="4883154"/>
            <a:ext cx="1060450" cy="441325"/>
          </a:xfrm>
          <a:custGeom>
            <a:avLst/>
            <a:gdLst/>
            <a:ahLst/>
            <a:cxnLst>
              <a:cxn ang="0">
                <a:pos x="668" y="278"/>
              </a:cxn>
              <a:cxn ang="0">
                <a:pos x="0" y="14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668" y="265"/>
              </a:cxn>
              <a:cxn ang="0">
                <a:pos x="668" y="278"/>
              </a:cxn>
            </a:cxnLst>
            <a:rect l="0" t="0" r="r" b="b"/>
            <a:pathLst>
              <a:path w="668" h="278">
                <a:moveTo>
                  <a:pt x="668" y="278"/>
                </a:moveTo>
                <a:lnTo>
                  <a:pt x="0" y="14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668" y="265"/>
                </a:lnTo>
                <a:lnTo>
                  <a:pt x="668" y="278"/>
                </a:lnTo>
                <a:close/>
              </a:path>
            </a:pathLst>
          </a:cu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1" name="Rectangle 39"/>
          <p:cNvSpPr>
            <a:spLocks noChangeArrowheads="1"/>
          </p:cNvSpPr>
          <p:nvPr/>
        </p:nvSpPr>
        <p:spPr bwMode="auto">
          <a:xfrm>
            <a:off x="2540000" y="4089404"/>
            <a:ext cx="1677988" cy="265112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2" name="Rectangle 40"/>
          <p:cNvSpPr>
            <a:spLocks noChangeArrowheads="1"/>
          </p:cNvSpPr>
          <p:nvPr/>
        </p:nvSpPr>
        <p:spPr bwMode="auto">
          <a:xfrm>
            <a:off x="2540000" y="4089404"/>
            <a:ext cx="1700213" cy="22225"/>
          </a:xfrm>
          <a:prstGeom prst="rect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3" name="Rectangle 41"/>
          <p:cNvSpPr>
            <a:spLocks noChangeArrowheads="1"/>
          </p:cNvSpPr>
          <p:nvPr/>
        </p:nvSpPr>
        <p:spPr bwMode="auto">
          <a:xfrm>
            <a:off x="4217988" y="4089404"/>
            <a:ext cx="22225" cy="287337"/>
          </a:xfrm>
          <a:prstGeom prst="rect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4" name="Rectangle 42"/>
          <p:cNvSpPr>
            <a:spLocks noChangeArrowheads="1"/>
          </p:cNvSpPr>
          <p:nvPr/>
        </p:nvSpPr>
        <p:spPr bwMode="auto">
          <a:xfrm>
            <a:off x="2540000" y="4354516"/>
            <a:ext cx="1677988" cy="22225"/>
          </a:xfrm>
          <a:prstGeom prst="rect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5" name="Rectangle 43"/>
          <p:cNvSpPr>
            <a:spLocks noChangeArrowheads="1"/>
          </p:cNvSpPr>
          <p:nvPr/>
        </p:nvSpPr>
        <p:spPr bwMode="auto">
          <a:xfrm>
            <a:off x="2540000" y="4089404"/>
            <a:ext cx="22225" cy="265112"/>
          </a:xfrm>
          <a:prstGeom prst="rect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6" name="Freeform 44"/>
          <p:cNvSpPr>
            <a:spLocks/>
          </p:cNvSpPr>
          <p:nvPr/>
        </p:nvSpPr>
        <p:spPr bwMode="auto">
          <a:xfrm>
            <a:off x="2252663" y="4883154"/>
            <a:ext cx="2252662" cy="862012"/>
          </a:xfrm>
          <a:custGeom>
            <a:avLst/>
            <a:gdLst/>
            <a:ahLst/>
            <a:cxnLst>
              <a:cxn ang="0">
                <a:pos x="709" y="14"/>
              </a:cxn>
              <a:cxn ang="0">
                <a:pos x="42" y="278"/>
              </a:cxn>
              <a:cxn ang="0">
                <a:pos x="42" y="278"/>
              </a:cxn>
              <a:cxn ang="0">
                <a:pos x="42" y="265"/>
              </a:cxn>
              <a:cxn ang="0">
                <a:pos x="709" y="529"/>
              </a:cxn>
              <a:cxn ang="0">
                <a:pos x="709" y="543"/>
              </a:cxn>
              <a:cxn ang="0">
                <a:pos x="709" y="529"/>
              </a:cxn>
              <a:cxn ang="0">
                <a:pos x="1377" y="265"/>
              </a:cxn>
              <a:cxn ang="0">
                <a:pos x="1377" y="265"/>
              </a:cxn>
              <a:cxn ang="0">
                <a:pos x="1419" y="278"/>
              </a:cxn>
              <a:cxn ang="0">
                <a:pos x="1377" y="278"/>
              </a:cxn>
              <a:cxn ang="0">
                <a:pos x="709" y="543"/>
              </a:cxn>
              <a:cxn ang="0">
                <a:pos x="709" y="543"/>
              </a:cxn>
              <a:cxn ang="0">
                <a:pos x="709" y="543"/>
              </a:cxn>
              <a:cxn ang="0">
                <a:pos x="42" y="278"/>
              </a:cxn>
              <a:cxn ang="0">
                <a:pos x="0" y="265"/>
              </a:cxn>
              <a:cxn ang="0">
                <a:pos x="42" y="265"/>
              </a:cxn>
              <a:cxn ang="0">
                <a:pos x="709" y="0"/>
              </a:cxn>
              <a:cxn ang="0">
                <a:pos x="709" y="14"/>
              </a:cxn>
            </a:cxnLst>
            <a:rect l="0" t="0" r="r" b="b"/>
            <a:pathLst>
              <a:path w="1419" h="543">
                <a:moveTo>
                  <a:pt x="709" y="14"/>
                </a:moveTo>
                <a:lnTo>
                  <a:pt x="42" y="278"/>
                </a:lnTo>
                <a:lnTo>
                  <a:pt x="42" y="278"/>
                </a:lnTo>
                <a:lnTo>
                  <a:pt x="42" y="265"/>
                </a:lnTo>
                <a:lnTo>
                  <a:pt x="709" y="529"/>
                </a:lnTo>
                <a:lnTo>
                  <a:pt x="709" y="543"/>
                </a:lnTo>
                <a:lnTo>
                  <a:pt x="709" y="529"/>
                </a:lnTo>
                <a:lnTo>
                  <a:pt x="1377" y="265"/>
                </a:lnTo>
                <a:lnTo>
                  <a:pt x="1377" y="265"/>
                </a:lnTo>
                <a:lnTo>
                  <a:pt x="1419" y="278"/>
                </a:lnTo>
                <a:lnTo>
                  <a:pt x="1377" y="278"/>
                </a:lnTo>
                <a:lnTo>
                  <a:pt x="709" y="543"/>
                </a:lnTo>
                <a:lnTo>
                  <a:pt x="709" y="543"/>
                </a:lnTo>
                <a:lnTo>
                  <a:pt x="709" y="543"/>
                </a:lnTo>
                <a:lnTo>
                  <a:pt x="42" y="278"/>
                </a:lnTo>
                <a:lnTo>
                  <a:pt x="0" y="265"/>
                </a:lnTo>
                <a:lnTo>
                  <a:pt x="42" y="265"/>
                </a:lnTo>
                <a:lnTo>
                  <a:pt x="709" y="0"/>
                </a:lnTo>
                <a:lnTo>
                  <a:pt x="709" y="14"/>
                </a:lnTo>
                <a:close/>
              </a:path>
            </a:pathLst>
          </a:cu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7" name="Freeform 45"/>
          <p:cNvSpPr>
            <a:spLocks/>
          </p:cNvSpPr>
          <p:nvPr/>
        </p:nvSpPr>
        <p:spPr bwMode="auto">
          <a:xfrm>
            <a:off x="3378200" y="4883154"/>
            <a:ext cx="1060450" cy="441325"/>
          </a:xfrm>
          <a:custGeom>
            <a:avLst/>
            <a:gdLst/>
            <a:ahLst/>
            <a:cxnLst>
              <a:cxn ang="0">
                <a:pos x="668" y="278"/>
              </a:cxn>
              <a:cxn ang="0">
                <a:pos x="0" y="14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668" y="265"/>
              </a:cxn>
              <a:cxn ang="0">
                <a:pos x="668" y="278"/>
              </a:cxn>
            </a:cxnLst>
            <a:rect l="0" t="0" r="r" b="b"/>
            <a:pathLst>
              <a:path w="668" h="278">
                <a:moveTo>
                  <a:pt x="668" y="278"/>
                </a:moveTo>
                <a:lnTo>
                  <a:pt x="0" y="14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668" y="265"/>
                </a:lnTo>
                <a:lnTo>
                  <a:pt x="668" y="278"/>
                </a:lnTo>
                <a:close/>
              </a:path>
            </a:pathLst>
          </a:cu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8" name="Rectangle 46"/>
          <p:cNvSpPr>
            <a:spLocks noChangeArrowheads="1"/>
          </p:cNvSpPr>
          <p:nvPr/>
        </p:nvSpPr>
        <p:spPr bwMode="auto">
          <a:xfrm>
            <a:off x="2671763" y="5214941"/>
            <a:ext cx="128881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altLang="zh-TW" sz="1400" b="1" dirty="0">
                <a:solidFill>
                  <a:srgbClr val="000000"/>
                </a:solidFill>
                <a:latin typeface="Courier New" pitchFamily="49" charset="0"/>
                <a:ea typeface="新細明體" charset="-120"/>
              </a:rPr>
              <a:t>counter &lt;= </a:t>
            </a:r>
            <a:r>
              <a:rPr lang="en-US" altLang="zh-TW" sz="1400" b="1" dirty="0" smtClean="0">
                <a:solidFill>
                  <a:srgbClr val="000000"/>
                </a:solidFill>
                <a:latin typeface="Courier New" pitchFamily="49" charset="0"/>
                <a:ea typeface="新細明體" charset="-120"/>
              </a:rPr>
              <a:t>5</a:t>
            </a:r>
            <a:endParaRPr lang="en-US" altLang="zh-TW" dirty="0">
              <a:latin typeface="Courier New" pitchFamily="49" charset="0"/>
              <a:ea typeface="新細明體" charset="-120"/>
            </a:endParaRPr>
          </a:p>
        </p:txBody>
      </p:sp>
      <p:sp>
        <p:nvSpPr>
          <p:cNvPr id="79" name="Rectangle 50"/>
          <p:cNvSpPr>
            <a:spLocks noChangeArrowheads="1"/>
          </p:cNvSpPr>
          <p:nvPr/>
        </p:nvSpPr>
        <p:spPr bwMode="auto">
          <a:xfrm>
            <a:off x="3378200" y="4354516"/>
            <a:ext cx="22225" cy="1588"/>
          </a:xfrm>
          <a:prstGeom prst="rect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0" name="Rectangle 68"/>
          <p:cNvSpPr>
            <a:spLocks noChangeArrowheads="1"/>
          </p:cNvSpPr>
          <p:nvPr/>
        </p:nvSpPr>
        <p:spPr bwMode="auto">
          <a:xfrm>
            <a:off x="5212500" y="5214950"/>
            <a:ext cx="1074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altLang="zh-TW" sz="1400" b="1" dirty="0" smtClean="0">
                <a:solidFill>
                  <a:srgbClr val="000000"/>
                </a:solidFill>
                <a:latin typeface="Courier New" pitchFamily="49" charset="0"/>
                <a:ea typeface="新細明體" charset="-120"/>
              </a:rPr>
              <a:t>statements</a:t>
            </a:r>
            <a:endParaRPr lang="en-US" altLang="zh-TW" dirty="0">
              <a:latin typeface="Courier New" pitchFamily="49" charset="0"/>
              <a:ea typeface="新細明體" charset="-120"/>
            </a:endParaRPr>
          </a:p>
        </p:txBody>
      </p:sp>
      <p:sp>
        <p:nvSpPr>
          <p:cNvPr id="82" name="Rectangle 70"/>
          <p:cNvSpPr>
            <a:spLocks noChangeArrowheads="1"/>
          </p:cNvSpPr>
          <p:nvPr/>
        </p:nvSpPr>
        <p:spPr bwMode="auto">
          <a:xfrm>
            <a:off x="4924425" y="4994279"/>
            <a:ext cx="1876425" cy="22225"/>
          </a:xfrm>
          <a:prstGeom prst="rect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3" name="Rectangle 71"/>
          <p:cNvSpPr>
            <a:spLocks noChangeArrowheads="1"/>
          </p:cNvSpPr>
          <p:nvPr/>
        </p:nvSpPr>
        <p:spPr bwMode="auto">
          <a:xfrm>
            <a:off x="6778625" y="4994279"/>
            <a:ext cx="22225" cy="684212"/>
          </a:xfrm>
          <a:prstGeom prst="rect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4" name="Rectangle 72"/>
          <p:cNvSpPr>
            <a:spLocks noChangeArrowheads="1"/>
          </p:cNvSpPr>
          <p:nvPr/>
        </p:nvSpPr>
        <p:spPr bwMode="auto">
          <a:xfrm>
            <a:off x="4924425" y="5656266"/>
            <a:ext cx="1854200" cy="22225"/>
          </a:xfrm>
          <a:prstGeom prst="rect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5" name="Rectangle 73"/>
          <p:cNvSpPr>
            <a:spLocks noChangeArrowheads="1"/>
          </p:cNvSpPr>
          <p:nvPr/>
        </p:nvSpPr>
        <p:spPr bwMode="auto">
          <a:xfrm>
            <a:off x="4924425" y="4994279"/>
            <a:ext cx="22225" cy="661987"/>
          </a:xfrm>
          <a:prstGeom prst="rect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6" name="Rectangle 74"/>
          <p:cNvSpPr>
            <a:spLocks noChangeArrowheads="1"/>
          </p:cNvSpPr>
          <p:nvPr/>
        </p:nvSpPr>
        <p:spPr bwMode="auto">
          <a:xfrm>
            <a:off x="4357686" y="5038729"/>
            <a:ext cx="3857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altLang="zh-TW" dirty="0">
                <a:solidFill>
                  <a:srgbClr val="000000"/>
                </a:solidFill>
                <a:latin typeface="AvantGarde" pitchFamily="34" charset="0"/>
                <a:ea typeface="新細明體" charset="-120"/>
              </a:rPr>
              <a:t>true</a:t>
            </a:r>
            <a:endParaRPr lang="en-US" altLang="zh-TW" dirty="0">
              <a:ea typeface="新細明體" charset="-120"/>
            </a:endParaRPr>
          </a:p>
        </p:txBody>
      </p:sp>
      <p:sp>
        <p:nvSpPr>
          <p:cNvPr id="87" name="Rectangle 75"/>
          <p:cNvSpPr>
            <a:spLocks noChangeArrowheads="1"/>
          </p:cNvSpPr>
          <p:nvPr/>
        </p:nvSpPr>
        <p:spPr bwMode="auto">
          <a:xfrm>
            <a:off x="3467100" y="5810254"/>
            <a:ext cx="4540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altLang="zh-TW">
                <a:solidFill>
                  <a:srgbClr val="000000"/>
                </a:solidFill>
                <a:latin typeface="AvantGarde" pitchFamily="34" charset="0"/>
                <a:ea typeface="新細明體" charset="-120"/>
              </a:rPr>
              <a:t>false</a:t>
            </a:r>
            <a:endParaRPr lang="en-US" altLang="zh-TW">
              <a:ea typeface="新細明體" charset="-120"/>
            </a:endParaRPr>
          </a:p>
        </p:txBody>
      </p:sp>
      <p:sp>
        <p:nvSpPr>
          <p:cNvPr id="88" name="Rectangle 95"/>
          <p:cNvSpPr>
            <a:spLocks noChangeArrowheads="1"/>
          </p:cNvSpPr>
          <p:nvPr/>
        </p:nvSpPr>
        <p:spPr bwMode="auto">
          <a:xfrm>
            <a:off x="2590800" y="4133854"/>
            <a:ext cx="159543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altLang="zh-TW" sz="1400" b="1">
                <a:solidFill>
                  <a:srgbClr val="2659FF"/>
                </a:solidFill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400" b="1">
                <a:solidFill>
                  <a:srgbClr val="000000"/>
                </a:solidFill>
                <a:latin typeface="Courier New" pitchFamily="49" charset="0"/>
                <a:ea typeface="新細明體" charset="-120"/>
              </a:rPr>
              <a:t> counter = 1</a:t>
            </a:r>
          </a:p>
        </p:txBody>
      </p:sp>
      <p:sp>
        <p:nvSpPr>
          <p:cNvPr id="89" name="Rectangle 96"/>
          <p:cNvSpPr>
            <a:spLocks noChangeArrowheads="1"/>
          </p:cNvSpPr>
          <p:nvPr/>
        </p:nvSpPr>
        <p:spPr bwMode="auto">
          <a:xfrm>
            <a:off x="2540000" y="4089404"/>
            <a:ext cx="1700213" cy="22225"/>
          </a:xfrm>
          <a:prstGeom prst="rect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0" name="Rectangle 97"/>
          <p:cNvSpPr>
            <a:spLocks noChangeArrowheads="1"/>
          </p:cNvSpPr>
          <p:nvPr/>
        </p:nvSpPr>
        <p:spPr bwMode="auto">
          <a:xfrm>
            <a:off x="4217988" y="4089404"/>
            <a:ext cx="22225" cy="287337"/>
          </a:xfrm>
          <a:prstGeom prst="rect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1" name="Rectangle 98"/>
          <p:cNvSpPr>
            <a:spLocks noChangeArrowheads="1"/>
          </p:cNvSpPr>
          <p:nvPr/>
        </p:nvSpPr>
        <p:spPr bwMode="auto">
          <a:xfrm>
            <a:off x="2540000" y="4354516"/>
            <a:ext cx="1677988" cy="22225"/>
          </a:xfrm>
          <a:prstGeom prst="rect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2" name="Rectangle 99"/>
          <p:cNvSpPr>
            <a:spLocks noChangeArrowheads="1"/>
          </p:cNvSpPr>
          <p:nvPr/>
        </p:nvSpPr>
        <p:spPr bwMode="auto">
          <a:xfrm>
            <a:off x="2540000" y="4089404"/>
            <a:ext cx="22225" cy="265112"/>
          </a:xfrm>
          <a:prstGeom prst="rect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3" name="Rectangle 104"/>
          <p:cNvSpPr>
            <a:spLocks noChangeArrowheads="1"/>
          </p:cNvSpPr>
          <p:nvPr/>
        </p:nvSpPr>
        <p:spPr bwMode="auto">
          <a:xfrm>
            <a:off x="7108825" y="5303841"/>
            <a:ext cx="1588" cy="20638"/>
          </a:xfrm>
          <a:prstGeom prst="rect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4" name="Rectangle 106"/>
          <p:cNvSpPr>
            <a:spLocks noChangeArrowheads="1"/>
          </p:cNvSpPr>
          <p:nvPr/>
        </p:nvSpPr>
        <p:spPr bwMode="auto">
          <a:xfrm>
            <a:off x="4924425" y="5854704"/>
            <a:ext cx="208597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 eaLnBrk="0" hangingPunct="0"/>
            <a:r>
              <a:rPr lang="en-US" altLang="zh-TW" sz="1400" u="none" dirty="0">
                <a:solidFill>
                  <a:srgbClr val="000000"/>
                </a:solidFill>
                <a:latin typeface="AvantGarde" pitchFamily="34" charset="0"/>
                <a:ea typeface="新細明體" charset="-120"/>
              </a:rPr>
              <a:t>Body of loop (this may be multiple statements)</a:t>
            </a:r>
          </a:p>
        </p:txBody>
      </p:sp>
      <p:sp>
        <p:nvSpPr>
          <p:cNvPr id="95" name="Rectangle 109"/>
          <p:cNvSpPr>
            <a:spLocks noChangeArrowheads="1"/>
          </p:cNvSpPr>
          <p:nvPr/>
        </p:nvSpPr>
        <p:spPr bwMode="auto">
          <a:xfrm>
            <a:off x="7264400" y="5637216"/>
            <a:ext cx="1422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 eaLnBrk="0" hangingPunct="0"/>
            <a:r>
              <a:rPr lang="en-US" altLang="zh-TW" sz="1400" b="1" i="1" u="none" dirty="0">
                <a:solidFill>
                  <a:srgbClr val="000000"/>
                </a:solidFill>
                <a:latin typeface="AvantGarde" pitchFamily="34" charset="0"/>
                <a:ea typeface="新細明體" charset="-120"/>
              </a:rPr>
              <a:t>Increment </a:t>
            </a:r>
            <a:r>
              <a:rPr lang="en-US" altLang="zh-TW" sz="1400" u="none" dirty="0">
                <a:solidFill>
                  <a:srgbClr val="000000"/>
                </a:solidFill>
                <a:latin typeface="AvantGarde" pitchFamily="34" charset="0"/>
                <a:ea typeface="新細明體" charset="-120"/>
              </a:rPr>
              <a:t>the control variable.</a:t>
            </a:r>
          </a:p>
        </p:txBody>
      </p:sp>
      <p:sp>
        <p:nvSpPr>
          <p:cNvPr id="96" name="Rectangle 110"/>
          <p:cNvSpPr>
            <a:spLocks noChangeArrowheads="1"/>
          </p:cNvSpPr>
          <p:nvPr/>
        </p:nvSpPr>
        <p:spPr bwMode="auto">
          <a:xfrm>
            <a:off x="8147050" y="5480054"/>
            <a:ext cx="4921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altLang="zh-TW" sz="1400">
                <a:solidFill>
                  <a:srgbClr val="000000"/>
                </a:solidFill>
                <a:latin typeface="AvantGarde" pitchFamily="34" charset="0"/>
                <a:ea typeface="新細明體" charset="-120"/>
              </a:rPr>
              <a:t> </a:t>
            </a:r>
            <a:endParaRPr lang="en-US" altLang="zh-TW">
              <a:ea typeface="新細明體" charset="-120"/>
            </a:endParaRPr>
          </a:p>
        </p:txBody>
      </p:sp>
      <p:sp>
        <p:nvSpPr>
          <p:cNvPr id="97" name="Line 116"/>
          <p:cNvSpPr>
            <a:spLocks noChangeShapeType="1"/>
          </p:cNvSpPr>
          <p:nvPr/>
        </p:nvSpPr>
        <p:spPr bwMode="auto">
          <a:xfrm>
            <a:off x="3378200" y="4376741"/>
            <a:ext cx="0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zh-TW" altLang="en-US"/>
          </a:p>
        </p:txBody>
      </p:sp>
      <p:sp>
        <p:nvSpPr>
          <p:cNvPr id="98" name="Line 117"/>
          <p:cNvSpPr>
            <a:spLocks noChangeShapeType="1"/>
          </p:cNvSpPr>
          <p:nvPr/>
        </p:nvSpPr>
        <p:spPr bwMode="auto">
          <a:xfrm>
            <a:off x="3378200" y="5745166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zh-TW" altLang="en-US"/>
          </a:p>
        </p:txBody>
      </p:sp>
      <p:sp>
        <p:nvSpPr>
          <p:cNvPr id="99" name="Oval 118"/>
          <p:cNvSpPr>
            <a:spLocks noChangeArrowheads="1"/>
          </p:cNvSpPr>
          <p:nvPr/>
        </p:nvSpPr>
        <p:spPr bwMode="auto">
          <a:xfrm>
            <a:off x="3302000" y="6296029"/>
            <a:ext cx="152400" cy="1524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100" name="Line 119"/>
          <p:cNvSpPr>
            <a:spLocks noChangeShapeType="1"/>
          </p:cNvSpPr>
          <p:nvPr/>
        </p:nvSpPr>
        <p:spPr bwMode="auto">
          <a:xfrm>
            <a:off x="4460875" y="5316541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zh-TW" altLang="en-US"/>
          </a:p>
        </p:txBody>
      </p:sp>
      <p:sp>
        <p:nvSpPr>
          <p:cNvPr id="101" name="Line 120"/>
          <p:cNvSpPr>
            <a:spLocks noChangeShapeType="1"/>
          </p:cNvSpPr>
          <p:nvPr/>
        </p:nvSpPr>
        <p:spPr bwMode="auto">
          <a:xfrm>
            <a:off x="6781800" y="5332416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zh-TW" altLang="en-US"/>
          </a:p>
        </p:txBody>
      </p:sp>
      <p:sp>
        <p:nvSpPr>
          <p:cNvPr id="102" name="Line 121"/>
          <p:cNvSpPr>
            <a:spLocks noChangeShapeType="1"/>
          </p:cNvSpPr>
          <p:nvPr/>
        </p:nvSpPr>
        <p:spPr bwMode="auto">
          <a:xfrm>
            <a:off x="7772400" y="4646616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zh-TW" altLang="en-US"/>
          </a:p>
        </p:txBody>
      </p:sp>
      <p:sp>
        <p:nvSpPr>
          <p:cNvPr id="103" name="Line 122"/>
          <p:cNvSpPr>
            <a:spLocks noChangeShapeType="1"/>
          </p:cNvSpPr>
          <p:nvPr/>
        </p:nvSpPr>
        <p:spPr bwMode="auto">
          <a:xfrm flipH="1">
            <a:off x="3810000" y="4646616"/>
            <a:ext cx="396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zh-TW" altLang="en-US"/>
          </a:p>
        </p:txBody>
      </p:sp>
      <p:sp>
        <p:nvSpPr>
          <p:cNvPr id="104" name="Line 123"/>
          <p:cNvSpPr>
            <a:spLocks noChangeShapeType="1"/>
          </p:cNvSpPr>
          <p:nvPr/>
        </p:nvSpPr>
        <p:spPr bwMode="auto">
          <a:xfrm flipH="1">
            <a:off x="3390900" y="4646616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zh-TW" altLang="en-US"/>
          </a:p>
        </p:txBody>
      </p:sp>
      <p:sp>
        <p:nvSpPr>
          <p:cNvPr id="105" name="Oval 114"/>
          <p:cNvSpPr>
            <a:spLocks noChangeArrowheads="1"/>
          </p:cNvSpPr>
          <p:nvPr/>
        </p:nvSpPr>
        <p:spPr bwMode="auto">
          <a:xfrm>
            <a:off x="3281354" y="3633790"/>
            <a:ext cx="152400" cy="1524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106" name="Line 115"/>
          <p:cNvSpPr>
            <a:spLocks noChangeShapeType="1"/>
          </p:cNvSpPr>
          <p:nvPr/>
        </p:nvSpPr>
        <p:spPr bwMode="auto">
          <a:xfrm>
            <a:off x="3357553" y="3786190"/>
            <a:ext cx="45719" cy="35719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square">
            <a:spAutoFit/>
          </a:bodyPr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i="1" dirty="0" smtClean="0">
                <a:cs typeface="Courier New" pitchFamily="49" charset="0"/>
              </a:rPr>
              <a:t>for</a:t>
            </a:r>
            <a:r>
              <a:rPr lang="en-US" altLang="zh-TW" dirty="0" smtClean="0"/>
              <a:t> Repetition Statement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Remarks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The </a:t>
            </a:r>
            <a:r>
              <a:rPr lang="en-US" altLang="zh-TW" dirty="0" smtClean="0">
                <a:solidFill>
                  <a:srgbClr val="00B050"/>
                </a:solidFill>
              </a:rPr>
              <a:t>variable scope</a:t>
            </a:r>
            <a:r>
              <a:rPr lang="en-US" altLang="zh-TW" dirty="0" smtClean="0"/>
              <a:t> of the control variables are only in the for statement.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If the loop-continuation condition is </a:t>
            </a:r>
            <a:r>
              <a:rPr lang="en-US" altLang="zh-TW" dirty="0" smtClean="0">
                <a:solidFill>
                  <a:srgbClr val="00B050"/>
                </a:solidFill>
              </a:rPr>
              <a:t>initially false</a:t>
            </a:r>
            <a:r>
              <a:rPr lang="en-US" altLang="zh-TW" dirty="0" smtClean="0"/>
              <a:t>, it does not execute the for loop.</a:t>
            </a:r>
            <a:endParaRPr lang="zh-TW" altLang="en-US" dirty="0" smtClean="0"/>
          </a:p>
          <a:p>
            <a:pPr lvl="1">
              <a:lnSpc>
                <a:spcPts val="3600"/>
              </a:lnSpc>
            </a:pP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1142976" y="4257830"/>
            <a:ext cx="6572296" cy="152862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TW" sz="1600" dirty="0" smtClean="0">
                <a:solidFill>
                  <a:srgbClr val="FF0000"/>
                </a:solidFill>
                <a:latin typeface="Lucida Console" pitchFamily="49" charset="0"/>
                <a:cs typeface="Lucida Sans Unicode" pitchFamily="34" charset="0"/>
              </a:rPr>
              <a:t>count=0;</a:t>
            </a:r>
          </a:p>
          <a:p>
            <a:pPr algn="l">
              <a:lnSpc>
                <a:spcPts val="28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  <a:cs typeface="Lucida Sans Unicode" pitchFamily="34" charset="0"/>
              </a:rPr>
              <a:t>f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Console" pitchFamily="49" charset="0"/>
                <a:cs typeface="Lucida Sans Unicode" pitchFamily="34" charset="0"/>
              </a:rPr>
              <a:t>or(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Console" pitchFamily="49" charset="0"/>
                <a:cs typeface="Lucida Sans Unicode" pitchFamily="34" charset="0"/>
              </a:rPr>
              <a:t>int</a:t>
            </a: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  <a:cs typeface="Lucida Sans Unicode" pitchFamily="34" charset="0"/>
              </a:rPr>
              <a:t> count=0; count &lt; 10; count++){</a:t>
            </a:r>
          </a:p>
          <a:p>
            <a:pPr lvl="1">
              <a:lnSpc>
                <a:spcPts val="28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  <a:cs typeface="Lucida Sans Unicode" pitchFamily="34" charset="0"/>
              </a:rPr>
              <a:t>………</a:t>
            </a:r>
          </a:p>
          <a:p>
            <a:pPr algn="l">
              <a:lnSpc>
                <a:spcPts val="2800"/>
              </a:lnSpc>
            </a:pPr>
            <a:r>
              <a:rPr lang="en-US" altLang="zh-TW" sz="1600" u="none" dirty="0" smtClean="0">
                <a:solidFill>
                  <a:srgbClr val="0070C0"/>
                </a:solidFill>
                <a:latin typeface="Lucida Console" pitchFamily="49" charset="0"/>
                <a:cs typeface="Lucida Sans Unicode" pitchFamily="34" charset="0"/>
              </a:rPr>
              <a:t>}</a:t>
            </a:r>
            <a:r>
              <a:rPr lang="en-US" altLang="zh-TW" sz="1600" u="none" dirty="0" smtClean="0">
                <a:solidFill>
                  <a:srgbClr val="00B050"/>
                </a:solidFill>
                <a:latin typeface="Lucida Console" pitchFamily="49" charset="0"/>
                <a:cs typeface="Lucida Sans Unicode" pitchFamily="34" charset="0"/>
              </a:rPr>
              <a:t>/* End of for-loop */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i="1" dirty="0" smtClean="0">
                <a:cs typeface="Courier New" pitchFamily="49" charset="0"/>
              </a:rPr>
              <a:t>for</a:t>
            </a:r>
            <a:r>
              <a:rPr lang="en-US" altLang="zh-TW" dirty="0" smtClean="0"/>
              <a:t> Repetition Statement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Remarks</a:t>
            </a:r>
          </a:p>
          <a:p>
            <a:pPr lvl="1"/>
            <a:r>
              <a:rPr lang="en-US" altLang="zh-TW" dirty="0" smtClean="0"/>
              <a:t>All expressions in for statement is </a:t>
            </a:r>
            <a:r>
              <a:rPr lang="en-US" altLang="zh-TW" dirty="0" smtClean="0">
                <a:solidFill>
                  <a:srgbClr val="00B050"/>
                </a:solidFill>
              </a:rPr>
              <a:t>optional.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If the </a:t>
            </a:r>
            <a:r>
              <a:rPr lang="en-US" altLang="zh-TW" dirty="0" smtClean="0">
                <a:ea typeface="新細明體" charset="-120"/>
              </a:rPr>
              <a:t>loop-continuation condition</a:t>
            </a:r>
            <a:r>
              <a:rPr lang="en-US" altLang="zh-TW" dirty="0" smtClean="0"/>
              <a:t> is omitted, Java creates an infinite loop.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You can omit increment expression, if the program calculates the increment in the loop’s body.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1000100" y="4688341"/>
            <a:ext cx="3000396" cy="116955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  <a:cs typeface="Lucida Sans Unicode" pitchFamily="34" charset="0"/>
              </a:rPr>
              <a:t>f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Console" pitchFamily="49" charset="0"/>
                <a:cs typeface="Lucida Sans Unicode" pitchFamily="34" charset="0"/>
              </a:rPr>
              <a:t>or(</a:t>
            </a: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  <a:cs typeface="Lucida Sans Unicode" pitchFamily="34" charset="0"/>
              </a:rPr>
              <a:t>; ;){</a:t>
            </a:r>
          </a:p>
          <a:p>
            <a:pPr lvl="1">
              <a:lnSpc>
                <a:spcPts val="28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  <a:cs typeface="Lucida Sans Unicode" pitchFamily="34" charset="0"/>
              </a:rPr>
              <a:t>………</a:t>
            </a:r>
          </a:p>
          <a:p>
            <a:pPr algn="l">
              <a:lnSpc>
                <a:spcPts val="2800"/>
              </a:lnSpc>
            </a:pPr>
            <a:r>
              <a:rPr lang="en-US" altLang="zh-TW" sz="1600" u="none" dirty="0" smtClean="0">
                <a:solidFill>
                  <a:srgbClr val="0070C0"/>
                </a:solidFill>
                <a:latin typeface="Lucida Console" pitchFamily="49" charset="0"/>
                <a:cs typeface="Lucida Sans Unicode" pitchFamily="34" charset="0"/>
              </a:rPr>
              <a:t>}</a:t>
            </a:r>
            <a:r>
              <a:rPr lang="en-US" altLang="zh-TW" sz="1600" u="none" dirty="0" smtClean="0">
                <a:solidFill>
                  <a:srgbClr val="00B050"/>
                </a:solidFill>
                <a:latin typeface="Lucida Console" pitchFamily="49" charset="0"/>
                <a:cs typeface="Lucida Sans Unicode" pitchFamily="34" charset="0"/>
              </a:rPr>
              <a:t>/* End of for-loop */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1357290" y="5929330"/>
            <a:ext cx="17219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 smtClean="0">
                <a:solidFill>
                  <a:srgbClr val="0070C0"/>
                </a:solidFill>
              </a:rPr>
              <a:t>Infinite Loop</a:t>
            </a:r>
            <a:endParaRPr lang="zh-TW" altLang="en-US" sz="2000" b="1" dirty="0">
              <a:solidFill>
                <a:srgbClr val="0070C0"/>
              </a:solidFill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4357686" y="4688341"/>
            <a:ext cx="3000396" cy="11695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  <a:cs typeface="Lucida Sans Unicode" pitchFamily="34" charset="0"/>
              </a:rPr>
              <a:t>f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Console" pitchFamily="49" charset="0"/>
                <a:cs typeface="Lucida Sans Unicode" pitchFamily="34" charset="0"/>
              </a:rPr>
              <a:t>or(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Console" pitchFamily="49" charset="0"/>
                <a:cs typeface="Lucida Sans Unicode" pitchFamily="34" charset="0"/>
              </a:rPr>
              <a:t>int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Console" pitchFamily="49" charset="0"/>
                <a:cs typeface="Lucida Sans Unicode" pitchFamily="34" charset="0"/>
              </a:rPr>
              <a:t>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Console" pitchFamily="49" charset="0"/>
                <a:cs typeface="Lucida Sans Unicode" pitchFamily="34" charset="0"/>
              </a:rPr>
              <a:t>i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Console" pitchFamily="49" charset="0"/>
                <a:cs typeface="Lucida Sans Unicode" pitchFamily="34" charset="0"/>
              </a:rPr>
              <a:t>=0</a:t>
            </a: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  <a:cs typeface="Lucida Sans Unicode" pitchFamily="34" charset="0"/>
              </a:rPr>
              <a:t>;i&lt;10 ;){</a:t>
            </a:r>
          </a:p>
          <a:p>
            <a:pPr lvl="1">
              <a:lnSpc>
                <a:spcPts val="2800"/>
              </a:lnSpc>
            </a:pPr>
            <a:r>
              <a:rPr lang="en-US" altLang="zh-TW" sz="1600" dirty="0" err="1" smtClean="0">
                <a:solidFill>
                  <a:srgbClr val="FF0000"/>
                </a:solidFill>
                <a:latin typeface="Lucida Console" pitchFamily="49" charset="0"/>
                <a:cs typeface="Lucida Sans Unicode" pitchFamily="34" charset="0"/>
              </a:rPr>
              <a:t>i</a:t>
            </a:r>
            <a:r>
              <a:rPr lang="en-US" altLang="zh-TW" sz="1600" dirty="0" smtClean="0">
                <a:solidFill>
                  <a:srgbClr val="FF0000"/>
                </a:solidFill>
                <a:latin typeface="Lucida Console" pitchFamily="49" charset="0"/>
                <a:cs typeface="Lucida Sans Unicode" pitchFamily="34" charset="0"/>
              </a:rPr>
              <a:t>=i+5;</a:t>
            </a:r>
          </a:p>
          <a:p>
            <a:pPr algn="l">
              <a:lnSpc>
                <a:spcPts val="2800"/>
              </a:lnSpc>
            </a:pPr>
            <a:r>
              <a:rPr lang="en-US" altLang="zh-TW" sz="1600" u="none" dirty="0" smtClean="0">
                <a:solidFill>
                  <a:srgbClr val="0070C0"/>
                </a:solidFill>
                <a:latin typeface="Lucida Console" pitchFamily="49" charset="0"/>
                <a:cs typeface="Lucida Sans Unicode" pitchFamily="34" charset="0"/>
              </a:rPr>
              <a:t>}</a:t>
            </a:r>
            <a:r>
              <a:rPr lang="en-US" altLang="zh-TW" sz="1600" u="none" dirty="0" smtClean="0">
                <a:solidFill>
                  <a:srgbClr val="00B050"/>
                </a:solidFill>
                <a:latin typeface="Lucida Console" pitchFamily="49" charset="0"/>
                <a:cs typeface="Lucida Sans Unicode" pitchFamily="34" charset="0"/>
              </a:rPr>
              <a:t>/* End of for-loop */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i="1" dirty="0" smtClean="0">
                <a:cs typeface="Courier New" pitchFamily="49" charset="0"/>
              </a:rPr>
              <a:t>for</a:t>
            </a:r>
            <a:r>
              <a:rPr lang="en-US" altLang="zh-TW" dirty="0" smtClean="0"/>
              <a:t> Repetition Statement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Examples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for(</a:t>
            </a:r>
            <a:r>
              <a:rPr lang="en-US" altLang="zh-TW" dirty="0" err="1" smtClean="0"/>
              <a:t>int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=1	; 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 &lt;=100	; 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++)</a:t>
            </a:r>
          </a:p>
          <a:p>
            <a:pPr lvl="1">
              <a:lnSpc>
                <a:spcPts val="3600"/>
              </a:lnSpc>
            </a:pPr>
            <a:endParaRPr lang="en-US" altLang="zh-TW" dirty="0" smtClean="0"/>
          </a:p>
          <a:p>
            <a:pPr lvl="1">
              <a:lnSpc>
                <a:spcPts val="3600"/>
              </a:lnSpc>
              <a:spcBef>
                <a:spcPts val="1200"/>
              </a:spcBef>
            </a:pPr>
            <a:r>
              <a:rPr lang="en-US" altLang="zh-TW" dirty="0" smtClean="0"/>
              <a:t>for(</a:t>
            </a:r>
            <a:r>
              <a:rPr lang="en-US" altLang="zh-TW" dirty="0" err="1" smtClean="0"/>
              <a:t>int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=100	; 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&gt;1		; 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--)</a:t>
            </a:r>
          </a:p>
          <a:p>
            <a:pPr lvl="1">
              <a:lnSpc>
                <a:spcPts val="3600"/>
              </a:lnSpc>
            </a:pPr>
            <a:endParaRPr lang="en-US" altLang="zh-TW" dirty="0" smtClean="0"/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for(</a:t>
            </a:r>
            <a:r>
              <a:rPr lang="en-US" altLang="zh-TW" dirty="0" err="1" smtClean="0"/>
              <a:t>int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=7	; 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 &lt;=77	; 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+=7)</a:t>
            </a:r>
          </a:p>
          <a:p>
            <a:pPr lvl="1">
              <a:lnSpc>
                <a:spcPts val="3600"/>
              </a:lnSpc>
            </a:pPr>
            <a:endParaRPr lang="en-US" altLang="zh-TW" dirty="0" smtClean="0"/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for(</a:t>
            </a:r>
            <a:r>
              <a:rPr lang="en-US" altLang="zh-TW" dirty="0" err="1" smtClean="0"/>
              <a:t>int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=20	; 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 &gt;= 2	; 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-=2)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1539" y="2571744"/>
            <a:ext cx="6357982" cy="584775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altLang="zh-TW" sz="1600" dirty="0" smtClean="0">
                <a:solidFill>
                  <a:srgbClr val="000000"/>
                </a:solidFill>
                <a:latin typeface="Lucida Console" pitchFamily="49" charset="0"/>
                <a:ea typeface="新細明體" charset="-120"/>
              </a:rPr>
              <a:t>Vary the control variable from 1 to 100 in increments of 1.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071538" y="3714752"/>
            <a:ext cx="6357982" cy="584775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altLang="zh-TW" sz="1600" dirty="0" smtClean="0">
                <a:solidFill>
                  <a:srgbClr val="000000"/>
                </a:solidFill>
                <a:latin typeface="Lucida Console" pitchFamily="49" charset="0"/>
                <a:ea typeface="新細明體" charset="-120"/>
              </a:rPr>
              <a:t>Vary the control variable from 100 to 1 in decrements of 1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71538" y="4845618"/>
            <a:ext cx="6357982" cy="584775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altLang="zh-TW" sz="1600" dirty="0" smtClean="0">
                <a:solidFill>
                  <a:srgbClr val="000000"/>
                </a:solidFill>
                <a:latin typeface="Lucida Console" pitchFamily="49" charset="0"/>
                <a:ea typeface="新細明體" charset="-120"/>
              </a:rPr>
              <a:t>Vary the control variable from 7 to 77 in increments of 7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071538" y="5917188"/>
            <a:ext cx="6357982" cy="584775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altLang="zh-TW" sz="1600" dirty="0" smtClean="0">
                <a:solidFill>
                  <a:srgbClr val="000000"/>
                </a:solidFill>
                <a:latin typeface="Lucida Console" pitchFamily="49" charset="0"/>
                <a:ea typeface="新細明體" charset="-120"/>
              </a:rPr>
              <a:t>Vary the control variable from 20 to 2 in decrements of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i="1" dirty="0" smtClean="0">
                <a:cs typeface="Courier New" pitchFamily="49" charset="0"/>
              </a:rPr>
              <a:t>d0-while</a:t>
            </a:r>
            <a:r>
              <a:rPr lang="en-US" altLang="zh-TW" dirty="0" smtClean="0"/>
              <a:t> Repetition Statement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Description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It tests the loop-continuation condition </a:t>
            </a:r>
            <a:r>
              <a:rPr lang="en-US" altLang="zh-TW" dirty="0" smtClean="0">
                <a:solidFill>
                  <a:srgbClr val="00B050"/>
                </a:solidFill>
              </a:rPr>
              <a:t>after</a:t>
            </a:r>
            <a:r>
              <a:rPr lang="en-US" altLang="zh-TW" dirty="0" smtClean="0"/>
              <a:t> executing the body.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The body always executes </a:t>
            </a:r>
            <a:r>
              <a:rPr lang="en-US" altLang="zh-TW" dirty="0" smtClean="0">
                <a:solidFill>
                  <a:srgbClr val="00B050"/>
                </a:solidFill>
              </a:rPr>
              <a:t>at least once</a:t>
            </a:r>
            <a:r>
              <a:rPr lang="en-US" altLang="zh-TW" dirty="0" smtClean="0"/>
              <a:t>.</a:t>
            </a:r>
            <a:endParaRPr lang="zh-TW" altLang="en-US" dirty="0" smtClean="0"/>
          </a:p>
          <a:p>
            <a:pPr lvl="1"/>
            <a:endParaRPr lang="zh-TW" altLang="en-US" dirty="0"/>
          </a:p>
        </p:txBody>
      </p:sp>
      <p:grpSp>
        <p:nvGrpSpPr>
          <p:cNvPr id="5" name="Group 79"/>
          <p:cNvGrpSpPr>
            <a:grpSpLocks/>
          </p:cNvGrpSpPr>
          <p:nvPr/>
        </p:nvGrpSpPr>
        <p:grpSpPr bwMode="auto">
          <a:xfrm>
            <a:off x="1214414" y="3714752"/>
            <a:ext cx="2954338" cy="2638428"/>
            <a:chOff x="1488" y="864"/>
            <a:chExt cx="2784" cy="2688"/>
          </a:xfrm>
        </p:grpSpPr>
        <p:sp>
          <p:nvSpPr>
            <p:cNvPr id="6" name="Rectangle 49"/>
            <p:cNvSpPr>
              <a:spLocks noChangeArrowheads="1"/>
            </p:cNvSpPr>
            <p:nvPr/>
          </p:nvSpPr>
          <p:spPr bwMode="auto">
            <a:xfrm>
              <a:off x="3697" y="2607"/>
              <a:ext cx="18" cy="1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TW" altLang="en-US">
                <a:ea typeface="新細明體" charset="-120"/>
              </a:endParaRPr>
            </a:p>
          </p:txBody>
        </p:sp>
        <p:sp>
          <p:nvSpPr>
            <p:cNvPr id="7" name="Rectangle 56"/>
            <p:cNvSpPr>
              <a:spLocks noChangeArrowheads="1"/>
            </p:cNvSpPr>
            <p:nvPr/>
          </p:nvSpPr>
          <p:spPr bwMode="auto">
            <a:xfrm>
              <a:off x="2734" y="1588"/>
              <a:ext cx="1" cy="18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TW" altLang="en-US">
                <a:ea typeface="新細明體" charset="-120"/>
              </a:endParaRPr>
            </a:p>
          </p:txBody>
        </p:sp>
        <p:sp>
          <p:nvSpPr>
            <p:cNvPr id="8" name="Freeform 59"/>
            <p:cNvSpPr>
              <a:spLocks/>
            </p:cNvSpPr>
            <p:nvPr/>
          </p:nvSpPr>
          <p:spPr bwMode="auto">
            <a:xfrm>
              <a:off x="2527" y="1000"/>
              <a:ext cx="0" cy="543"/>
            </a:xfrm>
            <a:custGeom>
              <a:avLst/>
              <a:gdLst>
                <a:gd name="T0" fmla="*/ 0 w 20000"/>
                <a:gd name="T1" fmla="*/ 19958 h 20000"/>
                <a:gd name="T2" fmla="*/ 0 w 20000"/>
                <a:gd name="T3" fmla="*/ 0 h 20000"/>
                <a:gd name="T4" fmla="*/ 0 60000 65536"/>
                <a:gd name="T5" fmla="*/ 0 60000 65536"/>
                <a:gd name="T6" fmla="*/ 0 w 20000"/>
                <a:gd name="T7" fmla="*/ 0 h 20000"/>
                <a:gd name="T8" fmla="*/ 0 w 20000"/>
                <a:gd name="T9" fmla="*/ 20000 h 2000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0000" h="20000">
                  <a:moveTo>
                    <a:pt x="0" y="19958"/>
                  </a:move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 type="triangle" w="med" len="sm"/>
              <a:tailEnd/>
            </a:ln>
          </p:spPr>
          <p:txBody>
            <a:bodyPr/>
            <a:lstStyle/>
            <a:p>
              <a:endParaRPr lang="zh-TW" altLang="en-US">
                <a:ea typeface="新細明體" charset="-120"/>
              </a:endParaRPr>
            </a:p>
          </p:txBody>
        </p:sp>
        <p:sp>
          <p:nvSpPr>
            <p:cNvPr id="9" name="Oval 60"/>
            <p:cNvSpPr>
              <a:spLocks noChangeArrowheads="1"/>
            </p:cNvSpPr>
            <p:nvPr/>
          </p:nvSpPr>
          <p:spPr bwMode="auto">
            <a:xfrm>
              <a:off x="2440" y="864"/>
              <a:ext cx="173" cy="136"/>
            </a:xfrm>
            <a:prstGeom prst="ellips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>
                <a:ea typeface="新細明體" charset="-120"/>
              </a:endParaRPr>
            </a:p>
          </p:txBody>
        </p:sp>
        <p:sp>
          <p:nvSpPr>
            <p:cNvPr id="10" name="Rectangle 61"/>
            <p:cNvSpPr>
              <a:spLocks noChangeArrowheads="1"/>
            </p:cNvSpPr>
            <p:nvPr/>
          </p:nvSpPr>
          <p:spPr bwMode="auto">
            <a:xfrm>
              <a:off x="3580" y="2335"/>
              <a:ext cx="613" cy="272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spcBef>
                  <a:spcPct val="0"/>
                </a:spcBef>
              </a:pPr>
              <a:r>
                <a:rPr lang="en-US" altLang="zh-TW" sz="1400" b="1">
                  <a:solidFill>
                    <a:srgbClr val="000000"/>
                  </a:solidFill>
                  <a:latin typeface="Courier New" pitchFamily="49" charset="0"/>
                  <a:ea typeface="新細明體" charset="-120"/>
                </a:rPr>
                <a:t>true</a:t>
              </a:r>
            </a:p>
            <a:p>
              <a:pPr eaLnBrk="0" hangingPunct="0">
                <a:spcBef>
                  <a:spcPct val="0"/>
                </a:spcBef>
              </a:pPr>
              <a:endParaRPr lang="en-US" altLang="zh-TW" sz="1400" b="1">
                <a:latin typeface="Courier New" pitchFamily="49" charset="0"/>
                <a:ea typeface="新細明體" charset="-120"/>
              </a:endParaRPr>
            </a:p>
          </p:txBody>
        </p:sp>
        <p:sp>
          <p:nvSpPr>
            <p:cNvPr id="11" name="Freeform 62"/>
            <p:cNvSpPr>
              <a:spLocks/>
            </p:cNvSpPr>
            <p:nvPr/>
          </p:nvSpPr>
          <p:spPr bwMode="auto">
            <a:xfrm>
              <a:off x="2527" y="2873"/>
              <a:ext cx="0" cy="543"/>
            </a:xfrm>
            <a:custGeom>
              <a:avLst/>
              <a:gdLst>
                <a:gd name="T0" fmla="*/ 0 w 20000"/>
                <a:gd name="T1" fmla="*/ 19958 h 20000"/>
                <a:gd name="T2" fmla="*/ 0 w 20000"/>
                <a:gd name="T3" fmla="*/ 0 h 20000"/>
                <a:gd name="T4" fmla="*/ 0 60000 65536"/>
                <a:gd name="T5" fmla="*/ 0 60000 65536"/>
                <a:gd name="T6" fmla="*/ 0 w 20000"/>
                <a:gd name="T7" fmla="*/ 0 h 20000"/>
                <a:gd name="T8" fmla="*/ 0 w 20000"/>
                <a:gd name="T9" fmla="*/ 20000 h 2000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0000" h="20000">
                  <a:moveTo>
                    <a:pt x="0" y="19958"/>
                  </a:move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 type="triangle" w="med" len="sm"/>
              <a:tailEnd/>
            </a:ln>
          </p:spPr>
          <p:txBody>
            <a:bodyPr/>
            <a:lstStyle/>
            <a:p>
              <a:endParaRPr lang="zh-TW" altLang="en-US">
                <a:ea typeface="新細明體" charset="-120"/>
              </a:endParaRPr>
            </a:p>
          </p:txBody>
        </p:sp>
        <p:sp>
          <p:nvSpPr>
            <p:cNvPr id="12" name="Freeform 63"/>
            <p:cNvSpPr>
              <a:spLocks/>
            </p:cNvSpPr>
            <p:nvPr/>
          </p:nvSpPr>
          <p:spPr bwMode="auto">
            <a:xfrm>
              <a:off x="2527" y="1769"/>
              <a:ext cx="0" cy="544"/>
            </a:xfrm>
            <a:custGeom>
              <a:avLst/>
              <a:gdLst>
                <a:gd name="T0" fmla="*/ 0 w 20000"/>
                <a:gd name="T1" fmla="*/ 19958 h 20000"/>
                <a:gd name="T2" fmla="*/ 0 w 20000"/>
                <a:gd name="T3" fmla="*/ 0 h 20000"/>
                <a:gd name="T4" fmla="*/ 0 60000 65536"/>
                <a:gd name="T5" fmla="*/ 0 60000 65536"/>
                <a:gd name="T6" fmla="*/ 0 w 20000"/>
                <a:gd name="T7" fmla="*/ 0 h 20000"/>
                <a:gd name="T8" fmla="*/ 0 w 20000"/>
                <a:gd name="T9" fmla="*/ 20000 h 2000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0000" h="20000">
                  <a:moveTo>
                    <a:pt x="0" y="19958"/>
                  </a:move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 type="triangle" w="med" len="sm"/>
              <a:tailEnd/>
            </a:ln>
          </p:spPr>
          <p:txBody>
            <a:bodyPr/>
            <a:lstStyle/>
            <a:p>
              <a:endParaRPr lang="zh-TW" altLang="en-US">
                <a:ea typeface="新細明體" charset="-120"/>
              </a:endParaRPr>
            </a:p>
          </p:txBody>
        </p:sp>
        <p:sp>
          <p:nvSpPr>
            <p:cNvPr id="13" name="Oval 64"/>
            <p:cNvSpPr>
              <a:spLocks noChangeArrowheads="1"/>
            </p:cNvSpPr>
            <p:nvPr/>
          </p:nvSpPr>
          <p:spPr bwMode="auto">
            <a:xfrm>
              <a:off x="2440" y="3416"/>
              <a:ext cx="173" cy="136"/>
            </a:xfrm>
            <a:prstGeom prst="ellips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>
                <a:ea typeface="新細明體" charset="-120"/>
              </a:endParaRPr>
            </a:p>
          </p:txBody>
        </p:sp>
        <p:sp>
          <p:nvSpPr>
            <p:cNvPr id="14" name="Rectangle 65"/>
            <p:cNvSpPr>
              <a:spLocks noChangeArrowheads="1"/>
            </p:cNvSpPr>
            <p:nvPr/>
          </p:nvSpPr>
          <p:spPr bwMode="auto">
            <a:xfrm>
              <a:off x="2599" y="2879"/>
              <a:ext cx="750" cy="271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spcBef>
                  <a:spcPct val="0"/>
                </a:spcBef>
              </a:pPr>
              <a:r>
                <a:rPr lang="en-US" altLang="zh-TW" sz="1400" b="1">
                  <a:solidFill>
                    <a:srgbClr val="000000"/>
                  </a:solidFill>
                  <a:latin typeface="Courier New" pitchFamily="49" charset="0"/>
                  <a:ea typeface="新細明體" charset="-120"/>
                </a:rPr>
                <a:t>false</a:t>
              </a:r>
            </a:p>
            <a:p>
              <a:pPr eaLnBrk="0" hangingPunct="0">
                <a:spcBef>
                  <a:spcPct val="0"/>
                </a:spcBef>
              </a:pPr>
              <a:endParaRPr lang="en-US" altLang="zh-TW" sz="1400" b="1">
                <a:latin typeface="Courier New" pitchFamily="49" charset="0"/>
                <a:ea typeface="新細明體" charset="-120"/>
              </a:endParaRPr>
            </a:p>
          </p:txBody>
        </p:sp>
        <p:sp>
          <p:nvSpPr>
            <p:cNvPr id="15" name="Freeform 66"/>
            <p:cNvSpPr>
              <a:spLocks/>
            </p:cNvSpPr>
            <p:nvPr/>
          </p:nvSpPr>
          <p:spPr bwMode="auto">
            <a:xfrm>
              <a:off x="3580" y="2593"/>
              <a:ext cx="692" cy="0"/>
            </a:xfrm>
            <a:custGeom>
              <a:avLst/>
              <a:gdLst>
                <a:gd name="T0" fmla="*/ 19958 w 20000"/>
                <a:gd name="T1" fmla="*/ 0 h 20000"/>
                <a:gd name="T2" fmla="*/ 0 w 20000"/>
                <a:gd name="T3" fmla="*/ 0 h 20000"/>
                <a:gd name="T4" fmla="*/ 0 60000 65536"/>
                <a:gd name="T5" fmla="*/ 0 60000 65536"/>
                <a:gd name="T6" fmla="*/ 0 w 20000"/>
                <a:gd name="T7" fmla="*/ 0 h 20000"/>
                <a:gd name="T8" fmla="*/ 20000 w 20000"/>
                <a:gd name="T9" fmla="*/ 0 h 2000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0000" h="20000">
                  <a:moveTo>
                    <a:pt x="19958" y="0"/>
                  </a:move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>
                <a:ea typeface="新細明體" charset="-120"/>
              </a:endParaRPr>
            </a:p>
          </p:txBody>
        </p:sp>
        <p:sp>
          <p:nvSpPr>
            <p:cNvPr id="16" name="Freeform 67"/>
            <p:cNvSpPr>
              <a:spLocks/>
            </p:cNvSpPr>
            <p:nvPr/>
          </p:nvSpPr>
          <p:spPr bwMode="auto">
            <a:xfrm>
              <a:off x="4272" y="1291"/>
              <a:ext cx="0" cy="1302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19983 h 20000"/>
                <a:gd name="T4" fmla="*/ 0 60000 65536"/>
                <a:gd name="T5" fmla="*/ 0 60000 65536"/>
                <a:gd name="T6" fmla="*/ 0 w 20000"/>
                <a:gd name="T7" fmla="*/ 0 h 20000"/>
                <a:gd name="T8" fmla="*/ 0 w 20000"/>
                <a:gd name="T9" fmla="*/ 20000 h 2000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0000" h="20000">
                  <a:moveTo>
                    <a:pt x="0" y="0"/>
                  </a:moveTo>
                  <a:lnTo>
                    <a:pt x="0" y="19983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>
                <a:ea typeface="新細明體" charset="-120"/>
              </a:endParaRPr>
            </a:p>
          </p:txBody>
        </p:sp>
        <p:sp>
          <p:nvSpPr>
            <p:cNvPr id="17" name="Freeform 68"/>
            <p:cNvSpPr>
              <a:spLocks/>
            </p:cNvSpPr>
            <p:nvPr/>
          </p:nvSpPr>
          <p:spPr bwMode="auto">
            <a:xfrm>
              <a:off x="2541" y="1291"/>
              <a:ext cx="1731" cy="0"/>
            </a:xfrm>
            <a:custGeom>
              <a:avLst/>
              <a:gdLst>
                <a:gd name="T0" fmla="*/ 0 w 20000"/>
                <a:gd name="T1" fmla="*/ 0 h 20000"/>
                <a:gd name="T2" fmla="*/ 19983 w 20000"/>
                <a:gd name="T3" fmla="*/ 0 h 20000"/>
                <a:gd name="T4" fmla="*/ 0 60000 65536"/>
                <a:gd name="T5" fmla="*/ 0 60000 65536"/>
                <a:gd name="T6" fmla="*/ 0 w 20000"/>
                <a:gd name="T7" fmla="*/ 0 h 20000"/>
                <a:gd name="T8" fmla="*/ 20000 w 20000"/>
                <a:gd name="T9" fmla="*/ 0 h 2000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0000" h="20000">
                  <a:moveTo>
                    <a:pt x="0" y="0"/>
                  </a:moveTo>
                  <a:lnTo>
                    <a:pt x="19983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 type="triangle" w="med" len="sm"/>
              <a:tailEnd/>
            </a:ln>
          </p:spPr>
          <p:txBody>
            <a:bodyPr/>
            <a:lstStyle/>
            <a:p>
              <a:endParaRPr lang="zh-TW" altLang="en-US">
                <a:ea typeface="新細明體" charset="-120"/>
              </a:endParaRPr>
            </a:p>
          </p:txBody>
        </p:sp>
        <p:sp>
          <p:nvSpPr>
            <p:cNvPr id="18" name="Freeform 70"/>
            <p:cNvSpPr>
              <a:spLocks/>
            </p:cNvSpPr>
            <p:nvPr/>
          </p:nvSpPr>
          <p:spPr bwMode="auto">
            <a:xfrm>
              <a:off x="1575" y="1543"/>
              <a:ext cx="1904" cy="225"/>
            </a:xfrm>
            <a:custGeom>
              <a:avLst/>
              <a:gdLst>
                <a:gd name="T0" fmla="*/ 19985 w 20000"/>
                <a:gd name="T1" fmla="*/ 0 h 20000"/>
                <a:gd name="T2" fmla="*/ 19985 w 20000"/>
                <a:gd name="T3" fmla="*/ 19900 h 20000"/>
                <a:gd name="T4" fmla="*/ 0 w 20000"/>
                <a:gd name="T5" fmla="*/ 19900 h 20000"/>
                <a:gd name="T6" fmla="*/ 0 w 20000"/>
                <a:gd name="T7" fmla="*/ 0 h 20000"/>
                <a:gd name="T8" fmla="*/ 19985 w 20000"/>
                <a:gd name="T9" fmla="*/ 0 h 20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000"/>
                <a:gd name="T16" fmla="*/ 0 h 20000"/>
                <a:gd name="T17" fmla="*/ 20000 w 20000"/>
                <a:gd name="T18" fmla="*/ 20000 h 20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000" h="20000">
                  <a:moveTo>
                    <a:pt x="19985" y="0"/>
                  </a:moveTo>
                  <a:lnTo>
                    <a:pt x="19985" y="19900"/>
                  </a:lnTo>
                  <a:lnTo>
                    <a:pt x="0" y="19900"/>
                  </a:lnTo>
                  <a:lnTo>
                    <a:pt x="0" y="0"/>
                  </a:lnTo>
                  <a:lnTo>
                    <a:pt x="19985" y="0"/>
                  </a:lnTo>
                  <a:close/>
                </a:path>
              </a:pathLst>
            </a:custGeom>
            <a:solidFill>
              <a:srgbClr val="99CCFF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>
                <a:ea typeface="新細明體" charset="-120"/>
              </a:endParaRPr>
            </a:p>
          </p:txBody>
        </p:sp>
        <p:sp>
          <p:nvSpPr>
            <p:cNvPr id="19" name="Rectangle 71"/>
            <p:cNvSpPr>
              <a:spLocks noChangeArrowheads="1"/>
            </p:cNvSpPr>
            <p:nvPr/>
          </p:nvSpPr>
          <p:spPr bwMode="auto">
            <a:xfrm>
              <a:off x="1833" y="1589"/>
              <a:ext cx="1386" cy="162"/>
            </a:xfrm>
            <a:prstGeom prst="rect">
              <a:avLst/>
            </a:prstGeom>
            <a:solidFill>
              <a:srgbClr val="99CCFF"/>
            </a:solidFill>
            <a:ln w="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ct val="0"/>
                </a:spcBef>
              </a:pPr>
              <a:r>
                <a:rPr lang="en-US" altLang="zh-TW" sz="1400" b="1">
                  <a:solidFill>
                    <a:srgbClr val="000000"/>
                  </a:solidFill>
                  <a:latin typeface="Courier New" pitchFamily="49" charset="0"/>
                  <a:ea typeface="新細明體" charset="-120"/>
                </a:rPr>
                <a:t>action(s)</a:t>
              </a:r>
              <a:endParaRPr lang="en-US" altLang="zh-TW" sz="1400" b="1">
                <a:latin typeface="Courier New" pitchFamily="49" charset="0"/>
                <a:ea typeface="新細明體" charset="-120"/>
              </a:endParaRPr>
            </a:p>
          </p:txBody>
        </p:sp>
        <p:grpSp>
          <p:nvGrpSpPr>
            <p:cNvPr id="20" name="Group 75"/>
            <p:cNvGrpSpPr>
              <a:grpSpLocks/>
            </p:cNvGrpSpPr>
            <p:nvPr/>
          </p:nvGrpSpPr>
          <p:grpSpPr bwMode="auto">
            <a:xfrm>
              <a:off x="1488" y="2313"/>
              <a:ext cx="2077" cy="560"/>
              <a:chOff x="1440" y="2505"/>
              <a:chExt cx="2077" cy="560"/>
            </a:xfrm>
          </p:grpSpPr>
          <p:sp>
            <p:nvSpPr>
              <p:cNvPr id="21" name="Freeform 73"/>
              <p:cNvSpPr>
                <a:spLocks/>
              </p:cNvSpPr>
              <p:nvPr/>
            </p:nvSpPr>
            <p:spPr bwMode="auto">
              <a:xfrm>
                <a:off x="1440" y="2505"/>
                <a:ext cx="2077" cy="560"/>
              </a:xfrm>
              <a:custGeom>
                <a:avLst/>
                <a:gdLst>
                  <a:gd name="T0" fmla="*/ 19986 w 20000"/>
                  <a:gd name="T1" fmla="*/ 9980 h 20000"/>
                  <a:gd name="T2" fmla="*/ 9986 w 20000"/>
                  <a:gd name="T3" fmla="*/ 19960 h 20000"/>
                  <a:gd name="T4" fmla="*/ 0 w 20000"/>
                  <a:gd name="T5" fmla="*/ 9980 h 20000"/>
                  <a:gd name="T6" fmla="*/ 9986 w 20000"/>
                  <a:gd name="T7" fmla="*/ 0 h 20000"/>
                  <a:gd name="T8" fmla="*/ 19986 w 20000"/>
                  <a:gd name="T9" fmla="*/ 9980 h 200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000"/>
                  <a:gd name="T16" fmla="*/ 0 h 20000"/>
                  <a:gd name="T17" fmla="*/ 20000 w 20000"/>
                  <a:gd name="T18" fmla="*/ 20000 h 200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000" h="20000">
                    <a:moveTo>
                      <a:pt x="19986" y="9980"/>
                    </a:moveTo>
                    <a:lnTo>
                      <a:pt x="9986" y="19960"/>
                    </a:lnTo>
                    <a:lnTo>
                      <a:pt x="0" y="9980"/>
                    </a:lnTo>
                    <a:lnTo>
                      <a:pt x="9986" y="0"/>
                    </a:lnTo>
                    <a:lnTo>
                      <a:pt x="19986" y="9980"/>
                    </a:lnTo>
                    <a:close/>
                  </a:path>
                </a:pathLst>
              </a:custGeom>
              <a:solidFill>
                <a:srgbClr val="99CC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>
                  <a:ea typeface="新細明體" charset="-120"/>
                </a:endParaRPr>
              </a:p>
            </p:txBody>
          </p:sp>
          <p:sp>
            <p:nvSpPr>
              <p:cNvPr id="22" name="Rectangle 74"/>
              <p:cNvSpPr>
                <a:spLocks noChangeArrowheads="1"/>
              </p:cNvSpPr>
              <p:nvPr/>
            </p:nvSpPr>
            <p:spPr bwMode="auto">
              <a:xfrm>
                <a:off x="1785" y="2709"/>
                <a:ext cx="1386" cy="131"/>
              </a:xfrm>
              <a:prstGeom prst="rect">
                <a:avLst/>
              </a:prstGeom>
              <a:solidFill>
                <a:srgbClr val="99CCFF"/>
              </a:solidFill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>
                  <a:spcBef>
                    <a:spcPct val="0"/>
                  </a:spcBef>
                </a:pPr>
                <a:r>
                  <a:rPr lang="en-US" altLang="zh-TW" sz="1400" b="1">
                    <a:solidFill>
                      <a:srgbClr val="000000"/>
                    </a:solidFill>
                    <a:latin typeface="Courier New" pitchFamily="49" charset="0"/>
                    <a:ea typeface="新細明體" charset="-120"/>
                  </a:rPr>
                  <a:t>condition</a:t>
                </a:r>
              </a:p>
              <a:p>
                <a:pPr eaLnBrk="0" hangingPunct="0">
                  <a:spcBef>
                    <a:spcPct val="0"/>
                  </a:spcBef>
                </a:pPr>
                <a:endParaRPr lang="en-US" altLang="zh-TW" sz="1400" b="1">
                  <a:latin typeface="Courier New" pitchFamily="49" charset="0"/>
                  <a:ea typeface="新細明體" charset="-120"/>
                </a:endParaRPr>
              </a:p>
            </p:txBody>
          </p:sp>
        </p:grpSp>
      </p:grpSp>
      <p:sp>
        <p:nvSpPr>
          <p:cNvPr id="23" name="文字方塊 22"/>
          <p:cNvSpPr txBox="1"/>
          <p:nvPr/>
        </p:nvSpPr>
        <p:spPr>
          <a:xfrm>
            <a:off x="4565024" y="3857628"/>
            <a:ext cx="4293256" cy="20415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altLang="zh-TW" sz="1800" b="0" u="none" dirty="0" smtClean="0">
                <a:solidFill>
                  <a:srgbClr val="0070C0"/>
                </a:solidFill>
              </a:rPr>
              <a:t>Initialization;</a:t>
            </a:r>
          </a:p>
          <a:p>
            <a:pPr algn="l">
              <a:lnSpc>
                <a:spcPts val="2800"/>
              </a:lnSpc>
              <a:spcBef>
                <a:spcPts val="600"/>
              </a:spcBef>
            </a:pPr>
            <a:r>
              <a:rPr lang="en-US" altLang="zh-TW" sz="1800" b="0" u="none" dirty="0" smtClean="0">
                <a:solidFill>
                  <a:srgbClr val="C00000"/>
                </a:solidFill>
              </a:rPr>
              <a:t>do</a:t>
            </a:r>
            <a:r>
              <a:rPr lang="en-US" altLang="zh-TW" sz="1800" b="0" u="none" dirty="0" smtClean="0">
                <a:solidFill>
                  <a:schemeClr val="tx1"/>
                </a:solidFill>
              </a:rPr>
              <a:t>{</a:t>
            </a:r>
          </a:p>
          <a:p>
            <a:pPr algn="l">
              <a:lnSpc>
                <a:spcPts val="2800"/>
              </a:lnSpc>
            </a:pPr>
            <a:r>
              <a:rPr lang="en-US" altLang="zh-TW" sz="1800" b="0" u="none" dirty="0" smtClean="0">
                <a:solidFill>
                  <a:schemeClr val="tx1"/>
                </a:solidFill>
              </a:rPr>
              <a:t>      Statement;</a:t>
            </a:r>
          </a:p>
          <a:p>
            <a:pPr algn="l">
              <a:lnSpc>
                <a:spcPts val="2800"/>
              </a:lnSpc>
            </a:pPr>
            <a:r>
              <a:rPr lang="en-US" altLang="zh-TW" sz="1800" b="0" u="none" dirty="0" smtClean="0">
                <a:solidFill>
                  <a:schemeClr val="tx1"/>
                </a:solidFill>
              </a:rPr>
              <a:t>      </a:t>
            </a:r>
            <a:r>
              <a:rPr lang="en-US" altLang="zh-TW" sz="1800" b="0" u="none" dirty="0" smtClean="0">
                <a:solidFill>
                  <a:srgbClr val="0070C0"/>
                </a:solidFill>
              </a:rPr>
              <a:t>Increment;</a:t>
            </a:r>
            <a:r>
              <a:rPr lang="en-US" altLang="zh-TW" sz="1800" b="0" u="none" dirty="0" smtClean="0">
                <a:solidFill>
                  <a:schemeClr val="tx1"/>
                </a:solidFill>
              </a:rPr>
              <a:t>	</a:t>
            </a:r>
          </a:p>
          <a:p>
            <a:pPr algn="l">
              <a:lnSpc>
                <a:spcPts val="2800"/>
              </a:lnSpc>
              <a:spcBef>
                <a:spcPts val="600"/>
              </a:spcBef>
            </a:pPr>
            <a:r>
              <a:rPr lang="en-US" altLang="zh-TW" sz="1800" b="0" u="none" dirty="0" smtClean="0">
                <a:solidFill>
                  <a:schemeClr val="tx1"/>
                </a:solidFill>
              </a:rPr>
              <a:t>}</a:t>
            </a:r>
            <a:r>
              <a:rPr lang="en-US" altLang="zh-TW" sz="1800" b="0" u="none" dirty="0" smtClean="0">
                <a:solidFill>
                  <a:srgbClr val="C00000"/>
                </a:solidFill>
              </a:rPr>
              <a:t>while</a:t>
            </a:r>
            <a:r>
              <a:rPr lang="en-US" altLang="zh-TW" sz="1800" b="0" u="none" dirty="0" smtClean="0">
                <a:solidFill>
                  <a:srgbClr val="00B050"/>
                </a:solidFill>
              </a:rPr>
              <a:t>(Loop-continuation Condition</a:t>
            </a:r>
            <a:r>
              <a:rPr lang="en-US" altLang="zh-TW" sz="1800" b="0" u="none" dirty="0" smtClean="0">
                <a:solidFill>
                  <a:schemeClr val="tx1"/>
                </a:solidFill>
              </a:rPr>
              <a:t>);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i="1" dirty="0" smtClean="0">
                <a:cs typeface="Courier New" pitchFamily="49" charset="0"/>
              </a:rPr>
              <a:t>d0-while</a:t>
            </a:r>
            <a:r>
              <a:rPr lang="en-US" altLang="zh-TW" dirty="0" smtClean="0"/>
              <a:t> Repetition Statement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1000100" y="2071678"/>
            <a:ext cx="6929486" cy="224676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TW" dirty="0" smtClean="0">
                <a:latin typeface="Lucida Console" pitchFamily="49" charset="0"/>
                <a:cs typeface="Lucida Sans Unicode" pitchFamily="34" charset="0"/>
              </a:rPr>
              <a:t>count=0;</a:t>
            </a:r>
          </a:p>
          <a:p>
            <a:pPr algn="l">
              <a:lnSpc>
                <a:spcPts val="2800"/>
              </a:lnSpc>
            </a:pPr>
            <a:r>
              <a:rPr lang="en-US" altLang="zh-TW" dirty="0" smtClean="0">
                <a:solidFill>
                  <a:srgbClr val="0070C0"/>
                </a:solidFill>
                <a:latin typeface="Lucida Console" pitchFamily="49" charset="0"/>
                <a:cs typeface="Lucida Sans Unicode" pitchFamily="34" charset="0"/>
              </a:rPr>
              <a:t>d</a:t>
            </a:r>
            <a:r>
              <a:rPr lang="en-US" altLang="zh-TW" u="none" dirty="0" smtClean="0">
                <a:solidFill>
                  <a:srgbClr val="0070C0"/>
                </a:solidFill>
                <a:latin typeface="Lucida Console" pitchFamily="49" charset="0"/>
                <a:cs typeface="Lucida Sans Unicode" pitchFamily="34" charset="0"/>
              </a:rPr>
              <a:t>o</a:t>
            </a:r>
            <a:r>
              <a:rPr lang="en-US" altLang="zh-TW" u="none" dirty="0" smtClean="0">
                <a:latin typeface="Lucida Console" pitchFamily="49" charset="0"/>
                <a:cs typeface="Lucida Sans Unicode" pitchFamily="34" charset="0"/>
              </a:rPr>
              <a:t>{</a:t>
            </a:r>
          </a:p>
          <a:p>
            <a:pPr lvl="1">
              <a:lnSpc>
                <a:spcPts val="2800"/>
              </a:lnSpc>
            </a:pPr>
            <a:r>
              <a:rPr lang="en-US" altLang="zh-TW" dirty="0" err="1" smtClean="0">
                <a:latin typeface="Lucida Console" pitchFamily="49" charset="0"/>
                <a:cs typeface="Lucida Sans Unicode" pitchFamily="34" charset="0"/>
              </a:rPr>
              <a:t>System.out.printf</a:t>
            </a:r>
            <a:r>
              <a:rPr lang="en-US" altLang="zh-TW" dirty="0" smtClean="0">
                <a:latin typeface="Lucida Console" pitchFamily="49" charset="0"/>
                <a:cs typeface="Lucida Sans Unicode" pitchFamily="34" charset="0"/>
              </a:rPr>
              <a:t>(“%d “, counter);</a:t>
            </a:r>
          </a:p>
          <a:p>
            <a:pPr lvl="1">
              <a:lnSpc>
                <a:spcPts val="2800"/>
              </a:lnSpc>
            </a:pPr>
            <a:r>
              <a:rPr lang="en-US" altLang="zh-TW" dirty="0" smtClean="0">
                <a:latin typeface="Lucida Console" pitchFamily="49" charset="0"/>
                <a:cs typeface="Lucida Sans Unicode" pitchFamily="34" charset="0"/>
              </a:rPr>
              <a:t>c</a:t>
            </a:r>
            <a:r>
              <a:rPr lang="en-US" altLang="zh-TW" u="none" dirty="0" smtClean="0">
                <a:latin typeface="Lucida Console" pitchFamily="49" charset="0"/>
                <a:cs typeface="Lucida Sans Unicode" pitchFamily="34" charset="0"/>
              </a:rPr>
              <a:t>ount++;</a:t>
            </a:r>
          </a:p>
          <a:p>
            <a:pPr algn="l">
              <a:lnSpc>
                <a:spcPts val="2800"/>
              </a:lnSpc>
            </a:pPr>
            <a:r>
              <a:rPr lang="en-US" altLang="zh-TW" dirty="0" smtClean="0">
                <a:latin typeface="Lucida Console" pitchFamily="49" charset="0"/>
                <a:cs typeface="Lucida Sans Unicode" pitchFamily="34" charset="0"/>
              </a:rPr>
              <a:t>}</a:t>
            </a:r>
            <a:r>
              <a:rPr lang="en-US" altLang="zh-TW" dirty="0" smtClean="0">
                <a:solidFill>
                  <a:srgbClr val="0070C0"/>
                </a:solidFill>
                <a:latin typeface="Lucida Console" pitchFamily="49" charset="0"/>
                <a:cs typeface="Lucida Sans Unicode" pitchFamily="34" charset="0"/>
              </a:rPr>
              <a:t>while</a:t>
            </a:r>
            <a:r>
              <a:rPr lang="en-US" altLang="zh-TW" dirty="0" smtClean="0">
                <a:latin typeface="Lucida Console" pitchFamily="49" charset="0"/>
                <a:cs typeface="Lucida Sans Unicode" pitchFamily="34" charset="0"/>
              </a:rPr>
              <a:t>(count &lt;=5);</a:t>
            </a:r>
          </a:p>
          <a:p>
            <a:pPr algn="l">
              <a:lnSpc>
                <a:spcPts val="2800"/>
              </a:lnSpc>
            </a:pPr>
            <a:r>
              <a:rPr lang="en-US" altLang="zh-TW" dirty="0" smtClean="0">
                <a:solidFill>
                  <a:srgbClr val="00B050"/>
                </a:solidFill>
                <a:latin typeface="Lucida Console" pitchFamily="49" charset="0"/>
                <a:cs typeface="Lucida Sans Unicode" pitchFamily="34" charset="0"/>
              </a:rPr>
              <a:t>/* End of do-while loop */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00100" y="4662082"/>
            <a:ext cx="6929485" cy="338554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altLang="zh-TW" sz="1600" dirty="0" smtClean="0">
                <a:solidFill>
                  <a:srgbClr val="000000"/>
                </a:solidFill>
                <a:latin typeface="Lucida Console" pitchFamily="49" charset="0"/>
                <a:ea typeface="新細明體" charset="-120"/>
              </a:rPr>
              <a:t>0 1 2 3 4 5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i="1" dirty="0" smtClean="0">
                <a:cs typeface="Courier New" pitchFamily="49" charset="0"/>
              </a:rPr>
              <a:t>switch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dirty="0" smtClean="0">
                <a:cs typeface="Courier New" pitchFamily="49" charset="0"/>
              </a:rPr>
              <a:t>Multiple-Selection Statement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Syntax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85720" y="2357430"/>
            <a:ext cx="4214842" cy="378565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TW" dirty="0" smtClean="0">
                <a:solidFill>
                  <a:srgbClr val="0070C0"/>
                </a:solidFill>
                <a:latin typeface="Lucida Console" pitchFamily="49" charset="0"/>
                <a:cs typeface="Lucida Sans Unicode" pitchFamily="34" charset="0"/>
              </a:rPr>
              <a:t>switch</a:t>
            </a:r>
            <a:r>
              <a:rPr lang="en-US" altLang="zh-TW" dirty="0" smtClean="0">
                <a:latin typeface="Lucida Console" pitchFamily="49" charset="0"/>
                <a:cs typeface="Lucida Sans Unicode" pitchFamily="34" charset="0"/>
              </a:rPr>
              <a:t>(constant expression){</a:t>
            </a:r>
          </a:p>
          <a:p>
            <a:pPr lvl="1">
              <a:lnSpc>
                <a:spcPts val="3200"/>
              </a:lnSpc>
            </a:pPr>
            <a:r>
              <a:rPr lang="en-US" altLang="zh-TW" dirty="0" smtClean="0">
                <a:solidFill>
                  <a:srgbClr val="FF0000"/>
                </a:solidFill>
                <a:latin typeface="Lucida Console" pitchFamily="49" charset="0"/>
                <a:cs typeface="Lucida Sans Unicode" pitchFamily="34" charset="0"/>
              </a:rPr>
              <a:t>case</a:t>
            </a:r>
            <a:r>
              <a:rPr lang="en-US" altLang="zh-TW" dirty="0" smtClean="0">
                <a:latin typeface="Lucida Console" pitchFamily="49" charset="0"/>
                <a:cs typeface="Lucida Sans Unicode" pitchFamily="34" charset="0"/>
              </a:rPr>
              <a:t> 1: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>
                <a:solidFill>
                  <a:srgbClr val="FF0000"/>
                </a:solidFill>
                <a:latin typeface="Lucida Console" pitchFamily="49" charset="0"/>
                <a:cs typeface="Lucida Sans Unicode" pitchFamily="34" charset="0"/>
              </a:rPr>
              <a:t>break</a:t>
            </a:r>
            <a:r>
              <a:rPr lang="en-US" altLang="zh-TW" dirty="0" smtClean="0">
                <a:latin typeface="Lucida Console" pitchFamily="49" charset="0"/>
                <a:cs typeface="Lucida Sans Unicode" pitchFamily="34" charset="0"/>
              </a:rPr>
              <a:t>;</a:t>
            </a:r>
          </a:p>
          <a:p>
            <a:pPr lvl="1">
              <a:lnSpc>
                <a:spcPts val="3200"/>
              </a:lnSpc>
            </a:pPr>
            <a:r>
              <a:rPr lang="en-US" altLang="zh-TW" dirty="0" smtClean="0">
                <a:solidFill>
                  <a:srgbClr val="FF0000"/>
                </a:solidFill>
                <a:latin typeface="Lucida Console" pitchFamily="49" charset="0"/>
                <a:cs typeface="Lucida Sans Unicode" pitchFamily="34" charset="0"/>
              </a:rPr>
              <a:t>case</a:t>
            </a:r>
            <a:r>
              <a:rPr lang="en-US" altLang="zh-TW" dirty="0" smtClean="0">
                <a:latin typeface="Lucida Console" pitchFamily="49" charset="0"/>
                <a:cs typeface="Lucida Sans Unicode" pitchFamily="34" charset="0"/>
              </a:rPr>
              <a:t> 2:</a:t>
            </a:r>
          </a:p>
          <a:p>
            <a:pPr lvl="1">
              <a:lnSpc>
                <a:spcPts val="3200"/>
              </a:lnSpc>
            </a:pPr>
            <a:r>
              <a:rPr lang="en-US" altLang="zh-TW" dirty="0" smtClean="0">
                <a:latin typeface="Lucida Console" pitchFamily="49" charset="0"/>
                <a:cs typeface="Lucida Sans Unicode" pitchFamily="34" charset="0"/>
              </a:rPr>
              <a:t>	</a:t>
            </a:r>
            <a:r>
              <a:rPr lang="en-US" altLang="zh-TW" dirty="0" smtClean="0">
                <a:solidFill>
                  <a:srgbClr val="FF0000"/>
                </a:solidFill>
                <a:latin typeface="Lucida Console" pitchFamily="49" charset="0"/>
                <a:cs typeface="Lucida Sans Unicode" pitchFamily="34" charset="0"/>
              </a:rPr>
              <a:t>break</a:t>
            </a:r>
            <a:r>
              <a:rPr lang="en-US" altLang="zh-TW" dirty="0" smtClean="0">
                <a:latin typeface="Lucida Console" pitchFamily="49" charset="0"/>
                <a:cs typeface="Lucida Sans Unicode" pitchFamily="34" charset="0"/>
              </a:rPr>
              <a:t>;</a:t>
            </a:r>
          </a:p>
          <a:p>
            <a:pPr lvl="1">
              <a:lnSpc>
                <a:spcPts val="3200"/>
              </a:lnSpc>
            </a:pPr>
            <a:r>
              <a:rPr lang="en-US" altLang="zh-TW" dirty="0" smtClean="0">
                <a:latin typeface="Lucida Console" pitchFamily="49" charset="0"/>
                <a:cs typeface="Lucida Sans Unicode" pitchFamily="34" charset="0"/>
              </a:rPr>
              <a:t>……</a:t>
            </a:r>
          </a:p>
          <a:p>
            <a:pPr lvl="1">
              <a:lnSpc>
                <a:spcPts val="3200"/>
              </a:lnSpc>
            </a:pPr>
            <a:r>
              <a:rPr lang="en-US" altLang="zh-TW" dirty="0" smtClean="0">
                <a:solidFill>
                  <a:srgbClr val="FF0000"/>
                </a:solidFill>
                <a:latin typeface="Lucida Console" pitchFamily="49" charset="0"/>
                <a:cs typeface="Lucida Sans Unicode" pitchFamily="34" charset="0"/>
              </a:rPr>
              <a:t>default: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>
                <a:solidFill>
                  <a:srgbClr val="FF0000"/>
                </a:solidFill>
                <a:latin typeface="Lucida Console" pitchFamily="49" charset="0"/>
                <a:cs typeface="Lucida Sans Unicode" pitchFamily="34" charset="0"/>
              </a:rPr>
              <a:t>break</a:t>
            </a:r>
            <a:r>
              <a:rPr lang="en-US" altLang="zh-TW" dirty="0" smtClean="0">
                <a:latin typeface="Lucida Console" pitchFamily="49" charset="0"/>
                <a:cs typeface="Lucida Sans Unicode" pitchFamily="34" charset="0"/>
              </a:rPr>
              <a:t>;</a:t>
            </a:r>
          </a:p>
          <a:p>
            <a:pPr>
              <a:lnSpc>
                <a:spcPts val="3200"/>
              </a:lnSpc>
            </a:pPr>
            <a:r>
              <a:rPr lang="en-US" altLang="zh-TW" dirty="0" smtClean="0">
                <a:latin typeface="Lucida Console" pitchFamily="49" charset="0"/>
                <a:cs typeface="Lucida Sans Unicode" pitchFamily="34" charset="0"/>
              </a:rPr>
              <a:t>}</a:t>
            </a:r>
            <a:r>
              <a:rPr lang="en-US" altLang="zh-TW" dirty="0" smtClean="0">
                <a:solidFill>
                  <a:srgbClr val="00B050"/>
                </a:solidFill>
                <a:latin typeface="Lucida Console" pitchFamily="49" charset="0"/>
                <a:cs typeface="Lucida Sans Unicode" pitchFamily="34" charset="0"/>
              </a:rPr>
              <a:t>/* End of switch */</a:t>
            </a:r>
          </a:p>
        </p:txBody>
      </p:sp>
      <p:grpSp>
        <p:nvGrpSpPr>
          <p:cNvPr id="5" name="Group 257"/>
          <p:cNvGrpSpPr>
            <a:grpSpLocks/>
          </p:cNvGrpSpPr>
          <p:nvPr/>
        </p:nvGrpSpPr>
        <p:grpSpPr bwMode="auto">
          <a:xfrm>
            <a:off x="4714876" y="1896622"/>
            <a:ext cx="4152896" cy="4318460"/>
            <a:chOff x="1296" y="592"/>
            <a:chExt cx="2976" cy="3152"/>
          </a:xfrm>
        </p:grpSpPr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1360" y="3390"/>
              <a:ext cx="707" cy="108"/>
            </a:xfrm>
            <a:prstGeom prst="rect">
              <a:avLst/>
            </a:prstGeom>
            <a:solidFill>
              <a:srgbClr val="99CC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1360" y="3390"/>
              <a:ext cx="718" cy="11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2067" y="3390"/>
              <a:ext cx="11" cy="118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1360" y="3498"/>
              <a:ext cx="707" cy="10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1360" y="3390"/>
              <a:ext cx="11" cy="108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1564" y="3401"/>
              <a:ext cx="400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200" b="1" i="0" u="none" strike="noStrike" kern="0" cap="none" spc="0" normalizeH="0" baseline="0" noProof="0" smtClean="0">
                  <a:ln>
                    <a:noFill/>
                  </a:ln>
                  <a:solidFill>
                    <a:srgbClr val="2659FF"/>
                  </a:solidFill>
                  <a:effectLst/>
                  <a:uLnTx/>
                  <a:uFillTx/>
                  <a:latin typeface="Courier" pitchFamily="49" charset="0"/>
                  <a:ea typeface="新細明體" charset="-120"/>
                </a:rPr>
                <a:t>break;</a:t>
              </a:r>
              <a:endParaRPr kumimoji="0" lang="en-US" altLang="zh-TW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1360" y="3390"/>
              <a:ext cx="718" cy="11"/>
            </a:xfrm>
            <a:prstGeom prst="rect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2067" y="3390"/>
              <a:ext cx="11" cy="118"/>
            </a:xfrm>
            <a:prstGeom prst="rect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1360" y="3498"/>
              <a:ext cx="707" cy="10"/>
            </a:xfrm>
            <a:prstGeom prst="rect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1360" y="3390"/>
              <a:ext cx="11" cy="108"/>
            </a:xfrm>
            <a:prstGeom prst="rect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1307" y="3112"/>
              <a:ext cx="814" cy="128"/>
            </a:xfrm>
            <a:prstGeom prst="rect">
              <a:avLst/>
            </a:prstGeom>
            <a:solidFill>
              <a:srgbClr val="99CC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1307" y="3112"/>
              <a:ext cx="825" cy="11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2121" y="3112"/>
              <a:ext cx="11" cy="139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19" name="Rectangle 17"/>
            <p:cNvSpPr>
              <a:spLocks noChangeArrowheads="1"/>
            </p:cNvSpPr>
            <p:nvPr/>
          </p:nvSpPr>
          <p:spPr bwMode="auto">
            <a:xfrm>
              <a:off x="1307" y="3240"/>
              <a:ext cx="814" cy="11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1307" y="3112"/>
              <a:ext cx="10" cy="128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3332" y="2748"/>
              <a:ext cx="707" cy="128"/>
            </a:xfrm>
            <a:prstGeom prst="rect">
              <a:avLst/>
            </a:prstGeom>
            <a:solidFill>
              <a:srgbClr val="99CC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22" name="Rectangle 20"/>
            <p:cNvSpPr>
              <a:spLocks noChangeArrowheads="1"/>
            </p:cNvSpPr>
            <p:nvPr/>
          </p:nvSpPr>
          <p:spPr bwMode="auto">
            <a:xfrm>
              <a:off x="3332" y="2748"/>
              <a:ext cx="717" cy="10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23" name="Rectangle 21"/>
            <p:cNvSpPr>
              <a:spLocks noChangeArrowheads="1"/>
            </p:cNvSpPr>
            <p:nvPr/>
          </p:nvSpPr>
          <p:spPr bwMode="auto">
            <a:xfrm>
              <a:off x="4039" y="2748"/>
              <a:ext cx="10" cy="139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24" name="Rectangle 22"/>
            <p:cNvSpPr>
              <a:spLocks noChangeArrowheads="1"/>
            </p:cNvSpPr>
            <p:nvPr/>
          </p:nvSpPr>
          <p:spPr bwMode="auto">
            <a:xfrm>
              <a:off x="3332" y="2876"/>
              <a:ext cx="707" cy="11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25" name="Rectangle 23"/>
            <p:cNvSpPr>
              <a:spLocks noChangeArrowheads="1"/>
            </p:cNvSpPr>
            <p:nvPr/>
          </p:nvSpPr>
          <p:spPr bwMode="auto">
            <a:xfrm>
              <a:off x="3332" y="2748"/>
              <a:ext cx="10" cy="128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auto">
            <a:xfrm>
              <a:off x="3342" y="1676"/>
              <a:ext cx="707" cy="118"/>
            </a:xfrm>
            <a:prstGeom prst="rect">
              <a:avLst/>
            </a:prstGeom>
            <a:solidFill>
              <a:srgbClr val="99CC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27" name="Rectangle 25"/>
            <p:cNvSpPr>
              <a:spLocks noChangeArrowheads="1"/>
            </p:cNvSpPr>
            <p:nvPr/>
          </p:nvSpPr>
          <p:spPr bwMode="auto">
            <a:xfrm>
              <a:off x="3342" y="1676"/>
              <a:ext cx="718" cy="11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28" name="Rectangle 26"/>
            <p:cNvSpPr>
              <a:spLocks noChangeArrowheads="1"/>
            </p:cNvSpPr>
            <p:nvPr/>
          </p:nvSpPr>
          <p:spPr bwMode="auto">
            <a:xfrm>
              <a:off x="4049" y="1676"/>
              <a:ext cx="11" cy="129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29" name="Rectangle 27"/>
            <p:cNvSpPr>
              <a:spLocks noChangeArrowheads="1"/>
            </p:cNvSpPr>
            <p:nvPr/>
          </p:nvSpPr>
          <p:spPr bwMode="auto">
            <a:xfrm>
              <a:off x="3342" y="1794"/>
              <a:ext cx="707" cy="11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30" name="Rectangle 28"/>
            <p:cNvSpPr>
              <a:spLocks noChangeArrowheads="1"/>
            </p:cNvSpPr>
            <p:nvPr/>
          </p:nvSpPr>
          <p:spPr bwMode="auto">
            <a:xfrm>
              <a:off x="3342" y="1676"/>
              <a:ext cx="11" cy="118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31" name="Rectangle 29"/>
            <p:cNvSpPr>
              <a:spLocks noChangeArrowheads="1"/>
            </p:cNvSpPr>
            <p:nvPr/>
          </p:nvSpPr>
          <p:spPr bwMode="auto">
            <a:xfrm>
              <a:off x="3342" y="1162"/>
              <a:ext cx="707" cy="107"/>
            </a:xfrm>
            <a:prstGeom prst="rect">
              <a:avLst/>
            </a:prstGeom>
            <a:solidFill>
              <a:srgbClr val="99CC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32" name="Rectangle 30"/>
            <p:cNvSpPr>
              <a:spLocks noChangeArrowheads="1"/>
            </p:cNvSpPr>
            <p:nvPr/>
          </p:nvSpPr>
          <p:spPr bwMode="auto">
            <a:xfrm>
              <a:off x="3342" y="1162"/>
              <a:ext cx="718" cy="11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33" name="Rectangle 31"/>
            <p:cNvSpPr>
              <a:spLocks noChangeArrowheads="1"/>
            </p:cNvSpPr>
            <p:nvPr/>
          </p:nvSpPr>
          <p:spPr bwMode="auto">
            <a:xfrm>
              <a:off x="4049" y="1162"/>
              <a:ext cx="11" cy="118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auto">
            <a:xfrm>
              <a:off x="3342" y="1269"/>
              <a:ext cx="707" cy="11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auto">
            <a:xfrm>
              <a:off x="3342" y="1162"/>
              <a:ext cx="11" cy="107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auto">
            <a:xfrm>
              <a:off x="1328" y="2673"/>
              <a:ext cx="771" cy="267"/>
            </a:xfrm>
            <a:custGeom>
              <a:avLst/>
              <a:gdLst>
                <a:gd name="T0" fmla="*/ 386 w 771"/>
                <a:gd name="T1" fmla="*/ 0 h 267"/>
                <a:gd name="T2" fmla="*/ 0 w 771"/>
                <a:gd name="T3" fmla="*/ 128 h 267"/>
                <a:gd name="T4" fmla="*/ 386 w 771"/>
                <a:gd name="T5" fmla="*/ 267 h 267"/>
                <a:gd name="T6" fmla="*/ 771 w 771"/>
                <a:gd name="T7" fmla="*/ 128 h 267"/>
                <a:gd name="T8" fmla="*/ 386 w 771"/>
                <a:gd name="T9" fmla="*/ 0 h 2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71"/>
                <a:gd name="T16" fmla="*/ 0 h 267"/>
                <a:gd name="T17" fmla="*/ 771 w 771"/>
                <a:gd name="T18" fmla="*/ 267 h 2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71" h="267">
                  <a:moveTo>
                    <a:pt x="386" y="0"/>
                  </a:moveTo>
                  <a:lnTo>
                    <a:pt x="0" y="128"/>
                  </a:lnTo>
                  <a:lnTo>
                    <a:pt x="386" y="267"/>
                  </a:lnTo>
                  <a:lnTo>
                    <a:pt x="771" y="128"/>
                  </a:lnTo>
                  <a:lnTo>
                    <a:pt x="386" y="0"/>
                  </a:lnTo>
                  <a:close/>
                </a:path>
              </a:pathLst>
            </a:custGeom>
            <a:solidFill>
              <a:srgbClr val="99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auto">
            <a:xfrm>
              <a:off x="1296" y="2673"/>
              <a:ext cx="803" cy="278"/>
            </a:xfrm>
            <a:custGeom>
              <a:avLst/>
              <a:gdLst>
                <a:gd name="T0" fmla="*/ 418 w 803"/>
                <a:gd name="T1" fmla="*/ 10 h 278"/>
                <a:gd name="T2" fmla="*/ 32 w 803"/>
                <a:gd name="T3" fmla="*/ 139 h 278"/>
                <a:gd name="T4" fmla="*/ 32 w 803"/>
                <a:gd name="T5" fmla="*/ 139 h 278"/>
                <a:gd name="T6" fmla="*/ 32 w 803"/>
                <a:gd name="T7" fmla="*/ 128 h 278"/>
                <a:gd name="T8" fmla="*/ 418 w 803"/>
                <a:gd name="T9" fmla="*/ 267 h 278"/>
                <a:gd name="T10" fmla="*/ 418 w 803"/>
                <a:gd name="T11" fmla="*/ 278 h 278"/>
                <a:gd name="T12" fmla="*/ 418 w 803"/>
                <a:gd name="T13" fmla="*/ 267 h 278"/>
                <a:gd name="T14" fmla="*/ 803 w 803"/>
                <a:gd name="T15" fmla="*/ 128 h 278"/>
                <a:gd name="T16" fmla="*/ 803 w 803"/>
                <a:gd name="T17" fmla="*/ 128 h 278"/>
                <a:gd name="T18" fmla="*/ 803 w 803"/>
                <a:gd name="T19" fmla="*/ 128 h 278"/>
                <a:gd name="T20" fmla="*/ 803 w 803"/>
                <a:gd name="T21" fmla="*/ 139 h 278"/>
                <a:gd name="T22" fmla="*/ 418 w 803"/>
                <a:gd name="T23" fmla="*/ 278 h 278"/>
                <a:gd name="T24" fmla="*/ 418 w 803"/>
                <a:gd name="T25" fmla="*/ 278 h 278"/>
                <a:gd name="T26" fmla="*/ 418 w 803"/>
                <a:gd name="T27" fmla="*/ 278 h 278"/>
                <a:gd name="T28" fmla="*/ 32 w 803"/>
                <a:gd name="T29" fmla="*/ 139 h 278"/>
                <a:gd name="T30" fmla="*/ 0 w 803"/>
                <a:gd name="T31" fmla="*/ 128 h 278"/>
                <a:gd name="T32" fmla="*/ 32 w 803"/>
                <a:gd name="T33" fmla="*/ 128 h 278"/>
                <a:gd name="T34" fmla="*/ 418 w 803"/>
                <a:gd name="T35" fmla="*/ 0 h 278"/>
                <a:gd name="T36" fmla="*/ 418 w 803"/>
                <a:gd name="T37" fmla="*/ 10 h 27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03"/>
                <a:gd name="T58" fmla="*/ 0 h 278"/>
                <a:gd name="T59" fmla="*/ 803 w 803"/>
                <a:gd name="T60" fmla="*/ 278 h 27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03" h="278">
                  <a:moveTo>
                    <a:pt x="418" y="10"/>
                  </a:moveTo>
                  <a:lnTo>
                    <a:pt x="32" y="139"/>
                  </a:lnTo>
                  <a:lnTo>
                    <a:pt x="32" y="128"/>
                  </a:lnTo>
                  <a:lnTo>
                    <a:pt x="418" y="267"/>
                  </a:lnTo>
                  <a:lnTo>
                    <a:pt x="418" y="278"/>
                  </a:lnTo>
                  <a:lnTo>
                    <a:pt x="418" y="267"/>
                  </a:lnTo>
                  <a:lnTo>
                    <a:pt x="803" y="128"/>
                  </a:lnTo>
                  <a:lnTo>
                    <a:pt x="803" y="139"/>
                  </a:lnTo>
                  <a:lnTo>
                    <a:pt x="418" y="278"/>
                  </a:lnTo>
                  <a:lnTo>
                    <a:pt x="32" y="139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418" y="0"/>
                  </a:lnTo>
                  <a:lnTo>
                    <a:pt x="418" y="10"/>
                  </a:lnTo>
                  <a:close/>
                </a:path>
              </a:pathLst>
            </a:cu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auto">
            <a:xfrm>
              <a:off x="1714" y="2673"/>
              <a:ext cx="385" cy="139"/>
            </a:xfrm>
            <a:custGeom>
              <a:avLst/>
              <a:gdLst>
                <a:gd name="T0" fmla="*/ 385 w 385"/>
                <a:gd name="T1" fmla="*/ 139 h 139"/>
                <a:gd name="T2" fmla="*/ 0 w 385"/>
                <a:gd name="T3" fmla="*/ 10 h 139"/>
                <a:gd name="T4" fmla="*/ 0 w 385"/>
                <a:gd name="T5" fmla="*/ 0 h 139"/>
                <a:gd name="T6" fmla="*/ 0 w 385"/>
                <a:gd name="T7" fmla="*/ 0 h 139"/>
                <a:gd name="T8" fmla="*/ 0 w 385"/>
                <a:gd name="T9" fmla="*/ 0 h 139"/>
                <a:gd name="T10" fmla="*/ 385 w 385"/>
                <a:gd name="T11" fmla="*/ 128 h 139"/>
                <a:gd name="T12" fmla="*/ 385 w 385"/>
                <a:gd name="T13" fmla="*/ 139 h 13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85"/>
                <a:gd name="T22" fmla="*/ 0 h 139"/>
                <a:gd name="T23" fmla="*/ 385 w 385"/>
                <a:gd name="T24" fmla="*/ 139 h 13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85" h="139">
                  <a:moveTo>
                    <a:pt x="385" y="139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385" y="128"/>
                  </a:lnTo>
                  <a:lnTo>
                    <a:pt x="385" y="139"/>
                  </a:lnTo>
                  <a:close/>
                </a:path>
              </a:pathLst>
            </a:cu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39" name="Rectangle 37"/>
            <p:cNvSpPr>
              <a:spLocks noChangeArrowheads="1"/>
            </p:cNvSpPr>
            <p:nvPr/>
          </p:nvSpPr>
          <p:spPr bwMode="auto">
            <a:xfrm>
              <a:off x="2357" y="2748"/>
              <a:ext cx="728" cy="117"/>
            </a:xfrm>
            <a:prstGeom prst="rect">
              <a:avLst/>
            </a:prstGeom>
            <a:solidFill>
              <a:srgbClr val="99CC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40" name="Rectangle 38"/>
            <p:cNvSpPr>
              <a:spLocks noChangeArrowheads="1"/>
            </p:cNvSpPr>
            <p:nvPr/>
          </p:nvSpPr>
          <p:spPr bwMode="auto">
            <a:xfrm>
              <a:off x="2357" y="2748"/>
              <a:ext cx="739" cy="10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41" name="Rectangle 39"/>
            <p:cNvSpPr>
              <a:spLocks noChangeArrowheads="1"/>
            </p:cNvSpPr>
            <p:nvPr/>
          </p:nvSpPr>
          <p:spPr bwMode="auto">
            <a:xfrm>
              <a:off x="3085" y="2748"/>
              <a:ext cx="11" cy="128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42" name="Rectangle 40"/>
            <p:cNvSpPr>
              <a:spLocks noChangeArrowheads="1"/>
            </p:cNvSpPr>
            <p:nvPr/>
          </p:nvSpPr>
          <p:spPr bwMode="auto">
            <a:xfrm>
              <a:off x="2357" y="2865"/>
              <a:ext cx="728" cy="11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43" name="Rectangle 41"/>
            <p:cNvSpPr>
              <a:spLocks noChangeArrowheads="1"/>
            </p:cNvSpPr>
            <p:nvPr/>
          </p:nvSpPr>
          <p:spPr bwMode="auto">
            <a:xfrm>
              <a:off x="2357" y="2748"/>
              <a:ext cx="10" cy="117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44" name="Rectangle 42"/>
            <p:cNvSpPr>
              <a:spLocks noChangeArrowheads="1"/>
            </p:cNvSpPr>
            <p:nvPr/>
          </p:nvSpPr>
          <p:spPr bwMode="auto">
            <a:xfrm>
              <a:off x="2346" y="1687"/>
              <a:ext cx="728" cy="118"/>
            </a:xfrm>
            <a:prstGeom prst="rect">
              <a:avLst/>
            </a:prstGeom>
            <a:solidFill>
              <a:srgbClr val="99CC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45" name="Rectangle 43"/>
            <p:cNvSpPr>
              <a:spLocks noChangeArrowheads="1"/>
            </p:cNvSpPr>
            <p:nvPr/>
          </p:nvSpPr>
          <p:spPr bwMode="auto">
            <a:xfrm>
              <a:off x="2346" y="1687"/>
              <a:ext cx="739" cy="11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46" name="Rectangle 44"/>
            <p:cNvSpPr>
              <a:spLocks noChangeArrowheads="1"/>
            </p:cNvSpPr>
            <p:nvPr/>
          </p:nvSpPr>
          <p:spPr bwMode="auto">
            <a:xfrm>
              <a:off x="3074" y="1687"/>
              <a:ext cx="11" cy="128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47" name="Rectangle 45"/>
            <p:cNvSpPr>
              <a:spLocks noChangeArrowheads="1"/>
            </p:cNvSpPr>
            <p:nvPr/>
          </p:nvSpPr>
          <p:spPr bwMode="auto">
            <a:xfrm>
              <a:off x="2346" y="1805"/>
              <a:ext cx="728" cy="10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48" name="Rectangle 46"/>
            <p:cNvSpPr>
              <a:spLocks noChangeArrowheads="1"/>
            </p:cNvSpPr>
            <p:nvPr/>
          </p:nvSpPr>
          <p:spPr bwMode="auto">
            <a:xfrm>
              <a:off x="2346" y="1687"/>
              <a:ext cx="11" cy="118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49" name="Rectangle 47"/>
            <p:cNvSpPr>
              <a:spLocks noChangeArrowheads="1"/>
            </p:cNvSpPr>
            <p:nvPr/>
          </p:nvSpPr>
          <p:spPr bwMode="auto">
            <a:xfrm>
              <a:off x="2357" y="1162"/>
              <a:ext cx="728" cy="107"/>
            </a:xfrm>
            <a:prstGeom prst="rect">
              <a:avLst/>
            </a:prstGeom>
            <a:solidFill>
              <a:srgbClr val="99CC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50" name="Rectangle 48"/>
            <p:cNvSpPr>
              <a:spLocks noChangeArrowheads="1"/>
            </p:cNvSpPr>
            <p:nvPr/>
          </p:nvSpPr>
          <p:spPr bwMode="auto">
            <a:xfrm>
              <a:off x="2357" y="1162"/>
              <a:ext cx="739" cy="11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51" name="Rectangle 49"/>
            <p:cNvSpPr>
              <a:spLocks noChangeArrowheads="1"/>
            </p:cNvSpPr>
            <p:nvPr/>
          </p:nvSpPr>
          <p:spPr bwMode="auto">
            <a:xfrm>
              <a:off x="3085" y="1162"/>
              <a:ext cx="11" cy="118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52" name="Rectangle 50"/>
            <p:cNvSpPr>
              <a:spLocks noChangeArrowheads="1"/>
            </p:cNvSpPr>
            <p:nvPr/>
          </p:nvSpPr>
          <p:spPr bwMode="auto">
            <a:xfrm>
              <a:off x="2357" y="1269"/>
              <a:ext cx="728" cy="11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53" name="Rectangle 51"/>
            <p:cNvSpPr>
              <a:spLocks noChangeArrowheads="1"/>
            </p:cNvSpPr>
            <p:nvPr/>
          </p:nvSpPr>
          <p:spPr bwMode="auto">
            <a:xfrm>
              <a:off x="2357" y="1162"/>
              <a:ext cx="10" cy="107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54" name="Freeform 52"/>
            <p:cNvSpPr>
              <a:spLocks/>
            </p:cNvSpPr>
            <p:nvPr/>
          </p:nvSpPr>
          <p:spPr bwMode="auto">
            <a:xfrm>
              <a:off x="1339" y="1076"/>
              <a:ext cx="771" cy="268"/>
            </a:xfrm>
            <a:custGeom>
              <a:avLst/>
              <a:gdLst>
                <a:gd name="T0" fmla="*/ 386 w 771"/>
                <a:gd name="T1" fmla="*/ 0 h 268"/>
                <a:gd name="T2" fmla="*/ 0 w 771"/>
                <a:gd name="T3" fmla="*/ 129 h 268"/>
                <a:gd name="T4" fmla="*/ 386 w 771"/>
                <a:gd name="T5" fmla="*/ 268 h 268"/>
                <a:gd name="T6" fmla="*/ 771 w 771"/>
                <a:gd name="T7" fmla="*/ 129 h 268"/>
                <a:gd name="T8" fmla="*/ 386 w 771"/>
                <a:gd name="T9" fmla="*/ 0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71"/>
                <a:gd name="T16" fmla="*/ 0 h 268"/>
                <a:gd name="T17" fmla="*/ 771 w 771"/>
                <a:gd name="T18" fmla="*/ 268 h 2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71" h="268">
                  <a:moveTo>
                    <a:pt x="386" y="0"/>
                  </a:moveTo>
                  <a:lnTo>
                    <a:pt x="0" y="129"/>
                  </a:lnTo>
                  <a:lnTo>
                    <a:pt x="386" y="268"/>
                  </a:lnTo>
                  <a:lnTo>
                    <a:pt x="771" y="129"/>
                  </a:lnTo>
                  <a:lnTo>
                    <a:pt x="386" y="0"/>
                  </a:lnTo>
                  <a:close/>
                </a:path>
              </a:pathLst>
            </a:custGeom>
            <a:solidFill>
              <a:srgbClr val="99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55" name="Freeform 53"/>
            <p:cNvSpPr>
              <a:spLocks/>
            </p:cNvSpPr>
            <p:nvPr/>
          </p:nvSpPr>
          <p:spPr bwMode="auto">
            <a:xfrm>
              <a:off x="1307" y="1076"/>
              <a:ext cx="803" cy="279"/>
            </a:xfrm>
            <a:custGeom>
              <a:avLst/>
              <a:gdLst>
                <a:gd name="T0" fmla="*/ 418 w 803"/>
                <a:gd name="T1" fmla="*/ 11 h 279"/>
                <a:gd name="T2" fmla="*/ 32 w 803"/>
                <a:gd name="T3" fmla="*/ 139 h 279"/>
                <a:gd name="T4" fmla="*/ 32 w 803"/>
                <a:gd name="T5" fmla="*/ 139 h 279"/>
                <a:gd name="T6" fmla="*/ 32 w 803"/>
                <a:gd name="T7" fmla="*/ 129 h 279"/>
                <a:gd name="T8" fmla="*/ 418 w 803"/>
                <a:gd name="T9" fmla="*/ 268 h 279"/>
                <a:gd name="T10" fmla="*/ 418 w 803"/>
                <a:gd name="T11" fmla="*/ 279 h 279"/>
                <a:gd name="T12" fmla="*/ 418 w 803"/>
                <a:gd name="T13" fmla="*/ 268 h 279"/>
                <a:gd name="T14" fmla="*/ 803 w 803"/>
                <a:gd name="T15" fmla="*/ 129 h 279"/>
                <a:gd name="T16" fmla="*/ 803 w 803"/>
                <a:gd name="T17" fmla="*/ 129 h 279"/>
                <a:gd name="T18" fmla="*/ 803 w 803"/>
                <a:gd name="T19" fmla="*/ 129 h 279"/>
                <a:gd name="T20" fmla="*/ 803 w 803"/>
                <a:gd name="T21" fmla="*/ 139 h 279"/>
                <a:gd name="T22" fmla="*/ 418 w 803"/>
                <a:gd name="T23" fmla="*/ 279 h 279"/>
                <a:gd name="T24" fmla="*/ 418 w 803"/>
                <a:gd name="T25" fmla="*/ 279 h 279"/>
                <a:gd name="T26" fmla="*/ 418 w 803"/>
                <a:gd name="T27" fmla="*/ 279 h 279"/>
                <a:gd name="T28" fmla="*/ 32 w 803"/>
                <a:gd name="T29" fmla="*/ 139 h 279"/>
                <a:gd name="T30" fmla="*/ 0 w 803"/>
                <a:gd name="T31" fmla="*/ 129 h 279"/>
                <a:gd name="T32" fmla="*/ 32 w 803"/>
                <a:gd name="T33" fmla="*/ 129 h 279"/>
                <a:gd name="T34" fmla="*/ 418 w 803"/>
                <a:gd name="T35" fmla="*/ 0 h 279"/>
                <a:gd name="T36" fmla="*/ 418 w 803"/>
                <a:gd name="T37" fmla="*/ 11 h 27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03"/>
                <a:gd name="T58" fmla="*/ 0 h 279"/>
                <a:gd name="T59" fmla="*/ 803 w 803"/>
                <a:gd name="T60" fmla="*/ 279 h 27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03" h="279">
                  <a:moveTo>
                    <a:pt x="418" y="11"/>
                  </a:moveTo>
                  <a:lnTo>
                    <a:pt x="32" y="139"/>
                  </a:lnTo>
                  <a:lnTo>
                    <a:pt x="32" y="129"/>
                  </a:lnTo>
                  <a:lnTo>
                    <a:pt x="418" y="268"/>
                  </a:lnTo>
                  <a:lnTo>
                    <a:pt x="418" y="279"/>
                  </a:lnTo>
                  <a:lnTo>
                    <a:pt x="418" y="268"/>
                  </a:lnTo>
                  <a:lnTo>
                    <a:pt x="803" y="129"/>
                  </a:lnTo>
                  <a:lnTo>
                    <a:pt x="803" y="139"/>
                  </a:lnTo>
                  <a:lnTo>
                    <a:pt x="418" y="279"/>
                  </a:lnTo>
                  <a:lnTo>
                    <a:pt x="32" y="139"/>
                  </a:lnTo>
                  <a:lnTo>
                    <a:pt x="0" y="129"/>
                  </a:lnTo>
                  <a:lnTo>
                    <a:pt x="32" y="129"/>
                  </a:lnTo>
                  <a:lnTo>
                    <a:pt x="418" y="0"/>
                  </a:lnTo>
                  <a:lnTo>
                    <a:pt x="418" y="11"/>
                  </a:lnTo>
                  <a:close/>
                </a:path>
              </a:pathLst>
            </a:cu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56" name="Freeform 54"/>
            <p:cNvSpPr>
              <a:spLocks/>
            </p:cNvSpPr>
            <p:nvPr/>
          </p:nvSpPr>
          <p:spPr bwMode="auto">
            <a:xfrm>
              <a:off x="1725" y="1076"/>
              <a:ext cx="385" cy="139"/>
            </a:xfrm>
            <a:custGeom>
              <a:avLst/>
              <a:gdLst>
                <a:gd name="T0" fmla="*/ 385 w 385"/>
                <a:gd name="T1" fmla="*/ 139 h 139"/>
                <a:gd name="T2" fmla="*/ 0 w 385"/>
                <a:gd name="T3" fmla="*/ 11 h 139"/>
                <a:gd name="T4" fmla="*/ 0 w 385"/>
                <a:gd name="T5" fmla="*/ 0 h 139"/>
                <a:gd name="T6" fmla="*/ 0 w 385"/>
                <a:gd name="T7" fmla="*/ 0 h 139"/>
                <a:gd name="T8" fmla="*/ 0 w 385"/>
                <a:gd name="T9" fmla="*/ 0 h 139"/>
                <a:gd name="T10" fmla="*/ 385 w 385"/>
                <a:gd name="T11" fmla="*/ 129 h 139"/>
                <a:gd name="T12" fmla="*/ 385 w 385"/>
                <a:gd name="T13" fmla="*/ 139 h 13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85"/>
                <a:gd name="T22" fmla="*/ 0 h 139"/>
                <a:gd name="T23" fmla="*/ 385 w 385"/>
                <a:gd name="T24" fmla="*/ 139 h 13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85" h="139">
                  <a:moveTo>
                    <a:pt x="385" y="139"/>
                  </a:moveTo>
                  <a:lnTo>
                    <a:pt x="0" y="11"/>
                  </a:lnTo>
                  <a:lnTo>
                    <a:pt x="0" y="0"/>
                  </a:lnTo>
                  <a:lnTo>
                    <a:pt x="385" y="129"/>
                  </a:lnTo>
                  <a:lnTo>
                    <a:pt x="385" y="139"/>
                  </a:lnTo>
                  <a:close/>
                </a:path>
              </a:pathLst>
            </a:cu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57" name="Freeform 55"/>
            <p:cNvSpPr>
              <a:spLocks/>
            </p:cNvSpPr>
            <p:nvPr/>
          </p:nvSpPr>
          <p:spPr bwMode="auto">
            <a:xfrm>
              <a:off x="1307" y="1076"/>
              <a:ext cx="803" cy="279"/>
            </a:xfrm>
            <a:custGeom>
              <a:avLst/>
              <a:gdLst>
                <a:gd name="T0" fmla="*/ 418 w 803"/>
                <a:gd name="T1" fmla="*/ 11 h 279"/>
                <a:gd name="T2" fmla="*/ 32 w 803"/>
                <a:gd name="T3" fmla="*/ 139 h 279"/>
                <a:gd name="T4" fmla="*/ 32 w 803"/>
                <a:gd name="T5" fmla="*/ 139 h 279"/>
                <a:gd name="T6" fmla="*/ 32 w 803"/>
                <a:gd name="T7" fmla="*/ 129 h 279"/>
                <a:gd name="T8" fmla="*/ 418 w 803"/>
                <a:gd name="T9" fmla="*/ 268 h 279"/>
                <a:gd name="T10" fmla="*/ 418 w 803"/>
                <a:gd name="T11" fmla="*/ 279 h 279"/>
                <a:gd name="T12" fmla="*/ 418 w 803"/>
                <a:gd name="T13" fmla="*/ 268 h 279"/>
                <a:gd name="T14" fmla="*/ 803 w 803"/>
                <a:gd name="T15" fmla="*/ 129 h 279"/>
                <a:gd name="T16" fmla="*/ 803 w 803"/>
                <a:gd name="T17" fmla="*/ 129 h 279"/>
                <a:gd name="T18" fmla="*/ 803 w 803"/>
                <a:gd name="T19" fmla="*/ 129 h 279"/>
                <a:gd name="T20" fmla="*/ 803 w 803"/>
                <a:gd name="T21" fmla="*/ 139 h 279"/>
                <a:gd name="T22" fmla="*/ 418 w 803"/>
                <a:gd name="T23" fmla="*/ 279 h 279"/>
                <a:gd name="T24" fmla="*/ 418 w 803"/>
                <a:gd name="T25" fmla="*/ 279 h 279"/>
                <a:gd name="T26" fmla="*/ 418 w 803"/>
                <a:gd name="T27" fmla="*/ 279 h 279"/>
                <a:gd name="T28" fmla="*/ 32 w 803"/>
                <a:gd name="T29" fmla="*/ 139 h 279"/>
                <a:gd name="T30" fmla="*/ 0 w 803"/>
                <a:gd name="T31" fmla="*/ 129 h 279"/>
                <a:gd name="T32" fmla="*/ 32 w 803"/>
                <a:gd name="T33" fmla="*/ 129 h 279"/>
                <a:gd name="T34" fmla="*/ 418 w 803"/>
                <a:gd name="T35" fmla="*/ 0 h 279"/>
                <a:gd name="T36" fmla="*/ 418 w 803"/>
                <a:gd name="T37" fmla="*/ 11 h 27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03"/>
                <a:gd name="T58" fmla="*/ 0 h 279"/>
                <a:gd name="T59" fmla="*/ 803 w 803"/>
                <a:gd name="T60" fmla="*/ 279 h 27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03" h="279">
                  <a:moveTo>
                    <a:pt x="418" y="11"/>
                  </a:moveTo>
                  <a:lnTo>
                    <a:pt x="32" y="139"/>
                  </a:lnTo>
                  <a:lnTo>
                    <a:pt x="32" y="129"/>
                  </a:lnTo>
                  <a:lnTo>
                    <a:pt x="418" y="268"/>
                  </a:lnTo>
                  <a:lnTo>
                    <a:pt x="418" y="279"/>
                  </a:lnTo>
                  <a:lnTo>
                    <a:pt x="418" y="268"/>
                  </a:lnTo>
                  <a:lnTo>
                    <a:pt x="803" y="129"/>
                  </a:lnTo>
                  <a:lnTo>
                    <a:pt x="803" y="139"/>
                  </a:lnTo>
                  <a:lnTo>
                    <a:pt x="418" y="279"/>
                  </a:lnTo>
                  <a:lnTo>
                    <a:pt x="32" y="139"/>
                  </a:lnTo>
                  <a:lnTo>
                    <a:pt x="0" y="129"/>
                  </a:lnTo>
                  <a:lnTo>
                    <a:pt x="32" y="129"/>
                  </a:lnTo>
                  <a:lnTo>
                    <a:pt x="418" y="0"/>
                  </a:lnTo>
                  <a:lnTo>
                    <a:pt x="418" y="11"/>
                  </a:lnTo>
                  <a:close/>
                </a:path>
              </a:pathLst>
            </a:cu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58" name="Freeform 56"/>
            <p:cNvSpPr>
              <a:spLocks/>
            </p:cNvSpPr>
            <p:nvPr/>
          </p:nvSpPr>
          <p:spPr bwMode="auto">
            <a:xfrm>
              <a:off x="1725" y="1076"/>
              <a:ext cx="385" cy="139"/>
            </a:xfrm>
            <a:custGeom>
              <a:avLst/>
              <a:gdLst>
                <a:gd name="T0" fmla="*/ 385 w 385"/>
                <a:gd name="T1" fmla="*/ 139 h 139"/>
                <a:gd name="T2" fmla="*/ 0 w 385"/>
                <a:gd name="T3" fmla="*/ 11 h 139"/>
                <a:gd name="T4" fmla="*/ 0 w 385"/>
                <a:gd name="T5" fmla="*/ 0 h 139"/>
                <a:gd name="T6" fmla="*/ 0 w 385"/>
                <a:gd name="T7" fmla="*/ 0 h 139"/>
                <a:gd name="T8" fmla="*/ 0 w 385"/>
                <a:gd name="T9" fmla="*/ 0 h 139"/>
                <a:gd name="T10" fmla="*/ 385 w 385"/>
                <a:gd name="T11" fmla="*/ 129 h 139"/>
                <a:gd name="T12" fmla="*/ 385 w 385"/>
                <a:gd name="T13" fmla="*/ 139 h 13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85"/>
                <a:gd name="T22" fmla="*/ 0 h 139"/>
                <a:gd name="T23" fmla="*/ 385 w 385"/>
                <a:gd name="T24" fmla="*/ 139 h 13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85" h="139">
                  <a:moveTo>
                    <a:pt x="385" y="139"/>
                  </a:moveTo>
                  <a:lnTo>
                    <a:pt x="0" y="11"/>
                  </a:lnTo>
                  <a:lnTo>
                    <a:pt x="0" y="0"/>
                  </a:lnTo>
                  <a:lnTo>
                    <a:pt x="385" y="129"/>
                  </a:lnTo>
                  <a:lnTo>
                    <a:pt x="385" y="139"/>
                  </a:lnTo>
                  <a:close/>
                </a:path>
              </a:pathLst>
            </a:cu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59" name="Rectangle 57"/>
            <p:cNvSpPr>
              <a:spLocks noChangeArrowheads="1"/>
            </p:cNvSpPr>
            <p:nvPr/>
          </p:nvSpPr>
          <p:spPr bwMode="auto">
            <a:xfrm>
              <a:off x="1553" y="1173"/>
              <a:ext cx="267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200" b="1" i="0" u="none" strike="noStrike" kern="0" cap="none" spc="0" normalizeH="0" baseline="0" noProof="0" smtClean="0">
                  <a:ln>
                    <a:noFill/>
                  </a:ln>
                  <a:solidFill>
                    <a:srgbClr val="2659FF"/>
                  </a:solidFill>
                  <a:effectLst/>
                  <a:uLnTx/>
                  <a:uFillTx/>
                  <a:latin typeface="Courier" pitchFamily="49" charset="0"/>
                  <a:ea typeface="新細明體" charset="-120"/>
                </a:rPr>
                <a:t>case</a:t>
              </a:r>
              <a:endParaRPr kumimoji="0" lang="en-US" altLang="zh-TW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60" name="Rectangle 58"/>
            <p:cNvSpPr>
              <a:spLocks noChangeArrowheads="1"/>
            </p:cNvSpPr>
            <p:nvPr/>
          </p:nvSpPr>
          <p:spPr bwMode="auto">
            <a:xfrm>
              <a:off x="1757" y="1173"/>
              <a:ext cx="67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2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urier" pitchFamily="49" charset="0"/>
                  <a:ea typeface="新細明體" charset="-120"/>
                </a:rPr>
                <a:t>:</a:t>
              </a:r>
              <a:endParaRPr kumimoji="0" lang="en-US" altLang="zh-TW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61" name="Rectangle 59"/>
            <p:cNvSpPr>
              <a:spLocks noChangeArrowheads="1"/>
            </p:cNvSpPr>
            <p:nvPr/>
          </p:nvSpPr>
          <p:spPr bwMode="auto">
            <a:xfrm>
              <a:off x="1810" y="1162"/>
              <a:ext cx="110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antGarde" pitchFamily="34" charset="0"/>
                  <a:ea typeface="新細明體" charset="-120"/>
                </a:rPr>
                <a:t> 1</a:t>
              </a:r>
              <a:endParaRPr kumimoji="0" lang="en-US" altLang="zh-TW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auto">
            <a:xfrm>
              <a:off x="1680" y="816"/>
              <a:ext cx="64" cy="64"/>
            </a:xfrm>
            <a:custGeom>
              <a:avLst/>
              <a:gdLst>
                <a:gd name="T0" fmla="*/ 64 w 64"/>
                <a:gd name="T1" fmla="*/ 32 h 64"/>
                <a:gd name="T2" fmla="*/ 53 w 64"/>
                <a:gd name="T3" fmla="*/ 11 h 64"/>
                <a:gd name="T4" fmla="*/ 32 w 64"/>
                <a:gd name="T5" fmla="*/ 0 h 64"/>
                <a:gd name="T6" fmla="*/ 10 w 64"/>
                <a:gd name="T7" fmla="*/ 11 h 64"/>
                <a:gd name="T8" fmla="*/ 0 w 64"/>
                <a:gd name="T9" fmla="*/ 32 h 64"/>
                <a:gd name="T10" fmla="*/ 10 w 64"/>
                <a:gd name="T11" fmla="*/ 54 h 64"/>
                <a:gd name="T12" fmla="*/ 32 w 64"/>
                <a:gd name="T13" fmla="*/ 64 h 64"/>
                <a:gd name="T14" fmla="*/ 53 w 64"/>
                <a:gd name="T15" fmla="*/ 54 h 64"/>
                <a:gd name="T16" fmla="*/ 64 w 64"/>
                <a:gd name="T17" fmla="*/ 32 h 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4"/>
                <a:gd name="T28" fmla="*/ 0 h 64"/>
                <a:gd name="T29" fmla="*/ 64 w 64"/>
                <a:gd name="T30" fmla="*/ 64 h 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" h="64">
                  <a:moveTo>
                    <a:pt x="64" y="32"/>
                  </a:moveTo>
                  <a:lnTo>
                    <a:pt x="53" y="11"/>
                  </a:lnTo>
                  <a:lnTo>
                    <a:pt x="32" y="0"/>
                  </a:lnTo>
                  <a:lnTo>
                    <a:pt x="10" y="11"/>
                  </a:lnTo>
                  <a:lnTo>
                    <a:pt x="0" y="32"/>
                  </a:lnTo>
                  <a:lnTo>
                    <a:pt x="10" y="54"/>
                  </a:lnTo>
                  <a:lnTo>
                    <a:pt x="32" y="64"/>
                  </a:lnTo>
                  <a:lnTo>
                    <a:pt x="53" y="54"/>
                  </a:lnTo>
                  <a:lnTo>
                    <a:pt x="64" y="32"/>
                  </a:lnTo>
                  <a:close/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63" name="Rectangle 75"/>
            <p:cNvSpPr>
              <a:spLocks noChangeArrowheads="1"/>
            </p:cNvSpPr>
            <p:nvPr/>
          </p:nvSpPr>
          <p:spPr bwMode="auto">
            <a:xfrm>
              <a:off x="2378" y="1183"/>
              <a:ext cx="267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200" b="1" i="0" u="none" strike="noStrike" kern="0" cap="none" spc="0" normalizeH="0" baseline="0" noProof="0" smtClean="0">
                  <a:ln>
                    <a:noFill/>
                  </a:ln>
                  <a:solidFill>
                    <a:srgbClr val="2659FF"/>
                  </a:solidFill>
                  <a:effectLst/>
                  <a:uLnTx/>
                  <a:uFillTx/>
                  <a:latin typeface="Courier" pitchFamily="49" charset="0"/>
                  <a:ea typeface="新細明體" charset="-120"/>
                </a:rPr>
                <a:t>case</a:t>
              </a:r>
              <a:endParaRPr kumimoji="0" lang="en-US" altLang="zh-TW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64" name="Rectangle 76"/>
            <p:cNvSpPr>
              <a:spLocks noChangeArrowheads="1"/>
            </p:cNvSpPr>
            <p:nvPr/>
          </p:nvSpPr>
          <p:spPr bwMode="auto">
            <a:xfrm>
              <a:off x="2652" y="1173"/>
              <a:ext cx="551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antGarde" pitchFamily="34" charset="0"/>
                  <a:ea typeface="新細明體" charset="-120"/>
                </a:rPr>
                <a:t> action(s)</a:t>
              </a:r>
              <a:endParaRPr kumimoji="0" lang="en-US" altLang="zh-TW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65" name="Rectangle 77"/>
            <p:cNvSpPr>
              <a:spLocks noChangeArrowheads="1"/>
            </p:cNvSpPr>
            <p:nvPr/>
          </p:nvSpPr>
          <p:spPr bwMode="auto">
            <a:xfrm>
              <a:off x="2357" y="1162"/>
              <a:ext cx="739" cy="11"/>
            </a:xfrm>
            <a:prstGeom prst="rect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66" name="Rectangle 78"/>
            <p:cNvSpPr>
              <a:spLocks noChangeArrowheads="1"/>
            </p:cNvSpPr>
            <p:nvPr/>
          </p:nvSpPr>
          <p:spPr bwMode="auto">
            <a:xfrm>
              <a:off x="3085" y="1162"/>
              <a:ext cx="11" cy="118"/>
            </a:xfrm>
            <a:prstGeom prst="rect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67" name="Rectangle 79"/>
            <p:cNvSpPr>
              <a:spLocks noChangeArrowheads="1"/>
            </p:cNvSpPr>
            <p:nvPr/>
          </p:nvSpPr>
          <p:spPr bwMode="auto">
            <a:xfrm>
              <a:off x="2357" y="1269"/>
              <a:ext cx="728" cy="11"/>
            </a:xfrm>
            <a:prstGeom prst="rect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68" name="Rectangle 80"/>
            <p:cNvSpPr>
              <a:spLocks noChangeArrowheads="1"/>
            </p:cNvSpPr>
            <p:nvPr/>
          </p:nvSpPr>
          <p:spPr bwMode="auto">
            <a:xfrm>
              <a:off x="2357" y="1162"/>
              <a:ext cx="10" cy="107"/>
            </a:xfrm>
            <a:prstGeom prst="rect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69" name="Rectangle 81"/>
            <p:cNvSpPr>
              <a:spLocks noChangeArrowheads="1"/>
            </p:cNvSpPr>
            <p:nvPr/>
          </p:nvSpPr>
          <p:spPr bwMode="auto">
            <a:xfrm>
              <a:off x="2099" y="1104"/>
              <a:ext cx="221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2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antGarde" pitchFamily="34" charset="0"/>
                  <a:ea typeface="新細明體" charset="-120"/>
                </a:rPr>
                <a:t>true</a:t>
              </a:r>
              <a:endParaRPr kumimoji="0" lang="en-US" altLang="zh-TW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70" name="Rectangle 97"/>
            <p:cNvSpPr>
              <a:spLocks noChangeArrowheads="1"/>
            </p:cNvSpPr>
            <p:nvPr/>
          </p:nvSpPr>
          <p:spPr bwMode="auto">
            <a:xfrm>
              <a:off x="1778" y="1880"/>
              <a:ext cx="276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2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antGarde" pitchFamily="34" charset="0"/>
                  <a:ea typeface="新細明體" charset="-120"/>
                </a:rPr>
                <a:t>false</a:t>
              </a:r>
              <a:endParaRPr kumimoji="0" lang="en-US" altLang="zh-TW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71" name="Rectangle 98"/>
            <p:cNvSpPr>
              <a:spLocks noChangeArrowheads="1"/>
            </p:cNvSpPr>
            <p:nvPr/>
          </p:nvSpPr>
          <p:spPr bwMode="auto">
            <a:xfrm>
              <a:off x="1692" y="2137"/>
              <a:ext cx="67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2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urier" pitchFamily="49" charset="0"/>
                  <a:ea typeface="新細明體" charset="-120"/>
                </a:rPr>
                <a:t>.</a:t>
              </a:r>
              <a:endParaRPr kumimoji="0" lang="en-US" altLang="zh-TW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72" name="Rectangle 99"/>
            <p:cNvSpPr>
              <a:spLocks noChangeArrowheads="1"/>
            </p:cNvSpPr>
            <p:nvPr/>
          </p:nvSpPr>
          <p:spPr bwMode="auto">
            <a:xfrm>
              <a:off x="1692" y="2223"/>
              <a:ext cx="67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urier" pitchFamily="49" charset="0"/>
                  <a:ea typeface="新細明體" charset="-120"/>
                </a:rPr>
                <a:t>.</a:t>
              </a:r>
              <a:endParaRPr kumimoji="0" lang="en-US" altLang="zh-TW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73" name="Rectangle 100"/>
            <p:cNvSpPr>
              <a:spLocks noChangeArrowheads="1"/>
            </p:cNvSpPr>
            <p:nvPr/>
          </p:nvSpPr>
          <p:spPr bwMode="auto">
            <a:xfrm>
              <a:off x="1692" y="2308"/>
              <a:ext cx="67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2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urier" pitchFamily="49" charset="0"/>
                  <a:ea typeface="新細明體" charset="-120"/>
                </a:rPr>
                <a:t>.</a:t>
              </a:r>
              <a:endParaRPr kumimoji="0" lang="en-US" altLang="zh-TW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74" name="Rectangle 107"/>
            <p:cNvSpPr>
              <a:spLocks noChangeArrowheads="1"/>
            </p:cNvSpPr>
            <p:nvPr/>
          </p:nvSpPr>
          <p:spPr bwMode="auto">
            <a:xfrm>
              <a:off x="4242" y="1215"/>
              <a:ext cx="11" cy="1"/>
            </a:xfrm>
            <a:prstGeom prst="rect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75" name="Rectangle 116"/>
            <p:cNvSpPr>
              <a:spLocks noChangeArrowheads="1"/>
            </p:cNvSpPr>
            <p:nvPr/>
          </p:nvSpPr>
          <p:spPr bwMode="auto">
            <a:xfrm>
              <a:off x="3535" y="1183"/>
              <a:ext cx="400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200" b="1" i="0" u="none" strike="noStrike" kern="0" cap="none" spc="0" normalizeH="0" baseline="0" noProof="0" smtClean="0">
                  <a:ln>
                    <a:noFill/>
                  </a:ln>
                  <a:solidFill>
                    <a:srgbClr val="2659FF"/>
                  </a:solidFill>
                  <a:effectLst/>
                  <a:uLnTx/>
                  <a:uFillTx/>
                  <a:latin typeface="Courier" pitchFamily="49" charset="0"/>
                  <a:ea typeface="新細明體" charset="-120"/>
                </a:rPr>
                <a:t>break;</a:t>
              </a:r>
              <a:endParaRPr kumimoji="0" lang="en-US" altLang="zh-TW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76" name="Rectangle 117"/>
            <p:cNvSpPr>
              <a:spLocks noChangeArrowheads="1"/>
            </p:cNvSpPr>
            <p:nvPr/>
          </p:nvSpPr>
          <p:spPr bwMode="auto">
            <a:xfrm>
              <a:off x="3342" y="1162"/>
              <a:ext cx="718" cy="11"/>
            </a:xfrm>
            <a:prstGeom prst="rect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77" name="Rectangle 118"/>
            <p:cNvSpPr>
              <a:spLocks noChangeArrowheads="1"/>
            </p:cNvSpPr>
            <p:nvPr/>
          </p:nvSpPr>
          <p:spPr bwMode="auto">
            <a:xfrm>
              <a:off x="4049" y="1162"/>
              <a:ext cx="11" cy="118"/>
            </a:xfrm>
            <a:prstGeom prst="rect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78" name="Rectangle 119"/>
            <p:cNvSpPr>
              <a:spLocks noChangeArrowheads="1"/>
            </p:cNvSpPr>
            <p:nvPr/>
          </p:nvSpPr>
          <p:spPr bwMode="auto">
            <a:xfrm>
              <a:off x="3342" y="1269"/>
              <a:ext cx="707" cy="11"/>
            </a:xfrm>
            <a:prstGeom prst="rect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79" name="Rectangle 120"/>
            <p:cNvSpPr>
              <a:spLocks noChangeArrowheads="1"/>
            </p:cNvSpPr>
            <p:nvPr/>
          </p:nvSpPr>
          <p:spPr bwMode="auto">
            <a:xfrm>
              <a:off x="3342" y="1162"/>
              <a:ext cx="11" cy="107"/>
            </a:xfrm>
            <a:prstGeom prst="rect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80" name="Rectangle 133"/>
            <p:cNvSpPr>
              <a:spLocks noChangeArrowheads="1"/>
            </p:cNvSpPr>
            <p:nvPr/>
          </p:nvSpPr>
          <p:spPr bwMode="auto">
            <a:xfrm>
              <a:off x="2378" y="1708"/>
              <a:ext cx="267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200" b="1" i="0" u="none" strike="noStrike" kern="0" cap="none" spc="0" normalizeH="0" baseline="0" noProof="0" smtClean="0">
                  <a:ln>
                    <a:noFill/>
                  </a:ln>
                  <a:solidFill>
                    <a:srgbClr val="2659FF"/>
                  </a:solidFill>
                  <a:effectLst/>
                  <a:uLnTx/>
                  <a:uFillTx/>
                  <a:latin typeface="Courier" pitchFamily="49" charset="0"/>
                  <a:ea typeface="新細明體" charset="-120"/>
                </a:rPr>
                <a:t>case</a:t>
              </a:r>
              <a:endParaRPr kumimoji="0" lang="en-US" altLang="zh-TW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81" name="Rectangle 134"/>
            <p:cNvSpPr>
              <a:spLocks noChangeArrowheads="1"/>
            </p:cNvSpPr>
            <p:nvPr/>
          </p:nvSpPr>
          <p:spPr bwMode="auto">
            <a:xfrm>
              <a:off x="2664" y="1698"/>
              <a:ext cx="551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antGarde" pitchFamily="34" charset="0"/>
                  <a:ea typeface="新細明體" charset="-120"/>
                </a:rPr>
                <a:t> action(s)</a:t>
              </a:r>
              <a:endParaRPr kumimoji="0" lang="en-US" altLang="zh-TW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82" name="Rectangle 135"/>
            <p:cNvSpPr>
              <a:spLocks noChangeArrowheads="1"/>
            </p:cNvSpPr>
            <p:nvPr/>
          </p:nvSpPr>
          <p:spPr bwMode="auto">
            <a:xfrm>
              <a:off x="2346" y="1687"/>
              <a:ext cx="739" cy="11"/>
            </a:xfrm>
            <a:prstGeom prst="rect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83" name="Rectangle 136"/>
            <p:cNvSpPr>
              <a:spLocks noChangeArrowheads="1"/>
            </p:cNvSpPr>
            <p:nvPr/>
          </p:nvSpPr>
          <p:spPr bwMode="auto">
            <a:xfrm>
              <a:off x="3074" y="1687"/>
              <a:ext cx="11" cy="128"/>
            </a:xfrm>
            <a:prstGeom prst="rect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84" name="Rectangle 137"/>
            <p:cNvSpPr>
              <a:spLocks noChangeArrowheads="1"/>
            </p:cNvSpPr>
            <p:nvPr/>
          </p:nvSpPr>
          <p:spPr bwMode="auto">
            <a:xfrm>
              <a:off x="2346" y="1805"/>
              <a:ext cx="728" cy="10"/>
            </a:xfrm>
            <a:prstGeom prst="rect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85" name="Rectangle 138"/>
            <p:cNvSpPr>
              <a:spLocks noChangeArrowheads="1"/>
            </p:cNvSpPr>
            <p:nvPr/>
          </p:nvSpPr>
          <p:spPr bwMode="auto">
            <a:xfrm>
              <a:off x="2346" y="1687"/>
              <a:ext cx="11" cy="118"/>
            </a:xfrm>
            <a:prstGeom prst="rect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86" name="Rectangle 151"/>
            <p:cNvSpPr>
              <a:spLocks noChangeArrowheads="1"/>
            </p:cNvSpPr>
            <p:nvPr/>
          </p:nvSpPr>
          <p:spPr bwMode="auto">
            <a:xfrm>
              <a:off x="3535" y="1698"/>
              <a:ext cx="400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200" b="1" i="0" u="none" strike="noStrike" kern="0" cap="none" spc="0" normalizeH="0" baseline="0" noProof="0" smtClean="0">
                  <a:ln>
                    <a:noFill/>
                  </a:ln>
                  <a:solidFill>
                    <a:srgbClr val="2659FF"/>
                  </a:solidFill>
                  <a:effectLst/>
                  <a:uLnTx/>
                  <a:uFillTx/>
                  <a:latin typeface="Courier" pitchFamily="49" charset="0"/>
                  <a:ea typeface="新細明體" charset="-120"/>
                </a:rPr>
                <a:t>break;</a:t>
              </a:r>
              <a:endParaRPr kumimoji="0" lang="en-US" altLang="zh-TW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87" name="Rectangle 152"/>
            <p:cNvSpPr>
              <a:spLocks noChangeArrowheads="1"/>
            </p:cNvSpPr>
            <p:nvPr/>
          </p:nvSpPr>
          <p:spPr bwMode="auto">
            <a:xfrm>
              <a:off x="3342" y="1676"/>
              <a:ext cx="718" cy="11"/>
            </a:xfrm>
            <a:prstGeom prst="rect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88" name="Rectangle 153"/>
            <p:cNvSpPr>
              <a:spLocks noChangeArrowheads="1"/>
            </p:cNvSpPr>
            <p:nvPr/>
          </p:nvSpPr>
          <p:spPr bwMode="auto">
            <a:xfrm>
              <a:off x="4049" y="1676"/>
              <a:ext cx="11" cy="129"/>
            </a:xfrm>
            <a:prstGeom prst="rect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89" name="Rectangle 154"/>
            <p:cNvSpPr>
              <a:spLocks noChangeArrowheads="1"/>
            </p:cNvSpPr>
            <p:nvPr/>
          </p:nvSpPr>
          <p:spPr bwMode="auto">
            <a:xfrm>
              <a:off x="3342" y="1794"/>
              <a:ext cx="707" cy="11"/>
            </a:xfrm>
            <a:prstGeom prst="rect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90" name="Rectangle 155"/>
            <p:cNvSpPr>
              <a:spLocks noChangeArrowheads="1"/>
            </p:cNvSpPr>
            <p:nvPr/>
          </p:nvSpPr>
          <p:spPr bwMode="auto">
            <a:xfrm>
              <a:off x="3342" y="1676"/>
              <a:ext cx="11" cy="118"/>
            </a:xfrm>
            <a:prstGeom prst="rect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91" name="Rectangle 156"/>
            <p:cNvSpPr>
              <a:spLocks noChangeArrowheads="1"/>
            </p:cNvSpPr>
            <p:nvPr/>
          </p:nvSpPr>
          <p:spPr bwMode="auto">
            <a:xfrm>
              <a:off x="1778" y="1376"/>
              <a:ext cx="276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2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antGarde" pitchFamily="34" charset="0"/>
                  <a:ea typeface="新細明體" charset="-120"/>
                </a:rPr>
                <a:t>false</a:t>
              </a:r>
              <a:endParaRPr kumimoji="0" lang="en-US" altLang="zh-TW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92" name="Rectangle 163"/>
            <p:cNvSpPr>
              <a:spLocks noChangeArrowheads="1"/>
            </p:cNvSpPr>
            <p:nvPr/>
          </p:nvSpPr>
          <p:spPr bwMode="auto">
            <a:xfrm>
              <a:off x="1778" y="2951"/>
              <a:ext cx="276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2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antGarde" pitchFamily="34" charset="0"/>
                  <a:ea typeface="新細明體" charset="-120"/>
                </a:rPr>
                <a:t>false</a:t>
              </a:r>
              <a:endParaRPr kumimoji="0" lang="en-US" altLang="zh-TW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93" name="Freeform 164"/>
            <p:cNvSpPr>
              <a:spLocks/>
            </p:cNvSpPr>
            <p:nvPr/>
          </p:nvSpPr>
          <p:spPr bwMode="auto">
            <a:xfrm>
              <a:off x="1296" y="2673"/>
              <a:ext cx="803" cy="278"/>
            </a:xfrm>
            <a:custGeom>
              <a:avLst/>
              <a:gdLst>
                <a:gd name="T0" fmla="*/ 418 w 803"/>
                <a:gd name="T1" fmla="*/ 10 h 278"/>
                <a:gd name="T2" fmla="*/ 32 w 803"/>
                <a:gd name="T3" fmla="*/ 139 h 278"/>
                <a:gd name="T4" fmla="*/ 32 w 803"/>
                <a:gd name="T5" fmla="*/ 139 h 278"/>
                <a:gd name="T6" fmla="*/ 32 w 803"/>
                <a:gd name="T7" fmla="*/ 128 h 278"/>
                <a:gd name="T8" fmla="*/ 418 w 803"/>
                <a:gd name="T9" fmla="*/ 267 h 278"/>
                <a:gd name="T10" fmla="*/ 418 w 803"/>
                <a:gd name="T11" fmla="*/ 278 h 278"/>
                <a:gd name="T12" fmla="*/ 418 w 803"/>
                <a:gd name="T13" fmla="*/ 267 h 278"/>
                <a:gd name="T14" fmla="*/ 803 w 803"/>
                <a:gd name="T15" fmla="*/ 128 h 278"/>
                <a:gd name="T16" fmla="*/ 803 w 803"/>
                <a:gd name="T17" fmla="*/ 128 h 278"/>
                <a:gd name="T18" fmla="*/ 803 w 803"/>
                <a:gd name="T19" fmla="*/ 128 h 278"/>
                <a:gd name="T20" fmla="*/ 803 w 803"/>
                <a:gd name="T21" fmla="*/ 139 h 278"/>
                <a:gd name="T22" fmla="*/ 418 w 803"/>
                <a:gd name="T23" fmla="*/ 278 h 278"/>
                <a:gd name="T24" fmla="*/ 418 w 803"/>
                <a:gd name="T25" fmla="*/ 278 h 278"/>
                <a:gd name="T26" fmla="*/ 418 w 803"/>
                <a:gd name="T27" fmla="*/ 278 h 278"/>
                <a:gd name="T28" fmla="*/ 32 w 803"/>
                <a:gd name="T29" fmla="*/ 139 h 278"/>
                <a:gd name="T30" fmla="*/ 0 w 803"/>
                <a:gd name="T31" fmla="*/ 128 h 278"/>
                <a:gd name="T32" fmla="*/ 32 w 803"/>
                <a:gd name="T33" fmla="*/ 128 h 278"/>
                <a:gd name="T34" fmla="*/ 418 w 803"/>
                <a:gd name="T35" fmla="*/ 0 h 278"/>
                <a:gd name="T36" fmla="*/ 418 w 803"/>
                <a:gd name="T37" fmla="*/ 10 h 27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03"/>
                <a:gd name="T58" fmla="*/ 0 h 278"/>
                <a:gd name="T59" fmla="*/ 803 w 803"/>
                <a:gd name="T60" fmla="*/ 278 h 27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03" h="278">
                  <a:moveTo>
                    <a:pt x="418" y="10"/>
                  </a:moveTo>
                  <a:lnTo>
                    <a:pt x="32" y="139"/>
                  </a:lnTo>
                  <a:lnTo>
                    <a:pt x="32" y="128"/>
                  </a:lnTo>
                  <a:lnTo>
                    <a:pt x="418" y="267"/>
                  </a:lnTo>
                  <a:lnTo>
                    <a:pt x="418" y="278"/>
                  </a:lnTo>
                  <a:lnTo>
                    <a:pt x="418" y="267"/>
                  </a:lnTo>
                  <a:lnTo>
                    <a:pt x="803" y="128"/>
                  </a:lnTo>
                  <a:lnTo>
                    <a:pt x="803" y="139"/>
                  </a:lnTo>
                  <a:lnTo>
                    <a:pt x="418" y="278"/>
                  </a:lnTo>
                  <a:lnTo>
                    <a:pt x="32" y="139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418" y="0"/>
                  </a:lnTo>
                  <a:lnTo>
                    <a:pt x="418" y="10"/>
                  </a:lnTo>
                  <a:close/>
                </a:path>
              </a:pathLst>
            </a:cu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94" name="Freeform 165"/>
            <p:cNvSpPr>
              <a:spLocks/>
            </p:cNvSpPr>
            <p:nvPr/>
          </p:nvSpPr>
          <p:spPr bwMode="auto">
            <a:xfrm>
              <a:off x="1714" y="2673"/>
              <a:ext cx="385" cy="139"/>
            </a:xfrm>
            <a:custGeom>
              <a:avLst/>
              <a:gdLst>
                <a:gd name="T0" fmla="*/ 385 w 385"/>
                <a:gd name="T1" fmla="*/ 139 h 139"/>
                <a:gd name="T2" fmla="*/ 0 w 385"/>
                <a:gd name="T3" fmla="*/ 10 h 139"/>
                <a:gd name="T4" fmla="*/ 0 w 385"/>
                <a:gd name="T5" fmla="*/ 0 h 139"/>
                <a:gd name="T6" fmla="*/ 0 w 385"/>
                <a:gd name="T7" fmla="*/ 0 h 139"/>
                <a:gd name="T8" fmla="*/ 0 w 385"/>
                <a:gd name="T9" fmla="*/ 0 h 139"/>
                <a:gd name="T10" fmla="*/ 385 w 385"/>
                <a:gd name="T11" fmla="*/ 128 h 139"/>
                <a:gd name="T12" fmla="*/ 385 w 385"/>
                <a:gd name="T13" fmla="*/ 139 h 13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85"/>
                <a:gd name="T22" fmla="*/ 0 h 139"/>
                <a:gd name="T23" fmla="*/ 385 w 385"/>
                <a:gd name="T24" fmla="*/ 139 h 13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85" h="139">
                  <a:moveTo>
                    <a:pt x="385" y="139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385" y="128"/>
                  </a:lnTo>
                  <a:lnTo>
                    <a:pt x="385" y="139"/>
                  </a:lnTo>
                  <a:close/>
                </a:path>
              </a:pathLst>
            </a:cu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95" name="Rectangle 166"/>
            <p:cNvSpPr>
              <a:spLocks noChangeArrowheads="1"/>
            </p:cNvSpPr>
            <p:nvPr/>
          </p:nvSpPr>
          <p:spPr bwMode="auto">
            <a:xfrm>
              <a:off x="1553" y="2769"/>
              <a:ext cx="267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200" b="1" i="0" u="none" strike="noStrike" kern="0" cap="none" spc="0" normalizeH="0" baseline="0" noProof="0" smtClean="0">
                  <a:ln>
                    <a:noFill/>
                  </a:ln>
                  <a:solidFill>
                    <a:srgbClr val="2659FF"/>
                  </a:solidFill>
                  <a:effectLst/>
                  <a:uLnTx/>
                  <a:uFillTx/>
                  <a:latin typeface="Courier" pitchFamily="49" charset="0"/>
                  <a:ea typeface="新細明體" charset="-120"/>
                </a:rPr>
                <a:t>case</a:t>
              </a:r>
              <a:endParaRPr kumimoji="0" lang="en-US" altLang="zh-TW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96" name="Rectangle 167"/>
            <p:cNvSpPr>
              <a:spLocks noChangeArrowheads="1"/>
            </p:cNvSpPr>
            <p:nvPr/>
          </p:nvSpPr>
          <p:spPr bwMode="auto">
            <a:xfrm>
              <a:off x="1757" y="2769"/>
              <a:ext cx="67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2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urier" pitchFamily="49" charset="0"/>
                  <a:ea typeface="新細明體" charset="-120"/>
                </a:rPr>
                <a:t>:</a:t>
              </a:r>
              <a:endParaRPr kumimoji="0" lang="en-US" altLang="zh-TW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97" name="Rectangle 168"/>
            <p:cNvSpPr>
              <a:spLocks noChangeArrowheads="1"/>
            </p:cNvSpPr>
            <p:nvPr/>
          </p:nvSpPr>
          <p:spPr bwMode="auto">
            <a:xfrm>
              <a:off x="1810" y="2758"/>
              <a:ext cx="110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antGarde" pitchFamily="34" charset="0"/>
                  <a:ea typeface="新細明體" charset="-120"/>
                </a:rPr>
                <a:t> n</a:t>
              </a:r>
              <a:endParaRPr kumimoji="0" lang="en-US" altLang="zh-TW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98" name="Rectangle 181"/>
            <p:cNvSpPr>
              <a:spLocks noChangeArrowheads="1"/>
            </p:cNvSpPr>
            <p:nvPr/>
          </p:nvSpPr>
          <p:spPr bwMode="auto">
            <a:xfrm>
              <a:off x="2389" y="2769"/>
              <a:ext cx="267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200" b="1" i="0" u="none" strike="noStrike" kern="0" cap="none" spc="0" normalizeH="0" baseline="0" noProof="0" smtClean="0">
                  <a:ln>
                    <a:noFill/>
                  </a:ln>
                  <a:solidFill>
                    <a:srgbClr val="2659FF"/>
                  </a:solidFill>
                  <a:effectLst/>
                  <a:uLnTx/>
                  <a:uFillTx/>
                  <a:latin typeface="Courier" pitchFamily="49" charset="0"/>
                  <a:ea typeface="新細明體" charset="-120"/>
                </a:rPr>
                <a:t>case</a:t>
              </a:r>
              <a:endParaRPr kumimoji="0" lang="en-US" altLang="zh-TW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99" name="Rectangle 182"/>
            <p:cNvSpPr>
              <a:spLocks noChangeArrowheads="1"/>
            </p:cNvSpPr>
            <p:nvPr/>
          </p:nvSpPr>
          <p:spPr bwMode="auto">
            <a:xfrm>
              <a:off x="2556" y="2758"/>
              <a:ext cx="662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antGarde" pitchFamily="34" charset="0"/>
                  <a:ea typeface="新細明體" charset="-120"/>
                </a:rPr>
                <a:t>   action(s)</a:t>
              </a:r>
              <a:endParaRPr kumimoji="0" lang="en-US" altLang="zh-TW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100" name="Rectangle 183"/>
            <p:cNvSpPr>
              <a:spLocks noChangeArrowheads="1"/>
            </p:cNvSpPr>
            <p:nvPr/>
          </p:nvSpPr>
          <p:spPr bwMode="auto">
            <a:xfrm>
              <a:off x="2357" y="2748"/>
              <a:ext cx="739" cy="10"/>
            </a:xfrm>
            <a:prstGeom prst="rect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101" name="Rectangle 184"/>
            <p:cNvSpPr>
              <a:spLocks noChangeArrowheads="1"/>
            </p:cNvSpPr>
            <p:nvPr/>
          </p:nvSpPr>
          <p:spPr bwMode="auto">
            <a:xfrm>
              <a:off x="3085" y="2748"/>
              <a:ext cx="11" cy="128"/>
            </a:xfrm>
            <a:prstGeom prst="rect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102" name="Rectangle 185"/>
            <p:cNvSpPr>
              <a:spLocks noChangeArrowheads="1"/>
            </p:cNvSpPr>
            <p:nvPr/>
          </p:nvSpPr>
          <p:spPr bwMode="auto">
            <a:xfrm>
              <a:off x="2357" y="2865"/>
              <a:ext cx="728" cy="11"/>
            </a:xfrm>
            <a:prstGeom prst="rect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103" name="Rectangle 186"/>
            <p:cNvSpPr>
              <a:spLocks noChangeArrowheads="1"/>
            </p:cNvSpPr>
            <p:nvPr/>
          </p:nvSpPr>
          <p:spPr bwMode="auto">
            <a:xfrm>
              <a:off x="2357" y="2748"/>
              <a:ext cx="10" cy="117"/>
            </a:xfrm>
            <a:prstGeom prst="rect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104" name="Rectangle 199"/>
            <p:cNvSpPr>
              <a:spLocks noChangeArrowheads="1"/>
            </p:cNvSpPr>
            <p:nvPr/>
          </p:nvSpPr>
          <p:spPr bwMode="auto">
            <a:xfrm>
              <a:off x="3535" y="2769"/>
              <a:ext cx="400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200" b="1" i="0" u="none" strike="noStrike" kern="0" cap="none" spc="0" normalizeH="0" baseline="0" noProof="0" smtClean="0">
                  <a:ln>
                    <a:noFill/>
                  </a:ln>
                  <a:solidFill>
                    <a:srgbClr val="2659FF"/>
                  </a:solidFill>
                  <a:effectLst/>
                  <a:uLnTx/>
                  <a:uFillTx/>
                  <a:latin typeface="Courier" pitchFamily="49" charset="0"/>
                  <a:ea typeface="新細明體" charset="-120"/>
                </a:rPr>
                <a:t>break;</a:t>
              </a:r>
              <a:endParaRPr kumimoji="0" lang="en-US" altLang="zh-TW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105" name="Rectangle 200"/>
            <p:cNvSpPr>
              <a:spLocks noChangeArrowheads="1"/>
            </p:cNvSpPr>
            <p:nvPr/>
          </p:nvSpPr>
          <p:spPr bwMode="auto">
            <a:xfrm>
              <a:off x="3332" y="2748"/>
              <a:ext cx="717" cy="10"/>
            </a:xfrm>
            <a:prstGeom prst="rect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106" name="Rectangle 201"/>
            <p:cNvSpPr>
              <a:spLocks noChangeArrowheads="1"/>
            </p:cNvSpPr>
            <p:nvPr/>
          </p:nvSpPr>
          <p:spPr bwMode="auto">
            <a:xfrm>
              <a:off x="4039" y="2748"/>
              <a:ext cx="10" cy="139"/>
            </a:xfrm>
            <a:prstGeom prst="rect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107" name="Rectangle 202"/>
            <p:cNvSpPr>
              <a:spLocks noChangeArrowheads="1"/>
            </p:cNvSpPr>
            <p:nvPr/>
          </p:nvSpPr>
          <p:spPr bwMode="auto">
            <a:xfrm>
              <a:off x="3332" y="2876"/>
              <a:ext cx="707" cy="11"/>
            </a:xfrm>
            <a:prstGeom prst="rect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108" name="Rectangle 203"/>
            <p:cNvSpPr>
              <a:spLocks noChangeArrowheads="1"/>
            </p:cNvSpPr>
            <p:nvPr/>
          </p:nvSpPr>
          <p:spPr bwMode="auto">
            <a:xfrm>
              <a:off x="3332" y="2748"/>
              <a:ext cx="10" cy="128"/>
            </a:xfrm>
            <a:prstGeom prst="rect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109" name="Rectangle 205"/>
            <p:cNvSpPr>
              <a:spLocks noChangeArrowheads="1"/>
            </p:cNvSpPr>
            <p:nvPr/>
          </p:nvSpPr>
          <p:spPr bwMode="auto">
            <a:xfrm>
              <a:off x="1339" y="3133"/>
              <a:ext cx="466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200" b="1" i="0" u="none" strike="noStrike" kern="0" cap="none" spc="0" normalizeH="0" baseline="0" noProof="0" smtClean="0">
                  <a:ln>
                    <a:noFill/>
                  </a:ln>
                  <a:solidFill>
                    <a:srgbClr val="2659FF"/>
                  </a:solidFill>
                  <a:effectLst/>
                  <a:uLnTx/>
                  <a:uFillTx/>
                  <a:latin typeface="Courier" pitchFamily="49" charset="0"/>
                  <a:ea typeface="新細明體" charset="-120"/>
                </a:rPr>
                <a:t>default</a:t>
              </a:r>
              <a:endParaRPr kumimoji="0" lang="en-US" altLang="zh-TW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110" name="Rectangle 206"/>
            <p:cNvSpPr>
              <a:spLocks noChangeArrowheads="1"/>
            </p:cNvSpPr>
            <p:nvPr/>
          </p:nvSpPr>
          <p:spPr bwMode="auto">
            <a:xfrm>
              <a:off x="1803" y="3123"/>
              <a:ext cx="551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antGarde" pitchFamily="34" charset="0"/>
                  <a:ea typeface="新細明體" charset="-120"/>
                </a:rPr>
                <a:t> action(s)</a:t>
              </a:r>
              <a:endParaRPr kumimoji="0" lang="en-US" altLang="zh-TW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111" name="Rectangle 207"/>
            <p:cNvSpPr>
              <a:spLocks noChangeArrowheads="1"/>
            </p:cNvSpPr>
            <p:nvPr/>
          </p:nvSpPr>
          <p:spPr bwMode="auto">
            <a:xfrm>
              <a:off x="1307" y="3112"/>
              <a:ext cx="825" cy="11"/>
            </a:xfrm>
            <a:prstGeom prst="rect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112" name="Rectangle 208"/>
            <p:cNvSpPr>
              <a:spLocks noChangeArrowheads="1"/>
            </p:cNvSpPr>
            <p:nvPr/>
          </p:nvSpPr>
          <p:spPr bwMode="auto">
            <a:xfrm>
              <a:off x="2121" y="3112"/>
              <a:ext cx="11" cy="139"/>
            </a:xfrm>
            <a:prstGeom prst="rect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113" name="Rectangle 209"/>
            <p:cNvSpPr>
              <a:spLocks noChangeArrowheads="1"/>
            </p:cNvSpPr>
            <p:nvPr/>
          </p:nvSpPr>
          <p:spPr bwMode="auto">
            <a:xfrm>
              <a:off x="1307" y="3240"/>
              <a:ext cx="814" cy="11"/>
            </a:xfrm>
            <a:prstGeom prst="rect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114" name="Rectangle 210"/>
            <p:cNvSpPr>
              <a:spLocks noChangeArrowheads="1"/>
            </p:cNvSpPr>
            <p:nvPr/>
          </p:nvSpPr>
          <p:spPr bwMode="auto">
            <a:xfrm>
              <a:off x="1307" y="3112"/>
              <a:ext cx="10" cy="128"/>
            </a:xfrm>
            <a:prstGeom prst="rect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115" name="Rectangle 211"/>
            <p:cNvSpPr>
              <a:spLocks noChangeArrowheads="1"/>
            </p:cNvSpPr>
            <p:nvPr/>
          </p:nvSpPr>
          <p:spPr bwMode="auto">
            <a:xfrm>
              <a:off x="2099" y="1584"/>
              <a:ext cx="221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2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antGarde" pitchFamily="34" charset="0"/>
                  <a:ea typeface="新細明體" charset="-120"/>
                </a:rPr>
                <a:t>true</a:t>
              </a:r>
              <a:endParaRPr kumimoji="0" lang="en-US" altLang="zh-TW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116" name="Rectangle 212"/>
            <p:cNvSpPr>
              <a:spLocks noChangeArrowheads="1"/>
            </p:cNvSpPr>
            <p:nvPr/>
          </p:nvSpPr>
          <p:spPr bwMode="auto">
            <a:xfrm>
              <a:off x="2099" y="2640"/>
              <a:ext cx="272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antGarde" pitchFamily="34" charset="0"/>
                  <a:ea typeface="新細明體" charset="-120"/>
                </a:rPr>
                <a:t>true</a:t>
              </a:r>
              <a:endParaRPr kumimoji="0" lang="en-US" altLang="zh-TW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117" name="Freeform 219"/>
            <p:cNvSpPr>
              <a:spLocks/>
            </p:cNvSpPr>
            <p:nvPr/>
          </p:nvSpPr>
          <p:spPr bwMode="auto">
            <a:xfrm>
              <a:off x="1328" y="1601"/>
              <a:ext cx="771" cy="268"/>
            </a:xfrm>
            <a:custGeom>
              <a:avLst/>
              <a:gdLst>
                <a:gd name="T0" fmla="*/ 386 w 771"/>
                <a:gd name="T1" fmla="*/ 0 h 268"/>
                <a:gd name="T2" fmla="*/ 0 w 771"/>
                <a:gd name="T3" fmla="*/ 129 h 268"/>
                <a:gd name="T4" fmla="*/ 386 w 771"/>
                <a:gd name="T5" fmla="*/ 268 h 268"/>
                <a:gd name="T6" fmla="*/ 771 w 771"/>
                <a:gd name="T7" fmla="*/ 129 h 268"/>
                <a:gd name="T8" fmla="*/ 386 w 771"/>
                <a:gd name="T9" fmla="*/ 0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71"/>
                <a:gd name="T16" fmla="*/ 0 h 268"/>
                <a:gd name="T17" fmla="*/ 771 w 771"/>
                <a:gd name="T18" fmla="*/ 268 h 2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71" h="268">
                  <a:moveTo>
                    <a:pt x="386" y="0"/>
                  </a:moveTo>
                  <a:lnTo>
                    <a:pt x="0" y="129"/>
                  </a:lnTo>
                  <a:lnTo>
                    <a:pt x="386" y="268"/>
                  </a:lnTo>
                  <a:lnTo>
                    <a:pt x="771" y="129"/>
                  </a:lnTo>
                  <a:lnTo>
                    <a:pt x="386" y="0"/>
                  </a:lnTo>
                  <a:close/>
                </a:path>
              </a:pathLst>
            </a:custGeom>
            <a:solidFill>
              <a:srgbClr val="99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118" name="Freeform 220"/>
            <p:cNvSpPr>
              <a:spLocks/>
            </p:cNvSpPr>
            <p:nvPr/>
          </p:nvSpPr>
          <p:spPr bwMode="auto">
            <a:xfrm>
              <a:off x="1296" y="1601"/>
              <a:ext cx="803" cy="279"/>
            </a:xfrm>
            <a:custGeom>
              <a:avLst/>
              <a:gdLst>
                <a:gd name="T0" fmla="*/ 418 w 803"/>
                <a:gd name="T1" fmla="*/ 11 h 279"/>
                <a:gd name="T2" fmla="*/ 32 w 803"/>
                <a:gd name="T3" fmla="*/ 139 h 279"/>
                <a:gd name="T4" fmla="*/ 32 w 803"/>
                <a:gd name="T5" fmla="*/ 139 h 279"/>
                <a:gd name="T6" fmla="*/ 32 w 803"/>
                <a:gd name="T7" fmla="*/ 129 h 279"/>
                <a:gd name="T8" fmla="*/ 418 w 803"/>
                <a:gd name="T9" fmla="*/ 268 h 279"/>
                <a:gd name="T10" fmla="*/ 418 w 803"/>
                <a:gd name="T11" fmla="*/ 279 h 279"/>
                <a:gd name="T12" fmla="*/ 418 w 803"/>
                <a:gd name="T13" fmla="*/ 268 h 279"/>
                <a:gd name="T14" fmla="*/ 803 w 803"/>
                <a:gd name="T15" fmla="*/ 129 h 279"/>
                <a:gd name="T16" fmla="*/ 803 w 803"/>
                <a:gd name="T17" fmla="*/ 129 h 279"/>
                <a:gd name="T18" fmla="*/ 803 w 803"/>
                <a:gd name="T19" fmla="*/ 129 h 279"/>
                <a:gd name="T20" fmla="*/ 803 w 803"/>
                <a:gd name="T21" fmla="*/ 139 h 279"/>
                <a:gd name="T22" fmla="*/ 418 w 803"/>
                <a:gd name="T23" fmla="*/ 279 h 279"/>
                <a:gd name="T24" fmla="*/ 418 w 803"/>
                <a:gd name="T25" fmla="*/ 279 h 279"/>
                <a:gd name="T26" fmla="*/ 418 w 803"/>
                <a:gd name="T27" fmla="*/ 279 h 279"/>
                <a:gd name="T28" fmla="*/ 32 w 803"/>
                <a:gd name="T29" fmla="*/ 139 h 279"/>
                <a:gd name="T30" fmla="*/ 0 w 803"/>
                <a:gd name="T31" fmla="*/ 129 h 279"/>
                <a:gd name="T32" fmla="*/ 32 w 803"/>
                <a:gd name="T33" fmla="*/ 129 h 279"/>
                <a:gd name="T34" fmla="*/ 418 w 803"/>
                <a:gd name="T35" fmla="*/ 0 h 279"/>
                <a:gd name="T36" fmla="*/ 418 w 803"/>
                <a:gd name="T37" fmla="*/ 11 h 27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03"/>
                <a:gd name="T58" fmla="*/ 0 h 279"/>
                <a:gd name="T59" fmla="*/ 803 w 803"/>
                <a:gd name="T60" fmla="*/ 279 h 27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03" h="279">
                  <a:moveTo>
                    <a:pt x="418" y="11"/>
                  </a:moveTo>
                  <a:lnTo>
                    <a:pt x="32" y="139"/>
                  </a:lnTo>
                  <a:lnTo>
                    <a:pt x="32" y="129"/>
                  </a:lnTo>
                  <a:lnTo>
                    <a:pt x="418" y="268"/>
                  </a:lnTo>
                  <a:lnTo>
                    <a:pt x="418" y="279"/>
                  </a:lnTo>
                  <a:lnTo>
                    <a:pt x="418" y="268"/>
                  </a:lnTo>
                  <a:lnTo>
                    <a:pt x="803" y="129"/>
                  </a:lnTo>
                  <a:lnTo>
                    <a:pt x="803" y="139"/>
                  </a:lnTo>
                  <a:lnTo>
                    <a:pt x="418" y="279"/>
                  </a:lnTo>
                  <a:lnTo>
                    <a:pt x="32" y="139"/>
                  </a:lnTo>
                  <a:lnTo>
                    <a:pt x="0" y="129"/>
                  </a:lnTo>
                  <a:lnTo>
                    <a:pt x="32" y="129"/>
                  </a:lnTo>
                  <a:lnTo>
                    <a:pt x="418" y="0"/>
                  </a:lnTo>
                  <a:lnTo>
                    <a:pt x="418" y="11"/>
                  </a:lnTo>
                  <a:close/>
                </a:path>
              </a:pathLst>
            </a:cu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119" name="Freeform 221"/>
            <p:cNvSpPr>
              <a:spLocks/>
            </p:cNvSpPr>
            <p:nvPr/>
          </p:nvSpPr>
          <p:spPr bwMode="auto">
            <a:xfrm>
              <a:off x="1714" y="1601"/>
              <a:ext cx="385" cy="139"/>
            </a:xfrm>
            <a:custGeom>
              <a:avLst/>
              <a:gdLst>
                <a:gd name="T0" fmla="*/ 385 w 385"/>
                <a:gd name="T1" fmla="*/ 139 h 139"/>
                <a:gd name="T2" fmla="*/ 0 w 385"/>
                <a:gd name="T3" fmla="*/ 11 h 139"/>
                <a:gd name="T4" fmla="*/ 0 w 385"/>
                <a:gd name="T5" fmla="*/ 0 h 139"/>
                <a:gd name="T6" fmla="*/ 0 w 385"/>
                <a:gd name="T7" fmla="*/ 0 h 139"/>
                <a:gd name="T8" fmla="*/ 0 w 385"/>
                <a:gd name="T9" fmla="*/ 0 h 139"/>
                <a:gd name="T10" fmla="*/ 385 w 385"/>
                <a:gd name="T11" fmla="*/ 129 h 139"/>
                <a:gd name="T12" fmla="*/ 385 w 385"/>
                <a:gd name="T13" fmla="*/ 139 h 13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85"/>
                <a:gd name="T22" fmla="*/ 0 h 139"/>
                <a:gd name="T23" fmla="*/ 385 w 385"/>
                <a:gd name="T24" fmla="*/ 139 h 13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85" h="139">
                  <a:moveTo>
                    <a:pt x="385" y="139"/>
                  </a:moveTo>
                  <a:lnTo>
                    <a:pt x="0" y="11"/>
                  </a:lnTo>
                  <a:lnTo>
                    <a:pt x="0" y="0"/>
                  </a:lnTo>
                  <a:lnTo>
                    <a:pt x="385" y="129"/>
                  </a:lnTo>
                  <a:lnTo>
                    <a:pt x="385" y="139"/>
                  </a:lnTo>
                  <a:close/>
                </a:path>
              </a:pathLst>
            </a:cu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120" name="Freeform 222"/>
            <p:cNvSpPr>
              <a:spLocks/>
            </p:cNvSpPr>
            <p:nvPr/>
          </p:nvSpPr>
          <p:spPr bwMode="auto">
            <a:xfrm>
              <a:off x="1296" y="1601"/>
              <a:ext cx="803" cy="279"/>
            </a:xfrm>
            <a:custGeom>
              <a:avLst/>
              <a:gdLst>
                <a:gd name="T0" fmla="*/ 418 w 803"/>
                <a:gd name="T1" fmla="*/ 11 h 279"/>
                <a:gd name="T2" fmla="*/ 32 w 803"/>
                <a:gd name="T3" fmla="*/ 139 h 279"/>
                <a:gd name="T4" fmla="*/ 32 w 803"/>
                <a:gd name="T5" fmla="*/ 139 h 279"/>
                <a:gd name="T6" fmla="*/ 32 w 803"/>
                <a:gd name="T7" fmla="*/ 129 h 279"/>
                <a:gd name="T8" fmla="*/ 418 w 803"/>
                <a:gd name="T9" fmla="*/ 268 h 279"/>
                <a:gd name="T10" fmla="*/ 418 w 803"/>
                <a:gd name="T11" fmla="*/ 279 h 279"/>
                <a:gd name="T12" fmla="*/ 418 w 803"/>
                <a:gd name="T13" fmla="*/ 268 h 279"/>
                <a:gd name="T14" fmla="*/ 803 w 803"/>
                <a:gd name="T15" fmla="*/ 129 h 279"/>
                <a:gd name="T16" fmla="*/ 803 w 803"/>
                <a:gd name="T17" fmla="*/ 129 h 279"/>
                <a:gd name="T18" fmla="*/ 803 w 803"/>
                <a:gd name="T19" fmla="*/ 129 h 279"/>
                <a:gd name="T20" fmla="*/ 803 w 803"/>
                <a:gd name="T21" fmla="*/ 139 h 279"/>
                <a:gd name="T22" fmla="*/ 418 w 803"/>
                <a:gd name="T23" fmla="*/ 279 h 279"/>
                <a:gd name="T24" fmla="*/ 418 w 803"/>
                <a:gd name="T25" fmla="*/ 279 h 279"/>
                <a:gd name="T26" fmla="*/ 418 w 803"/>
                <a:gd name="T27" fmla="*/ 279 h 279"/>
                <a:gd name="T28" fmla="*/ 32 w 803"/>
                <a:gd name="T29" fmla="*/ 139 h 279"/>
                <a:gd name="T30" fmla="*/ 0 w 803"/>
                <a:gd name="T31" fmla="*/ 129 h 279"/>
                <a:gd name="T32" fmla="*/ 32 w 803"/>
                <a:gd name="T33" fmla="*/ 129 h 279"/>
                <a:gd name="T34" fmla="*/ 418 w 803"/>
                <a:gd name="T35" fmla="*/ 0 h 279"/>
                <a:gd name="T36" fmla="*/ 418 w 803"/>
                <a:gd name="T37" fmla="*/ 11 h 27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03"/>
                <a:gd name="T58" fmla="*/ 0 h 279"/>
                <a:gd name="T59" fmla="*/ 803 w 803"/>
                <a:gd name="T60" fmla="*/ 279 h 27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03" h="279">
                  <a:moveTo>
                    <a:pt x="418" y="11"/>
                  </a:moveTo>
                  <a:lnTo>
                    <a:pt x="32" y="139"/>
                  </a:lnTo>
                  <a:lnTo>
                    <a:pt x="32" y="129"/>
                  </a:lnTo>
                  <a:lnTo>
                    <a:pt x="418" y="268"/>
                  </a:lnTo>
                  <a:lnTo>
                    <a:pt x="418" y="279"/>
                  </a:lnTo>
                  <a:lnTo>
                    <a:pt x="418" y="268"/>
                  </a:lnTo>
                  <a:lnTo>
                    <a:pt x="803" y="129"/>
                  </a:lnTo>
                  <a:lnTo>
                    <a:pt x="803" y="139"/>
                  </a:lnTo>
                  <a:lnTo>
                    <a:pt x="418" y="279"/>
                  </a:lnTo>
                  <a:lnTo>
                    <a:pt x="32" y="139"/>
                  </a:lnTo>
                  <a:lnTo>
                    <a:pt x="0" y="129"/>
                  </a:lnTo>
                  <a:lnTo>
                    <a:pt x="32" y="129"/>
                  </a:lnTo>
                  <a:lnTo>
                    <a:pt x="418" y="0"/>
                  </a:lnTo>
                  <a:lnTo>
                    <a:pt x="418" y="11"/>
                  </a:lnTo>
                  <a:close/>
                </a:path>
              </a:pathLst>
            </a:cu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121" name="Freeform 223"/>
            <p:cNvSpPr>
              <a:spLocks/>
            </p:cNvSpPr>
            <p:nvPr/>
          </p:nvSpPr>
          <p:spPr bwMode="auto">
            <a:xfrm>
              <a:off x="1714" y="1601"/>
              <a:ext cx="385" cy="139"/>
            </a:xfrm>
            <a:custGeom>
              <a:avLst/>
              <a:gdLst>
                <a:gd name="T0" fmla="*/ 385 w 385"/>
                <a:gd name="T1" fmla="*/ 139 h 139"/>
                <a:gd name="T2" fmla="*/ 0 w 385"/>
                <a:gd name="T3" fmla="*/ 11 h 139"/>
                <a:gd name="T4" fmla="*/ 0 w 385"/>
                <a:gd name="T5" fmla="*/ 0 h 139"/>
                <a:gd name="T6" fmla="*/ 0 w 385"/>
                <a:gd name="T7" fmla="*/ 0 h 139"/>
                <a:gd name="T8" fmla="*/ 0 w 385"/>
                <a:gd name="T9" fmla="*/ 0 h 139"/>
                <a:gd name="T10" fmla="*/ 385 w 385"/>
                <a:gd name="T11" fmla="*/ 129 h 139"/>
                <a:gd name="T12" fmla="*/ 385 w 385"/>
                <a:gd name="T13" fmla="*/ 139 h 13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85"/>
                <a:gd name="T22" fmla="*/ 0 h 139"/>
                <a:gd name="T23" fmla="*/ 385 w 385"/>
                <a:gd name="T24" fmla="*/ 139 h 13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85" h="139">
                  <a:moveTo>
                    <a:pt x="385" y="139"/>
                  </a:moveTo>
                  <a:lnTo>
                    <a:pt x="0" y="11"/>
                  </a:lnTo>
                  <a:lnTo>
                    <a:pt x="0" y="0"/>
                  </a:lnTo>
                  <a:lnTo>
                    <a:pt x="385" y="129"/>
                  </a:lnTo>
                  <a:lnTo>
                    <a:pt x="385" y="139"/>
                  </a:lnTo>
                  <a:close/>
                </a:path>
              </a:pathLst>
            </a:cu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122" name="Rectangle 224"/>
            <p:cNvSpPr>
              <a:spLocks noChangeArrowheads="1"/>
            </p:cNvSpPr>
            <p:nvPr/>
          </p:nvSpPr>
          <p:spPr bwMode="auto">
            <a:xfrm>
              <a:off x="1542" y="1698"/>
              <a:ext cx="267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2659FF"/>
                  </a:solidFill>
                  <a:effectLst/>
                  <a:uLnTx/>
                  <a:uFillTx/>
                  <a:latin typeface="Courier" pitchFamily="49" charset="0"/>
                  <a:ea typeface="新細明體" charset="-120"/>
                </a:rPr>
                <a:t>case</a:t>
              </a:r>
              <a:endParaRPr kumimoji="0" lang="en-US" altLang="zh-TW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123" name="Rectangle 225"/>
            <p:cNvSpPr>
              <a:spLocks noChangeArrowheads="1"/>
            </p:cNvSpPr>
            <p:nvPr/>
          </p:nvSpPr>
          <p:spPr bwMode="auto">
            <a:xfrm>
              <a:off x="1746" y="1698"/>
              <a:ext cx="67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2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urier" pitchFamily="49" charset="0"/>
                  <a:ea typeface="新細明體" charset="-120"/>
                </a:rPr>
                <a:t>:</a:t>
              </a:r>
              <a:endParaRPr kumimoji="0" lang="en-US" altLang="zh-TW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124" name="Rectangle 226"/>
            <p:cNvSpPr>
              <a:spLocks noChangeArrowheads="1"/>
            </p:cNvSpPr>
            <p:nvPr/>
          </p:nvSpPr>
          <p:spPr bwMode="auto">
            <a:xfrm>
              <a:off x="1800" y="1687"/>
              <a:ext cx="110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antGarde" pitchFamily="34" charset="0"/>
                  <a:ea typeface="新細明體" charset="-120"/>
                </a:rPr>
                <a:t> 2</a:t>
              </a:r>
              <a:endParaRPr kumimoji="0" lang="en-US" altLang="zh-TW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125" name="Rectangle 230"/>
            <p:cNvSpPr>
              <a:spLocks noChangeArrowheads="1"/>
            </p:cNvSpPr>
            <p:nvPr/>
          </p:nvSpPr>
          <p:spPr bwMode="auto">
            <a:xfrm>
              <a:off x="1703" y="3240"/>
              <a:ext cx="11" cy="1"/>
            </a:xfrm>
            <a:prstGeom prst="rect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126" name="Oval 233"/>
            <p:cNvSpPr>
              <a:spLocks noChangeArrowheads="1"/>
            </p:cNvSpPr>
            <p:nvPr/>
          </p:nvSpPr>
          <p:spPr bwMode="auto">
            <a:xfrm>
              <a:off x="1603" y="592"/>
              <a:ext cx="186" cy="2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charset="-120"/>
              </a:endParaRPr>
            </a:p>
          </p:txBody>
        </p:sp>
        <p:sp>
          <p:nvSpPr>
            <p:cNvPr id="127" name="Line 234"/>
            <p:cNvSpPr>
              <a:spLocks noChangeShapeType="1"/>
            </p:cNvSpPr>
            <p:nvPr/>
          </p:nvSpPr>
          <p:spPr bwMode="auto">
            <a:xfrm>
              <a:off x="1720" y="883"/>
              <a:ext cx="0" cy="1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8" name="Line 235"/>
            <p:cNvSpPr>
              <a:spLocks noChangeShapeType="1"/>
            </p:cNvSpPr>
            <p:nvPr/>
          </p:nvSpPr>
          <p:spPr bwMode="auto">
            <a:xfrm>
              <a:off x="1725" y="1345"/>
              <a:ext cx="0" cy="2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9" name="Line 236"/>
            <p:cNvSpPr>
              <a:spLocks noChangeShapeType="1"/>
            </p:cNvSpPr>
            <p:nvPr/>
          </p:nvSpPr>
          <p:spPr bwMode="auto">
            <a:xfrm>
              <a:off x="1720" y="1872"/>
              <a:ext cx="0" cy="2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0" name="Line 237"/>
            <p:cNvSpPr>
              <a:spLocks noChangeShapeType="1"/>
            </p:cNvSpPr>
            <p:nvPr/>
          </p:nvSpPr>
          <p:spPr bwMode="auto">
            <a:xfrm>
              <a:off x="2112" y="1215"/>
              <a:ext cx="24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1" name="Line 238"/>
            <p:cNvSpPr>
              <a:spLocks noChangeShapeType="1"/>
            </p:cNvSpPr>
            <p:nvPr/>
          </p:nvSpPr>
          <p:spPr bwMode="auto">
            <a:xfrm>
              <a:off x="2099" y="1740"/>
              <a:ext cx="24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2" name="Line 239"/>
            <p:cNvSpPr>
              <a:spLocks noChangeShapeType="1"/>
            </p:cNvSpPr>
            <p:nvPr/>
          </p:nvSpPr>
          <p:spPr bwMode="auto">
            <a:xfrm>
              <a:off x="3086" y="1226"/>
              <a:ext cx="26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3" name="Line 240"/>
            <p:cNvSpPr>
              <a:spLocks noChangeShapeType="1"/>
            </p:cNvSpPr>
            <p:nvPr/>
          </p:nvSpPr>
          <p:spPr bwMode="auto">
            <a:xfrm>
              <a:off x="3074" y="1740"/>
              <a:ext cx="27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4" name="Line 241"/>
            <p:cNvSpPr>
              <a:spLocks noChangeShapeType="1"/>
            </p:cNvSpPr>
            <p:nvPr/>
          </p:nvSpPr>
          <p:spPr bwMode="auto">
            <a:xfrm>
              <a:off x="4050" y="1213"/>
              <a:ext cx="22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5" name="Line 242"/>
            <p:cNvSpPr>
              <a:spLocks noChangeShapeType="1"/>
            </p:cNvSpPr>
            <p:nvPr/>
          </p:nvSpPr>
          <p:spPr bwMode="auto">
            <a:xfrm>
              <a:off x="4060" y="1728"/>
              <a:ext cx="21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6" name="Line 243"/>
            <p:cNvSpPr>
              <a:spLocks noChangeShapeType="1"/>
            </p:cNvSpPr>
            <p:nvPr/>
          </p:nvSpPr>
          <p:spPr bwMode="auto">
            <a:xfrm>
              <a:off x="2100" y="2812"/>
              <a:ext cx="24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7" name="Line 244"/>
            <p:cNvSpPr>
              <a:spLocks noChangeShapeType="1"/>
            </p:cNvSpPr>
            <p:nvPr/>
          </p:nvSpPr>
          <p:spPr bwMode="auto">
            <a:xfrm>
              <a:off x="4272" y="1213"/>
              <a:ext cx="0" cy="23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8" name="Line 245"/>
            <p:cNvSpPr>
              <a:spLocks noChangeShapeType="1"/>
            </p:cNvSpPr>
            <p:nvPr/>
          </p:nvSpPr>
          <p:spPr bwMode="auto">
            <a:xfrm>
              <a:off x="1714" y="2433"/>
              <a:ext cx="0" cy="2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9" name="Line 246"/>
            <p:cNvSpPr>
              <a:spLocks noChangeShapeType="1"/>
            </p:cNvSpPr>
            <p:nvPr/>
          </p:nvSpPr>
          <p:spPr bwMode="auto">
            <a:xfrm>
              <a:off x="1714" y="2951"/>
              <a:ext cx="0" cy="16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0" name="Line 247"/>
            <p:cNvSpPr>
              <a:spLocks noChangeShapeType="1"/>
            </p:cNvSpPr>
            <p:nvPr/>
          </p:nvSpPr>
          <p:spPr bwMode="auto">
            <a:xfrm>
              <a:off x="3086" y="2812"/>
              <a:ext cx="25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1" name="Line 248"/>
            <p:cNvSpPr>
              <a:spLocks noChangeShapeType="1"/>
            </p:cNvSpPr>
            <p:nvPr/>
          </p:nvSpPr>
          <p:spPr bwMode="auto">
            <a:xfrm flipV="1">
              <a:off x="4032" y="2801"/>
              <a:ext cx="240" cy="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2" name="Line 249"/>
            <p:cNvSpPr>
              <a:spLocks noChangeShapeType="1"/>
            </p:cNvSpPr>
            <p:nvPr/>
          </p:nvSpPr>
          <p:spPr bwMode="auto">
            <a:xfrm>
              <a:off x="1720" y="3247"/>
              <a:ext cx="0" cy="16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3" name="Line 250"/>
            <p:cNvSpPr>
              <a:spLocks noChangeShapeType="1"/>
            </p:cNvSpPr>
            <p:nvPr/>
          </p:nvSpPr>
          <p:spPr bwMode="auto">
            <a:xfrm flipH="1">
              <a:off x="1720" y="3504"/>
              <a:ext cx="3" cy="2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4" name="Line 253"/>
            <p:cNvSpPr>
              <a:spLocks noChangeShapeType="1"/>
            </p:cNvSpPr>
            <p:nvPr/>
          </p:nvSpPr>
          <p:spPr bwMode="auto">
            <a:xfrm flipH="1">
              <a:off x="1728" y="3552"/>
              <a:ext cx="254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i="1" dirty="0" smtClean="0">
                <a:cs typeface="Courier New" pitchFamily="49" charset="0"/>
              </a:rPr>
              <a:t>switch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dirty="0" smtClean="0">
                <a:cs typeface="Courier New" pitchFamily="49" charset="0"/>
              </a:rPr>
              <a:t>Multiple-Selection Statement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01752" y="1527048"/>
            <a:ext cx="8503920" cy="5045224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Description</a:t>
            </a:r>
          </a:p>
          <a:p>
            <a:pPr lvl="1">
              <a:lnSpc>
                <a:spcPts val="3600"/>
              </a:lnSpc>
              <a:spcBef>
                <a:spcPts val="600"/>
              </a:spcBef>
            </a:pPr>
            <a:r>
              <a:rPr lang="en-US" altLang="zh-TW" dirty="0" smtClean="0"/>
              <a:t>It is the statement to perform different actions based on the </a:t>
            </a:r>
            <a:r>
              <a:rPr lang="en-US" altLang="zh-TW" dirty="0" smtClean="0">
                <a:solidFill>
                  <a:srgbClr val="00B050"/>
                </a:solidFill>
              </a:rPr>
              <a:t>constant expression values</a:t>
            </a:r>
            <a:r>
              <a:rPr lang="en-US" altLang="zh-TW" dirty="0" smtClean="0"/>
              <a:t>.</a:t>
            </a:r>
          </a:p>
          <a:p>
            <a:pPr lvl="1">
              <a:lnSpc>
                <a:spcPts val="3200"/>
              </a:lnSpc>
              <a:spcBef>
                <a:spcPts val="1200"/>
              </a:spcBef>
            </a:pPr>
            <a:r>
              <a:rPr lang="en-US" altLang="zh-TW" dirty="0" smtClean="0"/>
              <a:t>Each action is associated with the value</a:t>
            </a:r>
          </a:p>
          <a:p>
            <a:pPr lvl="2">
              <a:lnSpc>
                <a:spcPts val="3200"/>
              </a:lnSpc>
              <a:spcBef>
                <a:spcPts val="600"/>
              </a:spcBef>
            </a:pPr>
            <a:r>
              <a:rPr lang="en-US" altLang="zh-TW" dirty="0" smtClean="0"/>
              <a:t>Constant Integral Expression</a:t>
            </a:r>
          </a:p>
          <a:p>
            <a:pPr lvl="2">
              <a:lnSpc>
                <a:spcPts val="3200"/>
              </a:lnSpc>
              <a:spcBef>
                <a:spcPts val="600"/>
              </a:spcBef>
            </a:pPr>
            <a:r>
              <a:rPr lang="en-US" altLang="zh-TW" dirty="0" smtClean="0"/>
              <a:t>Constant String Expression.</a:t>
            </a:r>
          </a:p>
          <a:p>
            <a:pPr lvl="1">
              <a:lnSpc>
                <a:spcPts val="3600"/>
              </a:lnSpc>
              <a:spcBef>
                <a:spcPts val="1200"/>
              </a:spcBef>
            </a:pPr>
            <a:r>
              <a:rPr lang="en-US" altLang="zh-TW" dirty="0" smtClean="0"/>
              <a:t>It contains a sequence of </a:t>
            </a:r>
            <a:r>
              <a:rPr lang="en-US" altLang="zh-TW" dirty="0" smtClean="0">
                <a:solidFill>
                  <a:srgbClr val="00B050"/>
                </a:solidFill>
              </a:rPr>
              <a:t>case labels </a:t>
            </a:r>
            <a:r>
              <a:rPr lang="en-US" altLang="zh-TW" dirty="0" smtClean="0"/>
              <a:t>and an </a:t>
            </a:r>
            <a:r>
              <a:rPr lang="en-US" altLang="zh-TW" dirty="0" smtClean="0">
                <a:solidFill>
                  <a:srgbClr val="00B050"/>
                </a:solidFill>
              </a:rPr>
              <a:t>optional default</a:t>
            </a:r>
            <a:r>
              <a:rPr lang="en-US" altLang="zh-TW" dirty="0" smtClean="0"/>
              <a:t>.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5D9EC-7D0C-4F5F-A044-4024B6620E73}" type="slidenum">
              <a:rPr lang="ko-KR" altLang="en-US" smtClean="0"/>
              <a:pPr/>
              <a:t>12</a:t>
            </a:fld>
            <a:endParaRPr lang="en-US" altLang="ko-K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i="1" dirty="0" smtClean="0">
                <a:cs typeface="Courier New" pitchFamily="49" charset="0"/>
              </a:rPr>
              <a:t>switch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dirty="0" smtClean="0">
                <a:cs typeface="Courier New" pitchFamily="49" charset="0"/>
              </a:rPr>
              <a:t>Multiple-Selection Statement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>
              <a:buClr>
                <a:srgbClr val="D16349"/>
              </a:buClr>
            </a:pPr>
            <a:r>
              <a:rPr lang="en-US" altLang="zh-TW" dirty="0" smtClean="0">
                <a:solidFill>
                  <a:prstClr val="black"/>
                </a:solidFill>
              </a:rPr>
              <a:t>Description</a:t>
            </a:r>
          </a:p>
          <a:p>
            <a:pPr lvl="1">
              <a:buClr>
                <a:srgbClr val="D16349"/>
              </a:buClr>
            </a:pPr>
            <a:r>
              <a:rPr lang="en-US" altLang="zh-TW" dirty="0" smtClean="0"/>
              <a:t>The </a:t>
            </a:r>
            <a:r>
              <a:rPr lang="en-US" altLang="zh-TW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break</a:t>
            </a:r>
            <a:r>
              <a:rPr lang="en-US" altLang="zh-TW" dirty="0" smtClean="0"/>
              <a:t> statement is used to exit the </a:t>
            </a:r>
            <a:r>
              <a:rPr lang="en-US" altLang="zh-TW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switch</a:t>
            </a:r>
            <a:r>
              <a:rPr lang="en-US" altLang="zh-TW" dirty="0" smtClean="0"/>
              <a:t> statement.</a:t>
            </a:r>
          </a:p>
          <a:p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428596" y="3143248"/>
            <a:ext cx="3857652" cy="296491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  <a:cs typeface="Lucida Sans Unicode" pitchFamily="34" charset="0"/>
              </a:rPr>
              <a:t>switch</a:t>
            </a:r>
            <a:r>
              <a:rPr lang="en-US" altLang="zh-TW" sz="1600" dirty="0" smtClean="0">
                <a:latin typeface="Lucida Console" pitchFamily="49" charset="0"/>
                <a:cs typeface="Lucida Sans Unicode" pitchFamily="34" charset="0"/>
              </a:rPr>
              <a:t>(constant expression){</a:t>
            </a:r>
          </a:p>
          <a:p>
            <a:pPr lvl="1">
              <a:lnSpc>
                <a:spcPts val="3200"/>
              </a:lnSpc>
            </a:pPr>
            <a:r>
              <a:rPr lang="en-US" altLang="zh-TW" sz="1600" dirty="0" smtClean="0">
                <a:solidFill>
                  <a:srgbClr val="FF0000"/>
                </a:solidFill>
                <a:latin typeface="Lucida Console" pitchFamily="49" charset="0"/>
                <a:cs typeface="Lucida Sans Unicode" pitchFamily="34" charset="0"/>
              </a:rPr>
              <a:t>case</a:t>
            </a:r>
            <a:r>
              <a:rPr lang="en-US" altLang="zh-TW" sz="1600" dirty="0" smtClean="0">
                <a:latin typeface="Lucida Console" pitchFamily="49" charset="0"/>
                <a:cs typeface="Lucida Sans Unicode" pitchFamily="34" charset="0"/>
              </a:rPr>
              <a:t> 1:</a:t>
            </a:r>
          </a:p>
          <a:p>
            <a:pPr lvl="2">
              <a:lnSpc>
                <a:spcPts val="3200"/>
              </a:lnSpc>
            </a:pPr>
            <a:r>
              <a:rPr lang="en-US" altLang="zh-TW" sz="1600" dirty="0" smtClean="0">
                <a:solidFill>
                  <a:srgbClr val="FF0000"/>
                </a:solidFill>
                <a:latin typeface="Lucida Console" pitchFamily="49" charset="0"/>
                <a:cs typeface="Lucida Sans Unicode" pitchFamily="34" charset="0"/>
              </a:rPr>
              <a:t>break</a:t>
            </a:r>
            <a:r>
              <a:rPr lang="en-US" altLang="zh-TW" sz="1600" dirty="0" smtClean="0">
                <a:latin typeface="Lucida Console" pitchFamily="49" charset="0"/>
                <a:cs typeface="Lucida Sans Unicode" pitchFamily="34" charset="0"/>
              </a:rPr>
              <a:t>;</a:t>
            </a:r>
          </a:p>
          <a:p>
            <a:pPr lvl="1">
              <a:lnSpc>
                <a:spcPts val="3200"/>
              </a:lnSpc>
            </a:pPr>
            <a:r>
              <a:rPr lang="en-US" altLang="zh-TW" sz="1600" dirty="0" smtClean="0">
                <a:solidFill>
                  <a:srgbClr val="FF0000"/>
                </a:solidFill>
                <a:latin typeface="Lucida Console" pitchFamily="49" charset="0"/>
                <a:cs typeface="Lucida Sans Unicode" pitchFamily="34" charset="0"/>
              </a:rPr>
              <a:t>case</a:t>
            </a:r>
            <a:r>
              <a:rPr lang="en-US" altLang="zh-TW" sz="1600" dirty="0" smtClean="0">
                <a:latin typeface="Lucida Console" pitchFamily="49" charset="0"/>
                <a:cs typeface="Lucida Sans Unicode" pitchFamily="34" charset="0"/>
              </a:rPr>
              <a:t> 2:</a:t>
            </a:r>
          </a:p>
          <a:p>
            <a:pPr lvl="1">
              <a:lnSpc>
                <a:spcPts val="3200"/>
              </a:lnSpc>
            </a:pPr>
            <a:r>
              <a:rPr lang="en-US" altLang="zh-TW" sz="1600" dirty="0" smtClean="0">
                <a:latin typeface="Lucida Console" pitchFamily="49" charset="0"/>
                <a:cs typeface="Lucida Sans Unicode" pitchFamily="34" charset="0"/>
              </a:rPr>
              <a:t>	</a:t>
            </a:r>
            <a:r>
              <a:rPr lang="en-US" altLang="zh-TW" sz="1600" dirty="0" smtClean="0">
                <a:solidFill>
                  <a:srgbClr val="FF0000"/>
                </a:solidFill>
                <a:latin typeface="Lucida Console" pitchFamily="49" charset="0"/>
                <a:cs typeface="Lucida Sans Unicode" pitchFamily="34" charset="0"/>
              </a:rPr>
              <a:t>break</a:t>
            </a:r>
            <a:r>
              <a:rPr lang="en-US" altLang="zh-TW" sz="1600" dirty="0" smtClean="0">
                <a:latin typeface="Lucida Console" pitchFamily="49" charset="0"/>
                <a:cs typeface="Lucida Sans Unicode" pitchFamily="34" charset="0"/>
              </a:rPr>
              <a:t>;</a:t>
            </a:r>
          </a:p>
          <a:p>
            <a:pPr lvl="1">
              <a:lnSpc>
                <a:spcPts val="3200"/>
              </a:lnSpc>
            </a:pPr>
            <a:r>
              <a:rPr lang="en-US" altLang="zh-TW" sz="1600" dirty="0" smtClean="0">
                <a:latin typeface="Lucida Console" pitchFamily="49" charset="0"/>
                <a:cs typeface="Lucida Sans Unicode" pitchFamily="34" charset="0"/>
              </a:rPr>
              <a:t>……</a:t>
            </a:r>
          </a:p>
          <a:p>
            <a:pPr>
              <a:lnSpc>
                <a:spcPts val="3200"/>
              </a:lnSpc>
            </a:pPr>
            <a:r>
              <a:rPr lang="en-US" altLang="zh-TW" sz="1600" dirty="0" smtClean="0">
                <a:latin typeface="Lucida Console" pitchFamily="49" charset="0"/>
                <a:cs typeface="Lucida Sans Unicode" pitchFamily="34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  <a:cs typeface="Lucida Sans Unicode" pitchFamily="34" charset="0"/>
              </a:rPr>
              <a:t>/* End of switch */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4643438" y="3143248"/>
            <a:ext cx="3643338" cy="255454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  <a:cs typeface="Lucida Sans Unicode" pitchFamily="34" charset="0"/>
              </a:rPr>
              <a:t>switch</a:t>
            </a:r>
            <a:r>
              <a:rPr lang="en-US" altLang="zh-TW" sz="1600" dirty="0" smtClean="0">
                <a:latin typeface="Lucida Console" pitchFamily="49" charset="0"/>
                <a:cs typeface="Lucida Sans Unicode" pitchFamily="34" charset="0"/>
              </a:rPr>
              <a:t>(constant expression){</a:t>
            </a:r>
          </a:p>
          <a:p>
            <a:pPr lvl="1">
              <a:lnSpc>
                <a:spcPts val="3200"/>
              </a:lnSpc>
            </a:pPr>
            <a:r>
              <a:rPr lang="en-US" altLang="zh-TW" sz="1600" dirty="0" smtClean="0">
                <a:solidFill>
                  <a:srgbClr val="FF0000"/>
                </a:solidFill>
                <a:latin typeface="Lucida Console" pitchFamily="49" charset="0"/>
                <a:cs typeface="Lucida Sans Unicode" pitchFamily="34" charset="0"/>
              </a:rPr>
              <a:t>case</a:t>
            </a:r>
            <a:r>
              <a:rPr lang="en-US" altLang="zh-TW" sz="1600" dirty="0" smtClean="0">
                <a:latin typeface="Lucida Console" pitchFamily="49" charset="0"/>
                <a:cs typeface="Lucida Sans Unicode" pitchFamily="34" charset="0"/>
              </a:rPr>
              <a:t> 1:</a:t>
            </a:r>
          </a:p>
          <a:p>
            <a:pPr lvl="1">
              <a:lnSpc>
                <a:spcPts val="3200"/>
              </a:lnSpc>
            </a:pPr>
            <a:r>
              <a:rPr lang="en-US" altLang="zh-TW" sz="1600" dirty="0" smtClean="0">
                <a:solidFill>
                  <a:srgbClr val="FF0000"/>
                </a:solidFill>
                <a:latin typeface="Lucida Console" pitchFamily="49" charset="0"/>
                <a:cs typeface="Lucida Sans Unicode" pitchFamily="34" charset="0"/>
              </a:rPr>
              <a:t>case</a:t>
            </a:r>
            <a:r>
              <a:rPr lang="en-US" altLang="zh-TW" sz="1600" dirty="0" smtClean="0">
                <a:latin typeface="Lucida Console" pitchFamily="49" charset="0"/>
                <a:cs typeface="Lucida Sans Unicode" pitchFamily="34" charset="0"/>
              </a:rPr>
              <a:t> 2:</a:t>
            </a:r>
          </a:p>
          <a:p>
            <a:pPr lvl="1">
              <a:lnSpc>
                <a:spcPts val="3200"/>
              </a:lnSpc>
            </a:pPr>
            <a:r>
              <a:rPr lang="en-US" altLang="zh-TW" sz="1600" dirty="0" smtClean="0">
                <a:latin typeface="Lucida Console" pitchFamily="49" charset="0"/>
                <a:cs typeface="Lucida Sans Unicode" pitchFamily="34" charset="0"/>
              </a:rPr>
              <a:t>	</a:t>
            </a:r>
            <a:r>
              <a:rPr lang="en-US" altLang="zh-TW" sz="1600" dirty="0" smtClean="0">
                <a:solidFill>
                  <a:srgbClr val="FF0000"/>
                </a:solidFill>
                <a:latin typeface="Lucida Console" pitchFamily="49" charset="0"/>
                <a:cs typeface="Lucida Sans Unicode" pitchFamily="34" charset="0"/>
              </a:rPr>
              <a:t>break</a:t>
            </a:r>
            <a:r>
              <a:rPr lang="en-US" altLang="zh-TW" sz="1600" dirty="0" smtClean="0">
                <a:latin typeface="Lucida Console" pitchFamily="49" charset="0"/>
                <a:cs typeface="Lucida Sans Unicode" pitchFamily="34" charset="0"/>
              </a:rPr>
              <a:t>;</a:t>
            </a:r>
          </a:p>
          <a:p>
            <a:pPr lvl="1">
              <a:lnSpc>
                <a:spcPts val="3200"/>
              </a:lnSpc>
            </a:pPr>
            <a:r>
              <a:rPr lang="en-US" altLang="zh-TW" sz="1600" dirty="0" smtClean="0">
                <a:latin typeface="Lucida Console" pitchFamily="49" charset="0"/>
                <a:cs typeface="Lucida Sans Unicode" pitchFamily="34" charset="0"/>
              </a:rPr>
              <a:t>……</a:t>
            </a:r>
          </a:p>
          <a:p>
            <a:pPr>
              <a:lnSpc>
                <a:spcPts val="3200"/>
              </a:lnSpc>
            </a:pPr>
            <a:r>
              <a:rPr lang="en-US" altLang="zh-TW" sz="1600" dirty="0" smtClean="0">
                <a:latin typeface="Lucida Console" pitchFamily="49" charset="0"/>
                <a:cs typeface="Lucida Sans Unicode" pitchFamily="34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  <a:cs typeface="Lucida Sans Unicode" pitchFamily="34" charset="0"/>
              </a:rPr>
              <a:t>/* End of switch */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i="1" dirty="0" smtClean="0">
                <a:cs typeface="Courier New" pitchFamily="49" charset="0"/>
              </a:rPr>
              <a:t>switch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dirty="0" smtClean="0">
                <a:cs typeface="Courier New" pitchFamily="49" charset="0"/>
              </a:rPr>
              <a:t>Multiple-Selection Statement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785786" y="1571612"/>
            <a:ext cx="7572428" cy="4760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  <a:cs typeface="Lucida Sans Unicode" pitchFamily="34" charset="0"/>
              </a:rPr>
              <a:t>public </a:t>
            </a:r>
            <a:r>
              <a:rPr lang="en-US" altLang="zh-TW" sz="1600" dirty="0" smtClean="0">
                <a:latin typeface="Lucida Console" pitchFamily="49" charset="0"/>
                <a:cs typeface="Lucida Sans Unicode" pitchFamily="34" charset="0"/>
              </a:rPr>
              <a:t>void </a:t>
            </a:r>
            <a:r>
              <a:rPr lang="en-US" altLang="zh-TW" sz="1600" dirty="0" err="1" smtClean="0">
                <a:latin typeface="Lucida Console" pitchFamily="49" charset="0"/>
                <a:cs typeface="Lucida Sans Unicode" pitchFamily="34" charset="0"/>
              </a:rPr>
              <a:t>ShowGradeLetter</a:t>
            </a:r>
            <a:r>
              <a:rPr lang="en-US" altLang="zh-TW" sz="1600" dirty="0" smtClean="0">
                <a:latin typeface="Lucida Console" pitchFamily="49" charset="0"/>
                <a:cs typeface="Lucida Sans Unicode" pitchFamily="34" charset="0"/>
              </a:rPr>
              <a:t>(</a:t>
            </a:r>
            <a:r>
              <a:rPr lang="en-US" altLang="zh-TW" sz="1600" dirty="0" err="1" smtClean="0">
                <a:latin typeface="Lucida Console" pitchFamily="49" charset="0"/>
                <a:cs typeface="Lucida Sans Unicode" pitchFamily="34" charset="0"/>
              </a:rPr>
              <a:t>int</a:t>
            </a:r>
            <a:r>
              <a:rPr lang="en-US" altLang="zh-TW" sz="1600" dirty="0" smtClean="0">
                <a:latin typeface="Lucida Console" pitchFamily="49" charset="0"/>
                <a:cs typeface="Lucida Sans Unicode" pitchFamily="34" charset="0"/>
              </a:rPr>
              <a:t> grade){</a:t>
            </a:r>
          </a:p>
          <a:p>
            <a:pPr lvl="1">
              <a:lnSpc>
                <a:spcPts val="28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  <a:cs typeface="Lucida Sans Unicode" pitchFamily="34" charset="0"/>
              </a:rPr>
              <a:t>switch</a:t>
            </a:r>
            <a:r>
              <a:rPr lang="en-US" altLang="zh-TW" sz="1600" dirty="0" smtClean="0">
                <a:latin typeface="Lucida Console" pitchFamily="49" charset="0"/>
                <a:cs typeface="Lucida Sans Unicode" pitchFamily="34" charset="0"/>
              </a:rPr>
              <a:t>(</a:t>
            </a:r>
            <a:r>
              <a:rPr lang="en-US" altLang="zh-TW" sz="1600" dirty="0" smtClean="0">
                <a:solidFill>
                  <a:srgbClr val="FF0000"/>
                </a:solidFill>
                <a:latin typeface="Lucida Console" pitchFamily="49" charset="0"/>
                <a:cs typeface="Lucida Sans Unicode" pitchFamily="34" charset="0"/>
              </a:rPr>
              <a:t>grade/10</a:t>
            </a:r>
            <a:r>
              <a:rPr lang="en-US" altLang="zh-TW" sz="1600" dirty="0" smtClean="0">
                <a:latin typeface="Lucida Console" pitchFamily="49" charset="0"/>
                <a:cs typeface="Lucida Sans Unicode" pitchFamily="34" charset="0"/>
              </a:rPr>
              <a:t>){</a:t>
            </a:r>
          </a:p>
          <a:p>
            <a:pPr lvl="2">
              <a:lnSpc>
                <a:spcPts val="2800"/>
              </a:lnSpc>
            </a:pP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  <a:cs typeface="Lucida Sans Unicode" pitchFamily="34" charset="0"/>
              </a:rPr>
              <a:t>case 10:</a:t>
            </a:r>
          </a:p>
          <a:p>
            <a:pPr lvl="2">
              <a:lnSpc>
                <a:spcPts val="2800"/>
              </a:lnSpc>
            </a:pP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  <a:cs typeface="Lucida Sans Unicode" pitchFamily="34" charset="0"/>
              </a:rPr>
              <a:t>case 9:</a:t>
            </a:r>
            <a:r>
              <a:rPr lang="en-US" altLang="zh-TW" sz="1600" dirty="0" smtClean="0">
                <a:latin typeface="Lucida Console" pitchFamily="49" charset="0"/>
                <a:cs typeface="Lucida Sans Unicode" pitchFamily="34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  <a:cs typeface="Lucida Sans Unicode" pitchFamily="34" charset="0"/>
              </a:rPr>
              <a:t>System.out.println</a:t>
            </a:r>
            <a:r>
              <a:rPr lang="en-US" altLang="zh-TW" sz="1600" dirty="0" smtClean="0">
                <a:latin typeface="Lucida Console" pitchFamily="49" charset="0"/>
                <a:cs typeface="Lucida Sans Unicode" pitchFamily="34" charset="0"/>
              </a:rPr>
              <a:t>(“Rank: A”);</a:t>
            </a:r>
          </a:p>
          <a:p>
            <a:pPr lvl="3"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  <a:cs typeface="Lucida Sans Unicode" pitchFamily="34" charset="0"/>
              </a:rPr>
              <a:t>break;</a:t>
            </a:r>
          </a:p>
          <a:p>
            <a:pPr lvl="2">
              <a:lnSpc>
                <a:spcPts val="2800"/>
              </a:lnSpc>
            </a:pP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  <a:cs typeface="Lucida Sans Unicode" pitchFamily="34" charset="0"/>
              </a:rPr>
              <a:t>case 8:</a:t>
            </a:r>
            <a:r>
              <a:rPr lang="en-US" altLang="zh-TW" sz="1600" dirty="0" smtClean="0">
                <a:latin typeface="Lucida Console" pitchFamily="49" charset="0"/>
                <a:cs typeface="Lucida Sans Unicode" pitchFamily="34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  <a:cs typeface="Lucida Sans Unicode" pitchFamily="34" charset="0"/>
              </a:rPr>
              <a:t>System.out.println</a:t>
            </a:r>
            <a:r>
              <a:rPr lang="en-US" altLang="zh-TW" sz="1600" dirty="0" smtClean="0">
                <a:latin typeface="Lucida Console" pitchFamily="49" charset="0"/>
                <a:cs typeface="Lucida Sans Unicode" pitchFamily="34" charset="0"/>
              </a:rPr>
              <a:t>(“Rank: B”); </a:t>
            </a:r>
          </a:p>
          <a:p>
            <a:pPr lvl="3"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  <a:cs typeface="Lucida Sans Unicode" pitchFamily="34" charset="0"/>
              </a:rPr>
              <a:t>break;</a:t>
            </a:r>
          </a:p>
          <a:p>
            <a:pPr lvl="2">
              <a:lnSpc>
                <a:spcPts val="2800"/>
              </a:lnSpc>
            </a:pP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  <a:cs typeface="Lucida Sans Unicode" pitchFamily="34" charset="0"/>
              </a:rPr>
              <a:t>case 7:</a:t>
            </a:r>
            <a:r>
              <a:rPr lang="en-US" altLang="zh-TW" sz="1600" dirty="0" smtClean="0">
                <a:latin typeface="Lucida Console" pitchFamily="49" charset="0"/>
                <a:cs typeface="Lucida Sans Unicode" pitchFamily="34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  <a:cs typeface="Lucida Sans Unicode" pitchFamily="34" charset="0"/>
              </a:rPr>
              <a:t>System.out.println</a:t>
            </a:r>
            <a:r>
              <a:rPr lang="en-US" altLang="zh-TW" sz="1600" dirty="0" smtClean="0">
                <a:latin typeface="Lucida Console" pitchFamily="49" charset="0"/>
                <a:cs typeface="Lucida Sans Unicode" pitchFamily="34" charset="0"/>
              </a:rPr>
              <a:t>(“Rank: C”);</a:t>
            </a:r>
          </a:p>
          <a:p>
            <a:pPr lvl="3"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  <a:cs typeface="Lucida Sans Unicode" pitchFamily="34" charset="0"/>
              </a:rPr>
              <a:t>break;</a:t>
            </a:r>
          </a:p>
          <a:p>
            <a:pPr lvl="2">
              <a:lnSpc>
                <a:spcPts val="2800"/>
              </a:lnSpc>
            </a:pP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  <a:cs typeface="Lucida Sans Unicode" pitchFamily="34" charset="0"/>
              </a:rPr>
              <a:t>default: </a:t>
            </a:r>
            <a:r>
              <a:rPr lang="en-US" altLang="zh-TW" sz="1600" dirty="0" err="1" smtClean="0">
                <a:latin typeface="Lucida Console" pitchFamily="49" charset="0"/>
                <a:cs typeface="Lucida Sans Unicode" pitchFamily="34" charset="0"/>
              </a:rPr>
              <a:t>System.out.println</a:t>
            </a:r>
            <a:r>
              <a:rPr lang="en-US" altLang="zh-TW" sz="1600" dirty="0" smtClean="0">
                <a:latin typeface="Lucida Console" pitchFamily="49" charset="0"/>
                <a:cs typeface="Lucida Sans Unicode" pitchFamily="34" charset="0"/>
              </a:rPr>
              <a:t>(“Rank: D”);</a:t>
            </a:r>
          </a:p>
          <a:p>
            <a:pPr lvl="3"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  <a:cs typeface="Lucida Sans Unicode" pitchFamily="34" charset="0"/>
              </a:rPr>
              <a:t>break;</a:t>
            </a:r>
          </a:p>
          <a:p>
            <a:pPr lvl="1"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  <a:cs typeface="Lucida Sans Unicode" pitchFamily="34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  <a:cs typeface="Lucida Sans Unicode" pitchFamily="34" charset="0"/>
              </a:rPr>
              <a:t>/* End of switch */</a:t>
            </a:r>
          </a:p>
          <a:p>
            <a:pPr>
              <a:lnSpc>
                <a:spcPts val="2800"/>
              </a:lnSpc>
            </a:pP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  <a:cs typeface="Lucida Sans Unicode" pitchFamily="34" charset="0"/>
              </a:rPr>
              <a:t>}/* End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  <a:cs typeface="Lucida Sans Unicode" pitchFamily="34" charset="0"/>
              </a:rPr>
              <a:t>ShowGradeLetter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  <a:cs typeface="Lucida Sans Unicode" pitchFamily="34" charset="0"/>
              </a:rPr>
              <a:t> */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i="1" dirty="0" smtClean="0">
                <a:cs typeface="Courier New" pitchFamily="49" charset="0"/>
              </a:rPr>
              <a:t>break/continue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dirty="0" smtClean="0">
                <a:cs typeface="Courier New" pitchFamily="49" charset="0"/>
              </a:rPr>
              <a:t>Statement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i="1" dirty="0" smtClean="0"/>
              <a:t>break</a:t>
            </a:r>
            <a:r>
              <a:rPr lang="en-US" altLang="zh-TW" dirty="0" smtClean="0"/>
              <a:t> Statement</a:t>
            </a:r>
          </a:p>
          <a:p>
            <a:pPr lvl="1">
              <a:lnSpc>
                <a:spcPts val="3600"/>
              </a:lnSpc>
              <a:spcBef>
                <a:spcPts val="600"/>
              </a:spcBef>
            </a:pPr>
            <a:r>
              <a:rPr lang="en-US" altLang="zh-TW" dirty="0" smtClean="0">
                <a:cs typeface="Courier New" pitchFamily="49" charset="0"/>
              </a:rPr>
              <a:t>The </a:t>
            </a:r>
            <a:r>
              <a:rPr lang="en-US" altLang="zh-TW" b="1" dirty="0" smtClean="0">
                <a:latin typeface="Courier New" pitchFamily="49" charset="0"/>
                <a:cs typeface="Courier New" pitchFamily="49" charset="0"/>
              </a:rPr>
              <a:t>break</a:t>
            </a:r>
            <a:r>
              <a:rPr lang="en-US" altLang="zh-TW" dirty="0" smtClean="0">
                <a:cs typeface="Courier New" pitchFamily="49" charset="0"/>
              </a:rPr>
              <a:t> statement is used in a </a:t>
            </a:r>
            <a:r>
              <a:rPr lang="en-US" altLang="zh-TW" b="1" dirty="0" smtClean="0">
                <a:latin typeface="Courier New" pitchFamily="49" charset="0"/>
                <a:cs typeface="Courier New" pitchFamily="49" charset="0"/>
              </a:rPr>
              <a:t>while, for, do…while, and switch.</a:t>
            </a:r>
          </a:p>
          <a:p>
            <a:pPr lvl="1">
              <a:lnSpc>
                <a:spcPts val="3600"/>
              </a:lnSpc>
              <a:spcBef>
                <a:spcPts val="600"/>
              </a:spcBef>
            </a:pPr>
            <a:r>
              <a:rPr lang="en-US" altLang="zh-TW" dirty="0" smtClean="0">
                <a:cs typeface="Courier New" pitchFamily="49" charset="0"/>
              </a:rPr>
              <a:t>It causes </a:t>
            </a:r>
            <a:r>
              <a:rPr lang="en-US" altLang="zh-TW" dirty="0" smtClean="0">
                <a:solidFill>
                  <a:srgbClr val="00B050"/>
                </a:solidFill>
                <a:cs typeface="Courier New" pitchFamily="49" charset="0"/>
              </a:rPr>
              <a:t>immediate exit</a:t>
            </a:r>
            <a:r>
              <a:rPr lang="en-US" altLang="zh-TW" dirty="0" smtClean="0">
                <a:cs typeface="Courier New" pitchFamily="49" charset="0"/>
              </a:rPr>
              <a:t> from the statement.</a:t>
            </a:r>
          </a:p>
          <a:p>
            <a:pPr lvl="1">
              <a:lnSpc>
                <a:spcPts val="3600"/>
              </a:lnSpc>
              <a:spcBef>
                <a:spcPts val="600"/>
              </a:spcBef>
            </a:pPr>
            <a:r>
              <a:rPr lang="en-US" altLang="zh-TW" dirty="0" smtClean="0">
                <a:cs typeface="Courier New" pitchFamily="49" charset="0"/>
              </a:rPr>
              <a:t>Execution continues with the </a:t>
            </a:r>
            <a:r>
              <a:rPr lang="en-US" altLang="zh-TW" dirty="0" smtClean="0">
                <a:solidFill>
                  <a:srgbClr val="00B050"/>
                </a:solidFill>
                <a:cs typeface="Courier New" pitchFamily="49" charset="0"/>
              </a:rPr>
              <a:t>first statement after the control statement</a:t>
            </a:r>
            <a:r>
              <a:rPr lang="en-US" altLang="zh-TW" dirty="0" smtClean="0">
                <a:cs typeface="Courier New" pitchFamily="49" charset="0"/>
              </a:rPr>
              <a:t>.</a:t>
            </a:r>
            <a:endParaRPr lang="zh-TW" altLang="en-US" dirty="0" smtClean="0">
              <a:cs typeface="Courier New" pitchFamily="49" charset="0"/>
            </a:endParaRPr>
          </a:p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857224" y="4715730"/>
            <a:ext cx="4714908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200"/>
              </a:lnSpc>
            </a:pPr>
            <a:r>
              <a:rPr lang="nn-NO" altLang="zh-TW" sz="1600" u="none" dirty="0" smtClean="0">
                <a:latin typeface="Lucida Console" pitchFamily="49" charset="0"/>
              </a:rPr>
              <a:t>for</a:t>
            </a:r>
            <a:r>
              <a:rPr lang="nn-NO" altLang="zh-TW" sz="1600" b="0" u="none" dirty="0" smtClean="0">
                <a:latin typeface="Lucida Console" pitchFamily="49" charset="0"/>
              </a:rPr>
              <a:t> (int i = 1; i &lt;= 10; i++) </a:t>
            </a:r>
            <a:r>
              <a:rPr lang="en-US" altLang="zh-TW" sz="1600" b="0" u="none" dirty="0" smtClean="0">
                <a:latin typeface="Lucida Console" pitchFamily="49" charset="0"/>
              </a:rPr>
              <a:t>{</a:t>
            </a:r>
          </a:p>
          <a:p>
            <a:pPr lvl="1">
              <a:lnSpc>
                <a:spcPts val="2200"/>
              </a:lnSpc>
            </a:pPr>
            <a:r>
              <a:rPr lang="en-US" altLang="zh-TW" sz="1600" b="0" u="none" dirty="0" smtClean="0">
                <a:latin typeface="Lucida Console" pitchFamily="49" charset="0"/>
              </a:rPr>
              <a:t>if (</a:t>
            </a:r>
            <a:r>
              <a:rPr lang="en-US" altLang="zh-TW" sz="1600" u="none" dirty="0" err="1" smtClean="0">
                <a:solidFill>
                  <a:srgbClr val="00B050"/>
                </a:solidFill>
                <a:latin typeface="Lucida Console" pitchFamily="49" charset="0"/>
              </a:rPr>
              <a:t>i</a:t>
            </a:r>
            <a:r>
              <a:rPr lang="en-US" altLang="zh-TW" sz="1600" u="none" dirty="0" smtClean="0">
                <a:solidFill>
                  <a:srgbClr val="00B050"/>
                </a:solidFill>
                <a:latin typeface="Lucida Console" pitchFamily="49" charset="0"/>
              </a:rPr>
              <a:t> == 5</a:t>
            </a:r>
            <a:r>
              <a:rPr lang="en-US" altLang="zh-TW" sz="1600" b="0" u="none" dirty="0" smtClean="0">
                <a:latin typeface="Lucida Console" pitchFamily="49" charset="0"/>
              </a:rPr>
              <a:t>)</a:t>
            </a:r>
          </a:p>
          <a:p>
            <a:pPr lvl="2">
              <a:lnSpc>
                <a:spcPts val="2200"/>
              </a:lnSpc>
            </a:pPr>
            <a:r>
              <a:rPr lang="en-US" altLang="zh-TW" sz="1600" u="none" dirty="0" smtClean="0">
                <a:solidFill>
                  <a:srgbClr val="FF0000"/>
                </a:solidFill>
                <a:latin typeface="Lucida Console" pitchFamily="49" charset="0"/>
              </a:rPr>
              <a:t>break</a:t>
            </a:r>
            <a:r>
              <a:rPr lang="en-US" altLang="zh-TW" sz="1600" b="0" u="none" dirty="0" smtClean="0">
                <a:solidFill>
                  <a:srgbClr val="FF0000"/>
                </a:solidFill>
                <a:latin typeface="Lucida Console" pitchFamily="49" charset="0"/>
              </a:rPr>
              <a:t>;</a:t>
            </a:r>
          </a:p>
          <a:p>
            <a:pPr lvl="1">
              <a:lnSpc>
                <a:spcPts val="2200"/>
              </a:lnSpc>
            </a:pPr>
            <a:r>
              <a:rPr lang="en-US" altLang="zh-TW" sz="1600" b="0" u="none" dirty="0" err="1" smtClean="0">
                <a:latin typeface="Lucida Console" pitchFamily="49" charset="0"/>
              </a:rPr>
              <a:t>System.out.printf</a:t>
            </a:r>
            <a:r>
              <a:rPr lang="en-US" altLang="zh-TW" sz="1600" b="0" u="none" dirty="0" smtClean="0">
                <a:latin typeface="Lucida Console" pitchFamily="49" charset="0"/>
              </a:rPr>
              <a:t>(“%d\n", </a:t>
            </a:r>
            <a:r>
              <a:rPr lang="en-US" altLang="zh-TW" sz="1600" b="0" u="none" dirty="0" err="1" smtClean="0">
                <a:latin typeface="Lucida Console" pitchFamily="49" charset="0"/>
              </a:rPr>
              <a:t>i</a:t>
            </a:r>
            <a:r>
              <a:rPr lang="en-US" altLang="zh-TW" sz="1600" b="0" u="none" dirty="0" smtClean="0">
                <a:latin typeface="Lucida Console" pitchFamily="49" charset="0"/>
              </a:rPr>
              <a:t>);</a:t>
            </a:r>
            <a:endParaRPr lang="zh-TW" altLang="en-US" sz="1600" b="0" u="none" dirty="0" smtClean="0">
              <a:latin typeface="Lucida Console" pitchFamily="49" charset="0"/>
            </a:endParaRPr>
          </a:p>
          <a:p>
            <a:pPr algn="l">
              <a:lnSpc>
                <a:spcPts val="2200"/>
              </a:lnSpc>
            </a:pPr>
            <a:r>
              <a:rPr lang="en-US" altLang="zh-TW" sz="1600" b="0" u="none" dirty="0" smtClean="0">
                <a:latin typeface="Lucida Console" pitchFamily="49" charset="0"/>
              </a:rPr>
              <a:t>}</a:t>
            </a:r>
            <a:r>
              <a:rPr lang="en-US" altLang="zh-TW" sz="1600" b="0" u="none" dirty="0" smtClean="0">
                <a:solidFill>
                  <a:srgbClr val="00B050"/>
                </a:solidFill>
                <a:latin typeface="Lucida Console" pitchFamily="49" charset="0"/>
              </a:rPr>
              <a:t>/*  End of if-condition */</a:t>
            </a:r>
            <a:endParaRPr lang="zh-TW" altLang="en-US" sz="1600" b="0" u="none" dirty="0" smtClean="0">
              <a:solidFill>
                <a:srgbClr val="00B050"/>
              </a:solidFill>
              <a:latin typeface="Lucida Console" pitchFamily="49" charset="0"/>
            </a:endParaRPr>
          </a:p>
          <a:p>
            <a:pPr algn="l">
              <a:lnSpc>
                <a:spcPts val="2200"/>
              </a:lnSpc>
            </a:pPr>
            <a:r>
              <a:rPr lang="en-US" altLang="zh-TW" sz="1600" b="0" u="none" dirty="0" err="1" smtClean="0">
                <a:latin typeface="Lucida Console" pitchFamily="49" charset="0"/>
              </a:rPr>
              <a:t>System.out.println</a:t>
            </a:r>
            <a:r>
              <a:rPr lang="en-US" altLang="zh-TW" sz="1600" b="0" u="none" dirty="0" smtClean="0">
                <a:latin typeface="Lucida Console" pitchFamily="49" charset="0"/>
              </a:rPr>
              <a:t>();</a:t>
            </a:r>
            <a:endParaRPr lang="zh-TW" altLang="en-US" sz="1600" b="0" u="none" dirty="0">
              <a:latin typeface="Lucida Console" pitchFamily="49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5" y="4825968"/>
            <a:ext cx="2562212" cy="1674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i="1" dirty="0" smtClean="0">
                <a:cs typeface="Courier New" pitchFamily="49" charset="0"/>
              </a:rPr>
              <a:t>break/continue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dirty="0" smtClean="0">
                <a:cs typeface="Courier New" pitchFamily="49" charset="0"/>
              </a:rPr>
              <a:t>Statement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i="1" dirty="0" smtClean="0"/>
              <a:t>continue</a:t>
            </a:r>
            <a:r>
              <a:rPr lang="en-US" altLang="zh-TW" dirty="0" smtClean="0"/>
              <a:t> Statement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>
                <a:cs typeface="Courier New" pitchFamily="49" charset="0"/>
              </a:rPr>
              <a:t>The </a:t>
            </a:r>
            <a:r>
              <a:rPr lang="en-US" altLang="zh-TW" b="1" dirty="0" smtClean="0">
                <a:latin typeface="Courier New" pitchFamily="49" charset="0"/>
                <a:cs typeface="Courier New" pitchFamily="49" charset="0"/>
              </a:rPr>
              <a:t>break</a:t>
            </a:r>
            <a:r>
              <a:rPr lang="en-US" altLang="zh-TW" dirty="0" smtClean="0">
                <a:cs typeface="Courier New" pitchFamily="49" charset="0"/>
              </a:rPr>
              <a:t> statement is used in a </a:t>
            </a:r>
            <a:r>
              <a:rPr lang="en-US" altLang="zh-TW" b="1" dirty="0" smtClean="0">
                <a:latin typeface="Courier New" pitchFamily="49" charset="0"/>
                <a:cs typeface="Courier New" pitchFamily="49" charset="0"/>
              </a:rPr>
              <a:t>while, for, do…while, and switch.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It </a:t>
            </a:r>
            <a:r>
              <a:rPr lang="en-US" altLang="zh-TW" dirty="0" smtClean="0">
                <a:solidFill>
                  <a:srgbClr val="00B050"/>
                </a:solidFill>
              </a:rPr>
              <a:t>skips</a:t>
            </a:r>
            <a:r>
              <a:rPr lang="en-US" altLang="zh-TW" dirty="0" smtClean="0"/>
              <a:t> the remaining statements in the loop.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It proceeds with the </a:t>
            </a:r>
            <a:r>
              <a:rPr lang="en-US" altLang="zh-TW" dirty="0" smtClean="0">
                <a:solidFill>
                  <a:srgbClr val="00B050"/>
                </a:solidFill>
              </a:rPr>
              <a:t>next iteration </a:t>
            </a:r>
            <a:r>
              <a:rPr lang="en-US" altLang="zh-TW" dirty="0" smtClean="0"/>
              <a:t>of loop.</a:t>
            </a:r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857224" y="4429978"/>
            <a:ext cx="4714908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200"/>
              </a:lnSpc>
            </a:pPr>
            <a:r>
              <a:rPr lang="nn-NO" altLang="zh-TW" sz="1600" u="none" dirty="0" smtClean="0">
                <a:latin typeface="Lucida Console" pitchFamily="49" charset="0"/>
              </a:rPr>
              <a:t>for</a:t>
            </a:r>
            <a:r>
              <a:rPr lang="nn-NO" altLang="zh-TW" sz="1600" b="0" u="none" dirty="0" smtClean="0">
                <a:latin typeface="Lucida Console" pitchFamily="49" charset="0"/>
              </a:rPr>
              <a:t> (int i = 1; i &lt;= 10; i++) </a:t>
            </a:r>
            <a:r>
              <a:rPr lang="en-US" altLang="zh-TW" sz="1600" b="0" u="none" dirty="0" smtClean="0">
                <a:latin typeface="Lucida Console" pitchFamily="49" charset="0"/>
              </a:rPr>
              <a:t>{</a:t>
            </a:r>
          </a:p>
          <a:p>
            <a:pPr lvl="1">
              <a:lnSpc>
                <a:spcPts val="2200"/>
              </a:lnSpc>
            </a:pPr>
            <a:r>
              <a:rPr lang="en-US" altLang="zh-TW" sz="1600" b="0" u="none" dirty="0" smtClean="0">
                <a:latin typeface="Lucida Console" pitchFamily="49" charset="0"/>
              </a:rPr>
              <a:t>if (</a:t>
            </a:r>
            <a:r>
              <a:rPr lang="en-US" altLang="zh-TW" sz="1600" u="none" dirty="0" err="1" smtClean="0">
                <a:solidFill>
                  <a:srgbClr val="00B050"/>
                </a:solidFill>
                <a:latin typeface="Lucida Console" pitchFamily="49" charset="0"/>
              </a:rPr>
              <a:t>i</a:t>
            </a:r>
            <a:r>
              <a:rPr lang="en-US" altLang="zh-TW" sz="1600" u="none" dirty="0" smtClean="0">
                <a:solidFill>
                  <a:srgbClr val="00B050"/>
                </a:solidFill>
                <a:latin typeface="Lucida Console" pitchFamily="49" charset="0"/>
              </a:rPr>
              <a:t> == 5</a:t>
            </a:r>
            <a:r>
              <a:rPr lang="en-US" altLang="zh-TW" sz="1600" b="0" u="none" dirty="0" smtClean="0">
                <a:latin typeface="Lucida Console" pitchFamily="49" charset="0"/>
              </a:rPr>
              <a:t>)</a:t>
            </a:r>
          </a:p>
          <a:p>
            <a:pPr lvl="2">
              <a:lnSpc>
                <a:spcPts val="2200"/>
              </a:lnSpc>
            </a:pPr>
            <a:r>
              <a:rPr lang="en-US" altLang="zh-TW" sz="1600" u="none" dirty="0" smtClean="0">
                <a:solidFill>
                  <a:srgbClr val="FF0000"/>
                </a:solidFill>
                <a:latin typeface="Lucida Console" pitchFamily="49" charset="0"/>
              </a:rPr>
              <a:t>continue</a:t>
            </a:r>
            <a:r>
              <a:rPr lang="en-US" altLang="zh-TW" sz="1600" b="0" u="none" dirty="0" smtClean="0">
                <a:solidFill>
                  <a:srgbClr val="FF0000"/>
                </a:solidFill>
                <a:latin typeface="Lucida Console" pitchFamily="49" charset="0"/>
              </a:rPr>
              <a:t>;</a:t>
            </a:r>
          </a:p>
          <a:p>
            <a:pPr lvl="1">
              <a:lnSpc>
                <a:spcPts val="2200"/>
              </a:lnSpc>
            </a:pPr>
            <a:r>
              <a:rPr lang="en-US" altLang="zh-TW" sz="1600" b="0" u="none" dirty="0" err="1" smtClean="0">
                <a:latin typeface="Lucida Console" pitchFamily="49" charset="0"/>
              </a:rPr>
              <a:t>System.out.printf</a:t>
            </a:r>
            <a:r>
              <a:rPr lang="en-US" altLang="zh-TW" sz="1600" b="0" u="none" dirty="0" smtClean="0">
                <a:latin typeface="Lucida Console" pitchFamily="49" charset="0"/>
              </a:rPr>
              <a:t>(“%d\n", </a:t>
            </a:r>
            <a:r>
              <a:rPr lang="en-US" altLang="zh-TW" sz="1600" b="0" u="none" dirty="0" err="1" smtClean="0">
                <a:latin typeface="Lucida Console" pitchFamily="49" charset="0"/>
              </a:rPr>
              <a:t>i</a:t>
            </a:r>
            <a:r>
              <a:rPr lang="en-US" altLang="zh-TW" sz="1600" b="0" u="none" dirty="0" smtClean="0">
                <a:latin typeface="Lucida Console" pitchFamily="49" charset="0"/>
              </a:rPr>
              <a:t>);</a:t>
            </a:r>
            <a:endParaRPr lang="zh-TW" altLang="en-US" sz="1600" b="0" u="none" dirty="0" smtClean="0">
              <a:latin typeface="Lucida Console" pitchFamily="49" charset="0"/>
            </a:endParaRPr>
          </a:p>
          <a:p>
            <a:pPr algn="l">
              <a:lnSpc>
                <a:spcPts val="2200"/>
              </a:lnSpc>
            </a:pPr>
            <a:r>
              <a:rPr lang="en-US" altLang="zh-TW" sz="1600" b="0" u="none" dirty="0" smtClean="0">
                <a:latin typeface="Lucida Console" pitchFamily="49" charset="0"/>
              </a:rPr>
              <a:t>}</a:t>
            </a:r>
            <a:r>
              <a:rPr lang="en-US" altLang="zh-TW" sz="1600" b="0" u="none" dirty="0" smtClean="0">
                <a:solidFill>
                  <a:srgbClr val="00B050"/>
                </a:solidFill>
                <a:latin typeface="Lucida Console" pitchFamily="49" charset="0"/>
              </a:rPr>
              <a:t>/*  End of if-condition */</a:t>
            </a:r>
            <a:endParaRPr lang="zh-TW" altLang="en-US" sz="1600" b="0" u="none" dirty="0" smtClean="0">
              <a:solidFill>
                <a:srgbClr val="00B050"/>
              </a:solidFill>
              <a:latin typeface="Lucida Console" pitchFamily="49" charset="0"/>
            </a:endParaRPr>
          </a:p>
          <a:p>
            <a:pPr algn="l">
              <a:lnSpc>
                <a:spcPts val="2200"/>
              </a:lnSpc>
            </a:pPr>
            <a:r>
              <a:rPr lang="en-US" altLang="zh-TW" sz="1600" b="0" u="none" dirty="0" err="1" smtClean="0">
                <a:latin typeface="Lucida Console" pitchFamily="49" charset="0"/>
              </a:rPr>
              <a:t>System.out.println</a:t>
            </a:r>
            <a:r>
              <a:rPr lang="en-US" altLang="zh-TW" sz="1600" b="0" u="none" dirty="0" smtClean="0">
                <a:latin typeface="Lucida Console" pitchFamily="49" charset="0"/>
              </a:rPr>
              <a:t>();</a:t>
            </a:r>
            <a:endParaRPr lang="zh-TW" altLang="en-US" sz="1600" b="0" u="none" dirty="0">
              <a:latin typeface="Lucida Console" pitchFamily="49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4333894"/>
            <a:ext cx="2152650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Logical Operator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Description</a:t>
            </a:r>
          </a:p>
          <a:p>
            <a:pPr lvl="1"/>
            <a:r>
              <a:rPr lang="en-US" altLang="zh-TW" dirty="0" smtClean="0"/>
              <a:t>It enables you to form more complex conditions.</a:t>
            </a:r>
          </a:p>
          <a:p>
            <a:r>
              <a:rPr lang="en-US" altLang="zh-TW" dirty="0" smtClean="0"/>
              <a:t>Operators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Conditional AND (</a:t>
            </a:r>
            <a:r>
              <a:rPr lang="en-US" altLang="zh-TW" dirty="0" smtClean="0">
                <a:solidFill>
                  <a:srgbClr val="00B050"/>
                </a:solidFill>
              </a:rPr>
              <a:t>&amp;&amp;</a:t>
            </a:r>
            <a:r>
              <a:rPr lang="en-US" altLang="zh-TW" dirty="0" smtClean="0"/>
              <a:t>) 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Conditional OR (</a:t>
            </a:r>
            <a:r>
              <a:rPr lang="en-US" altLang="zh-TW" dirty="0" smtClean="0">
                <a:solidFill>
                  <a:srgbClr val="00B050"/>
                </a:solidFill>
              </a:rPr>
              <a:t>||</a:t>
            </a:r>
            <a:r>
              <a:rPr lang="en-US" altLang="zh-TW" dirty="0" smtClean="0"/>
              <a:t>) 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Logical NOT (</a:t>
            </a:r>
            <a:r>
              <a:rPr lang="en-US" altLang="zh-TW" dirty="0" smtClean="0">
                <a:solidFill>
                  <a:srgbClr val="00B050"/>
                </a:solidFill>
              </a:rPr>
              <a:t>!</a:t>
            </a:r>
            <a:r>
              <a:rPr lang="en-US" altLang="zh-TW" dirty="0" smtClean="0"/>
              <a:t>)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Boolean Logical exclusive OR (</a:t>
            </a:r>
            <a:r>
              <a:rPr lang="en-US" altLang="zh-TW" dirty="0" smtClean="0">
                <a:solidFill>
                  <a:srgbClr val="00B050"/>
                </a:solidFill>
              </a:rPr>
              <a:t>^</a:t>
            </a:r>
            <a:r>
              <a:rPr lang="en-US" altLang="zh-TW" dirty="0" smtClean="0"/>
              <a:t>)</a:t>
            </a:r>
          </a:p>
          <a:p>
            <a:pPr lvl="1">
              <a:lnSpc>
                <a:spcPts val="3200"/>
              </a:lnSpc>
            </a:pP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5D9EC-7D0C-4F5F-A044-4024B6620E73}" type="slidenum">
              <a:rPr lang="ko-KR" altLang="en-US" smtClean="0"/>
              <a:pPr/>
              <a:t>17</a:t>
            </a:fld>
            <a:endParaRPr lang="en-US" altLang="ko-KR"/>
          </a:p>
        </p:txBody>
      </p:sp>
      <p:sp>
        <p:nvSpPr>
          <p:cNvPr id="5" name="矩形 4"/>
          <p:cNvSpPr/>
          <p:nvPr/>
        </p:nvSpPr>
        <p:spPr>
          <a:xfrm>
            <a:off x="714348" y="5572140"/>
            <a:ext cx="3786214" cy="37446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altLang="zh-TW" sz="1600" dirty="0" smtClean="0">
                <a:latin typeface="Lucida Console" pitchFamily="49" charset="0"/>
              </a:rPr>
              <a:t>(grade &gt;= 70 &amp;&amp; grade &lt;= 90)</a:t>
            </a:r>
            <a:endParaRPr lang="zh-TW" altLang="en-US" sz="1600" b="0" u="none" dirty="0">
              <a:latin typeface="Lucida Console" pitchFamily="49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786314" y="5572140"/>
            <a:ext cx="3786214" cy="37446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altLang="zh-TW" sz="1600" dirty="0" smtClean="0">
                <a:latin typeface="Lucida Console" pitchFamily="49" charset="0"/>
              </a:rPr>
              <a:t>(grade &gt;= 70 || grade &lt;= 60)</a:t>
            </a:r>
            <a:endParaRPr lang="zh-TW" altLang="en-US" sz="1600" b="0" u="none" dirty="0">
              <a:latin typeface="Lucida Console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Logical Operator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&amp;&amp; : Condition AND</a:t>
            </a:r>
          </a:p>
          <a:p>
            <a:pPr lvl="1"/>
            <a:endParaRPr lang="en-US" altLang="zh-TW" dirty="0" smtClean="0"/>
          </a:p>
          <a:p>
            <a:pPr lvl="1"/>
            <a:endParaRPr lang="en-US" altLang="zh-TW" b="0" dirty="0" smtClean="0"/>
          </a:p>
          <a:p>
            <a:pPr lvl="1"/>
            <a:endParaRPr lang="en-US" altLang="zh-TW" dirty="0" smtClean="0"/>
          </a:p>
          <a:p>
            <a:pPr>
              <a:spcBef>
                <a:spcPts val="2400"/>
              </a:spcBef>
            </a:pPr>
            <a:r>
              <a:rPr lang="en-US" altLang="zh-TW" dirty="0" smtClean="0"/>
              <a:t>|| : Condition OR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5D9EC-7D0C-4F5F-A044-4024B6620E73}" type="slidenum">
              <a:rPr lang="ko-KR" altLang="en-US" smtClean="0"/>
              <a:pPr/>
              <a:t>18</a:t>
            </a:fld>
            <a:endParaRPr lang="en-US" altLang="ko-KR"/>
          </a:p>
        </p:txBody>
      </p:sp>
      <p:graphicFrame>
        <p:nvGraphicFramePr>
          <p:cNvPr id="7" name="內容版面配置區 4"/>
          <p:cNvGraphicFramePr>
            <a:graphicFrameLocks/>
          </p:cNvGraphicFramePr>
          <p:nvPr/>
        </p:nvGraphicFramePr>
        <p:xfrm>
          <a:off x="1285852" y="2214554"/>
          <a:ext cx="6500858" cy="1571635"/>
        </p:xfrm>
        <a:graphic>
          <a:graphicData uri="http://schemas.openxmlformats.org/drawingml/2006/table">
            <a:tbl>
              <a:tblPr/>
              <a:tblGrid>
                <a:gridCol w="2094576"/>
                <a:gridCol w="2094576"/>
                <a:gridCol w="2311706"/>
              </a:tblGrid>
              <a:tr h="523879"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  <a:tabLst>
                          <a:tab pos="228600" algn="l"/>
                          <a:tab pos="1219200" algn="l"/>
                          <a:tab pos="19431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</a:tabLst>
                      </a:pPr>
                      <a:r>
                        <a:rPr lang="en-US" sz="1400" kern="100" dirty="0">
                          <a:solidFill>
                            <a:srgbClr val="000000"/>
                          </a:solidFill>
                          <a:latin typeface="AvantGarde"/>
                          <a:ea typeface="新細明體"/>
                          <a:cs typeface="Times New Roman"/>
                        </a:rPr>
                        <a:t>expression1</a:t>
                      </a:r>
                      <a:endParaRPr lang="zh-TW" sz="800" kern="100" dirty="0">
                        <a:solidFill>
                          <a:srgbClr val="000000"/>
                        </a:solidFill>
                        <a:latin typeface="AvantGarde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  <a:tabLst>
                          <a:tab pos="228600" algn="l"/>
                          <a:tab pos="1219200" algn="l"/>
                          <a:tab pos="19431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</a:tabLst>
                      </a:pPr>
                      <a:r>
                        <a:rPr lang="en-US" sz="1400" kern="100">
                          <a:solidFill>
                            <a:srgbClr val="000000"/>
                          </a:solidFill>
                          <a:latin typeface="AvantGarde"/>
                          <a:ea typeface="新細明體"/>
                          <a:cs typeface="Times New Roman"/>
                        </a:rPr>
                        <a:t>expression2</a:t>
                      </a:r>
                      <a:endParaRPr lang="zh-TW" sz="800" kern="100">
                        <a:solidFill>
                          <a:srgbClr val="000000"/>
                        </a:solidFill>
                        <a:latin typeface="AvantGarde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  <a:tabLst>
                          <a:tab pos="228600" algn="l"/>
                          <a:tab pos="1219200" algn="l"/>
                          <a:tab pos="19431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</a:tabLst>
                      </a:pPr>
                      <a:r>
                        <a:rPr lang="en-US" sz="1400" kern="100" dirty="0">
                          <a:solidFill>
                            <a:srgbClr val="000000"/>
                          </a:solidFill>
                          <a:latin typeface="AvantGarde"/>
                          <a:ea typeface="新細明體"/>
                          <a:cs typeface="Times New Roman"/>
                        </a:rPr>
                        <a:t>expression1 </a:t>
                      </a:r>
                      <a:r>
                        <a:rPr lang="en-US" sz="1400" b="1" kern="100" dirty="0">
                          <a:solidFill>
                            <a:srgbClr val="000000"/>
                          </a:solidFill>
                          <a:latin typeface="Courier New"/>
                          <a:ea typeface="新細明體"/>
                          <a:cs typeface="Times New Roman"/>
                        </a:rPr>
                        <a:t>&amp;&amp;</a:t>
                      </a:r>
                      <a:r>
                        <a:rPr lang="en-US" sz="1400" kern="100" dirty="0">
                          <a:solidFill>
                            <a:srgbClr val="000000"/>
                          </a:solidFill>
                          <a:latin typeface="AvantGarde"/>
                          <a:ea typeface="新細明體"/>
                          <a:cs typeface="Times New Roman"/>
                        </a:rPr>
                        <a:t> expression2</a:t>
                      </a:r>
                      <a:endParaRPr lang="zh-TW" sz="800" kern="100" dirty="0">
                        <a:solidFill>
                          <a:srgbClr val="000000"/>
                        </a:solidFill>
                        <a:latin typeface="AvantGarde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261939"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rgbClr val="000000"/>
                          </a:solidFill>
                          <a:latin typeface="Courier New"/>
                          <a:ea typeface="新細明體"/>
                          <a:cs typeface="Times New Roman"/>
                        </a:rPr>
                        <a:t>false</a:t>
                      </a:r>
                      <a:endParaRPr lang="zh-TW" sz="900" kern="100">
                        <a:solidFill>
                          <a:srgbClr val="000000"/>
                        </a:solidFill>
                        <a:latin typeface="Times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rgbClr val="000000"/>
                          </a:solidFill>
                          <a:latin typeface="Courier New"/>
                          <a:ea typeface="新細明體"/>
                          <a:cs typeface="Times New Roman"/>
                        </a:rPr>
                        <a:t>false</a:t>
                      </a:r>
                      <a:endParaRPr lang="zh-TW" sz="900" kern="100">
                        <a:solidFill>
                          <a:srgbClr val="000000"/>
                        </a:solidFill>
                        <a:latin typeface="Times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rgbClr val="000000"/>
                          </a:solidFill>
                          <a:latin typeface="Courier New"/>
                          <a:ea typeface="新細明體"/>
                          <a:cs typeface="Times New Roman"/>
                        </a:rPr>
                        <a:t>false</a:t>
                      </a:r>
                      <a:endParaRPr lang="zh-TW" sz="900" kern="100">
                        <a:solidFill>
                          <a:srgbClr val="000000"/>
                        </a:solidFill>
                        <a:latin typeface="Times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939"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rgbClr val="000000"/>
                          </a:solidFill>
                          <a:latin typeface="Courier New"/>
                          <a:ea typeface="新細明體"/>
                          <a:cs typeface="Times New Roman"/>
                        </a:rPr>
                        <a:t>false</a:t>
                      </a:r>
                      <a:endParaRPr lang="zh-TW" sz="900" kern="100">
                        <a:solidFill>
                          <a:srgbClr val="000000"/>
                        </a:solidFill>
                        <a:latin typeface="Times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rgbClr val="000000"/>
                          </a:solidFill>
                          <a:latin typeface="Courier New"/>
                          <a:ea typeface="新細明體"/>
                          <a:cs typeface="Times New Roman"/>
                        </a:rPr>
                        <a:t>true</a:t>
                      </a:r>
                      <a:endParaRPr lang="zh-TW" sz="900" kern="100">
                        <a:solidFill>
                          <a:srgbClr val="000000"/>
                        </a:solidFill>
                        <a:latin typeface="Times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rgbClr val="000000"/>
                          </a:solidFill>
                          <a:latin typeface="Courier New"/>
                          <a:ea typeface="新細明體"/>
                          <a:cs typeface="Times New Roman"/>
                        </a:rPr>
                        <a:t>false</a:t>
                      </a:r>
                      <a:endParaRPr lang="zh-TW" sz="900" kern="100">
                        <a:solidFill>
                          <a:srgbClr val="000000"/>
                        </a:solidFill>
                        <a:latin typeface="Times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939"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rgbClr val="000000"/>
                          </a:solidFill>
                          <a:latin typeface="Courier New"/>
                          <a:ea typeface="新細明體"/>
                          <a:cs typeface="Times New Roman"/>
                        </a:rPr>
                        <a:t>true</a:t>
                      </a:r>
                      <a:endParaRPr lang="zh-TW" sz="900" kern="100">
                        <a:solidFill>
                          <a:srgbClr val="000000"/>
                        </a:solidFill>
                        <a:latin typeface="Times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rgbClr val="000000"/>
                          </a:solidFill>
                          <a:latin typeface="Courier New"/>
                          <a:ea typeface="新細明體"/>
                          <a:cs typeface="Times New Roman"/>
                        </a:rPr>
                        <a:t>false</a:t>
                      </a:r>
                      <a:endParaRPr lang="zh-TW" sz="900" kern="100">
                        <a:solidFill>
                          <a:srgbClr val="000000"/>
                        </a:solidFill>
                        <a:latin typeface="Times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latin typeface="Courier New"/>
                          <a:ea typeface="新細明體"/>
                          <a:cs typeface="Times New Roman"/>
                        </a:rPr>
                        <a:t>false</a:t>
                      </a:r>
                      <a:endParaRPr lang="zh-TW" sz="900" kern="100" dirty="0">
                        <a:solidFill>
                          <a:srgbClr val="000000"/>
                        </a:solidFill>
                        <a:latin typeface="Times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939"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rgbClr val="000000"/>
                          </a:solidFill>
                          <a:latin typeface="Courier New"/>
                          <a:ea typeface="新細明體"/>
                          <a:cs typeface="Times New Roman"/>
                        </a:rPr>
                        <a:t>true</a:t>
                      </a:r>
                      <a:endParaRPr lang="zh-TW" sz="900" kern="100">
                        <a:solidFill>
                          <a:srgbClr val="000000"/>
                        </a:solidFill>
                        <a:latin typeface="Times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rgbClr val="000000"/>
                          </a:solidFill>
                          <a:latin typeface="Courier New"/>
                          <a:ea typeface="新細明體"/>
                          <a:cs typeface="Times New Roman"/>
                        </a:rPr>
                        <a:t>true</a:t>
                      </a:r>
                      <a:endParaRPr lang="zh-TW" sz="900" kern="100">
                        <a:solidFill>
                          <a:srgbClr val="000000"/>
                        </a:solidFill>
                        <a:latin typeface="Times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latin typeface="Courier New"/>
                          <a:ea typeface="新細明體"/>
                          <a:cs typeface="Times New Roman"/>
                        </a:rPr>
                        <a:t>true</a:t>
                      </a:r>
                      <a:endParaRPr lang="zh-TW" sz="900" kern="100" dirty="0">
                        <a:solidFill>
                          <a:srgbClr val="000000"/>
                        </a:solidFill>
                        <a:latin typeface="Times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1285852" y="4649170"/>
          <a:ext cx="6643735" cy="1494473"/>
        </p:xfrm>
        <a:graphic>
          <a:graphicData uri="http://schemas.openxmlformats.org/drawingml/2006/table">
            <a:tbl>
              <a:tblPr/>
              <a:tblGrid>
                <a:gridCol w="2140611"/>
                <a:gridCol w="2140611"/>
                <a:gridCol w="2362513"/>
              </a:tblGrid>
              <a:tr h="498157"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  <a:tabLst>
                          <a:tab pos="228600" algn="l"/>
                          <a:tab pos="1219200" algn="l"/>
                          <a:tab pos="19431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</a:tabLst>
                      </a:pPr>
                      <a:r>
                        <a:rPr lang="en-US" sz="1400" kern="100" dirty="0">
                          <a:solidFill>
                            <a:srgbClr val="000000"/>
                          </a:solidFill>
                          <a:latin typeface="AvantGarde"/>
                          <a:ea typeface="新細明體"/>
                          <a:cs typeface="Times New Roman"/>
                        </a:rPr>
                        <a:t>expression1</a:t>
                      </a:r>
                      <a:endParaRPr lang="zh-TW" sz="800" kern="100" dirty="0">
                        <a:solidFill>
                          <a:srgbClr val="000000"/>
                        </a:solidFill>
                        <a:latin typeface="AvantGarde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  <a:tabLst>
                          <a:tab pos="228600" algn="l"/>
                          <a:tab pos="1219200" algn="l"/>
                          <a:tab pos="19431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</a:tabLst>
                      </a:pPr>
                      <a:r>
                        <a:rPr lang="en-US" sz="1400" kern="100" dirty="0">
                          <a:solidFill>
                            <a:srgbClr val="000000"/>
                          </a:solidFill>
                          <a:latin typeface="AvantGarde"/>
                          <a:ea typeface="新細明體"/>
                          <a:cs typeface="Times New Roman"/>
                        </a:rPr>
                        <a:t>expression2</a:t>
                      </a:r>
                      <a:endParaRPr lang="zh-TW" sz="800" kern="100" dirty="0">
                        <a:solidFill>
                          <a:srgbClr val="000000"/>
                        </a:solidFill>
                        <a:latin typeface="AvantGarde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  <a:tabLst>
                          <a:tab pos="228600" algn="l"/>
                          <a:tab pos="1219200" algn="l"/>
                          <a:tab pos="19431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</a:tabLst>
                      </a:pPr>
                      <a:r>
                        <a:rPr lang="en-US" sz="1400" kern="100">
                          <a:solidFill>
                            <a:srgbClr val="000000"/>
                          </a:solidFill>
                          <a:latin typeface="AvantGarde"/>
                          <a:ea typeface="新細明體"/>
                          <a:cs typeface="Times New Roman"/>
                        </a:rPr>
                        <a:t>expression1 </a:t>
                      </a:r>
                      <a:r>
                        <a:rPr lang="en-US" sz="1400" b="1" kern="100">
                          <a:solidFill>
                            <a:srgbClr val="000000"/>
                          </a:solidFill>
                          <a:latin typeface="Courier New"/>
                          <a:ea typeface="新細明體"/>
                          <a:cs typeface="Times New Roman"/>
                        </a:rPr>
                        <a:t>||</a:t>
                      </a:r>
                      <a:r>
                        <a:rPr lang="en-US" sz="1400" kern="100">
                          <a:solidFill>
                            <a:srgbClr val="000000"/>
                          </a:solidFill>
                          <a:latin typeface="AvantGarde"/>
                          <a:ea typeface="新細明體"/>
                          <a:cs typeface="Times New Roman"/>
                        </a:rPr>
                        <a:t> expression2</a:t>
                      </a:r>
                      <a:endParaRPr lang="zh-TW" sz="800" kern="100">
                        <a:solidFill>
                          <a:srgbClr val="000000"/>
                        </a:solidFill>
                        <a:latin typeface="AvantGarde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249079"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rgbClr val="000000"/>
                          </a:solidFill>
                          <a:latin typeface="Courier New"/>
                          <a:ea typeface="新細明體"/>
                          <a:cs typeface="Times New Roman"/>
                        </a:rPr>
                        <a:t>false</a:t>
                      </a:r>
                      <a:endParaRPr lang="zh-TW" sz="900" kern="100">
                        <a:solidFill>
                          <a:srgbClr val="000000"/>
                        </a:solidFill>
                        <a:latin typeface="Times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latin typeface="Courier New"/>
                          <a:ea typeface="新細明體"/>
                          <a:cs typeface="Times New Roman"/>
                        </a:rPr>
                        <a:t>false</a:t>
                      </a:r>
                      <a:endParaRPr lang="zh-TW" sz="900" kern="100" dirty="0">
                        <a:solidFill>
                          <a:srgbClr val="000000"/>
                        </a:solidFill>
                        <a:latin typeface="Times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rgbClr val="000000"/>
                          </a:solidFill>
                          <a:latin typeface="Courier New"/>
                          <a:ea typeface="新細明體"/>
                          <a:cs typeface="Times New Roman"/>
                        </a:rPr>
                        <a:t>false</a:t>
                      </a:r>
                      <a:endParaRPr lang="zh-TW" sz="900" kern="100">
                        <a:solidFill>
                          <a:srgbClr val="000000"/>
                        </a:solidFill>
                        <a:latin typeface="Times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079"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rgbClr val="000000"/>
                          </a:solidFill>
                          <a:latin typeface="Courier New"/>
                          <a:ea typeface="新細明體"/>
                          <a:cs typeface="Times New Roman"/>
                        </a:rPr>
                        <a:t>false</a:t>
                      </a:r>
                      <a:endParaRPr lang="zh-TW" sz="900" kern="100">
                        <a:solidFill>
                          <a:srgbClr val="000000"/>
                        </a:solidFill>
                        <a:latin typeface="Times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rgbClr val="000000"/>
                          </a:solidFill>
                          <a:latin typeface="Courier New"/>
                          <a:ea typeface="新細明體"/>
                          <a:cs typeface="Times New Roman"/>
                        </a:rPr>
                        <a:t>true</a:t>
                      </a:r>
                      <a:endParaRPr lang="zh-TW" sz="900" kern="100">
                        <a:solidFill>
                          <a:srgbClr val="000000"/>
                        </a:solidFill>
                        <a:latin typeface="Times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rgbClr val="000000"/>
                          </a:solidFill>
                          <a:latin typeface="Courier New"/>
                          <a:ea typeface="新細明體"/>
                          <a:cs typeface="Times New Roman"/>
                        </a:rPr>
                        <a:t>true</a:t>
                      </a:r>
                      <a:endParaRPr lang="zh-TW" sz="900" kern="100">
                        <a:solidFill>
                          <a:srgbClr val="000000"/>
                        </a:solidFill>
                        <a:latin typeface="Times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079"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rgbClr val="000000"/>
                          </a:solidFill>
                          <a:latin typeface="Courier New"/>
                          <a:ea typeface="新細明體"/>
                          <a:cs typeface="Times New Roman"/>
                        </a:rPr>
                        <a:t>true</a:t>
                      </a:r>
                      <a:endParaRPr lang="zh-TW" sz="900" kern="100">
                        <a:solidFill>
                          <a:srgbClr val="000000"/>
                        </a:solidFill>
                        <a:latin typeface="Times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rgbClr val="000000"/>
                          </a:solidFill>
                          <a:latin typeface="Courier New"/>
                          <a:ea typeface="新細明體"/>
                          <a:cs typeface="Times New Roman"/>
                        </a:rPr>
                        <a:t>false</a:t>
                      </a:r>
                      <a:endParaRPr lang="zh-TW" sz="900" kern="100">
                        <a:solidFill>
                          <a:srgbClr val="000000"/>
                        </a:solidFill>
                        <a:latin typeface="Times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rgbClr val="000000"/>
                          </a:solidFill>
                          <a:latin typeface="Courier New"/>
                          <a:ea typeface="新細明體"/>
                          <a:cs typeface="Times New Roman"/>
                        </a:rPr>
                        <a:t>true</a:t>
                      </a:r>
                      <a:endParaRPr lang="zh-TW" sz="900" kern="100">
                        <a:solidFill>
                          <a:srgbClr val="000000"/>
                        </a:solidFill>
                        <a:latin typeface="Times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079"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rgbClr val="000000"/>
                          </a:solidFill>
                          <a:latin typeface="Courier New"/>
                          <a:ea typeface="新細明體"/>
                          <a:cs typeface="Times New Roman"/>
                        </a:rPr>
                        <a:t>true</a:t>
                      </a:r>
                      <a:endParaRPr lang="zh-TW" sz="900" kern="100">
                        <a:solidFill>
                          <a:srgbClr val="000000"/>
                        </a:solidFill>
                        <a:latin typeface="Times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latin typeface="Courier New"/>
                          <a:ea typeface="新細明體"/>
                          <a:cs typeface="Times New Roman"/>
                        </a:rPr>
                        <a:t>true</a:t>
                      </a:r>
                      <a:endParaRPr lang="zh-TW" sz="900" kern="100" dirty="0">
                        <a:solidFill>
                          <a:srgbClr val="000000"/>
                        </a:solidFill>
                        <a:latin typeface="Times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latin typeface="Courier New"/>
                          <a:ea typeface="新細明體"/>
                          <a:cs typeface="Times New Roman"/>
                        </a:rPr>
                        <a:t>true</a:t>
                      </a:r>
                      <a:endParaRPr lang="zh-TW" sz="900" kern="100" dirty="0">
                        <a:solidFill>
                          <a:srgbClr val="000000"/>
                        </a:solidFill>
                        <a:latin typeface="Times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Logical Operator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^ : Exclusive OR</a:t>
            </a:r>
          </a:p>
          <a:p>
            <a:pPr lvl="1"/>
            <a:r>
              <a:rPr lang="en-US" altLang="zh-TW" dirty="0" smtClean="0">
                <a:solidFill>
                  <a:srgbClr val="0070C0"/>
                </a:solidFill>
              </a:rPr>
              <a:t>True Conditions</a:t>
            </a:r>
            <a:r>
              <a:rPr lang="en-US" altLang="zh-TW" dirty="0" smtClean="0"/>
              <a:t>: One of its operand is true and the other is false.</a:t>
            </a:r>
          </a:p>
          <a:p>
            <a:pPr lvl="2"/>
            <a:endParaRPr lang="en-US" altLang="zh-TW" dirty="0" smtClean="0"/>
          </a:p>
          <a:p>
            <a:pPr lvl="2"/>
            <a:endParaRPr lang="en-US" altLang="zh-TW" dirty="0" smtClean="0"/>
          </a:p>
          <a:p>
            <a:pPr lvl="2"/>
            <a:endParaRPr lang="en-US" altLang="zh-TW" dirty="0" smtClean="0"/>
          </a:p>
          <a:p>
            <a:pPr>
              <a:spcBef>
                <a:spcPts val="1800"/>
              </a:spcBef>
            </a:pPr>
            <a:r>
              <a:rPr lang="en-US" altLang="zh-TW" dirty="0" smtClean="0"/>
              <a:t>! : Negation</a:t>
            </a:r>
          </a:p>
          <a:p>
            <a:pPr lvl="2"/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5D9EC-7D0C-4F5F-A044-4024B6620E73}" type="slidenum">
              <a:rPr lang="ko-KR" altLang="en-US" smtClean="0"/>
              <a:pPr/>
              <a:t>19</a:t>
            </a:fld>
            <a:endParaRPr lang="en-US" altLang="ko-KR"/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1357290" y="3143248"/>
          <a:ext cx="6096000" cy="1280160"/>
        </p:xfrm>
        <a:graphic>
          <a:graphicData uri="http://schemas.openxmlformats.org/drawingml/2006/table">
            <a:tbl>
              <a:tblPr/>
              <a:tblGrid>
                <a:gridCol w="1964131"/>
                <a:gridCol w="1964131"/>
                <a:gridCol w="2167738"/>
              </a:tblGrid>
              <a:tr h="0"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  <a:tabLst>
                          <a:tab pos="228600" algn="l"/>
                          <a:tab pos="1219200" algn="l"/>
                          <a:tab pos="19431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</a:tabLst>
                      </a:pPr>
                      <a:r>
                        <a:rPr lang="en-US" sz="1400" kern="100" dirty="0">
                          <a:solidFill>
                            <a:srgbClr val="000000"/>
                          </a:solidFill>
                          <a:latin typeface="AvantGarde"/>
                          <a:ea typeface="新細明體"/>
                          <a:cs typeface="Times New Roman"/>
                        </a:rPr>
                        <a:t>expression1</a:t>
                      </a:r>
                      <a:endParaRPr lang="zh-TW" sz="800" kern="100" dirty="0">
                        <a:solidFill>
                          <a:srgbClr val="000000"/>
                        </a:solidFill>
                        <a:latin typeface="AvantGarde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  <a:tabLst>
                          <a:tab pos="228600" algn="l"/>
                          <a:tab pos="1219200" algn="l"/>
                          <a:tab pos="19431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</a:tabLst>
                      </a:pPr>
                      <a:r>
                        <a:rPr lang="en-US" sz="1400" kern="100">
                          <a:solidFill>
                            <a:srgbClr val="000000"/>
                          </a:solidFill>
                          <a:latin typeface="AvantGarde"/>
                          <a:ea typeface="新細明體"/>
                          <a:cs typeface="Times New Roman"/>
                        </a:rPr>
                        <a:t>expression2</a:t>
                      </a:r>
                      <a:endParaRPr lang="zh-TW" sz="800" kern="100">
                        <a:solidFill>
                          <a:srgbClr val="000000"/>
                        </a:solidFill>
                        <a:latin typeface="AvantGarde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  <a:tabLst>
                          <a:tab pos="228600" algn="l"/>
                          <a:tab pos="1219200" algn="l"/>
                          <a:tab pos="19431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</a:tabLst>
                      </a:pPr>
                      <a:r>
                        <a:rPr lang="en-US" sz="1400" kern="100">
                          <a:solidFill>
                            <a:srgbClr val="000000"/>
                          </a:solidFill>
                          <a:latin typeface="AvantGarde"/>
                          <a:ea typeface="新細明體"/>
                          <a:cs typeface="Times New Roman"/>
                        </a:rPr>
                        <a:t>expression1</a:t>
                      </a:r>
                      <a:r>
                        <a:rPr lang="en-US" sz="1400" b="1" kern="100">
                          <a:solidFill>
                            <a:srgbClr val="000000"/>
                          </a:solidFill>
                          <a:latin typeface="Helvetica"/>
                          <a:ea typeface="新細明體"/>
                          <a:cs typeface="Times New Roman"/>
                        </a:rPr>
                        <a:t> </a:t>
                      </a:r>
                      <a:r>
                        <a:rPr lang="en-US" sz="1400" b="1" kern="100">
                          <a:solidFill>
                            <a:srgbClr val="000000"/>
                          </a:solidFill>
                          <a:latin typeface="Courier New"/>
                          <a:ea typeface="新細明體"/>
                          <a:cs typeface="Helvetica"/>
                        </a:rPr>
                        <a:t>^</a:t>
                      </a:r>
                      <a:r>
                        <a:rPr lang="en-US" sz="1400" b="1" kern="100">
                          <a:solidFill>
                            <a:srgbClr val="000000"/>
                          </a:solidFill>
                          <a:latin typeface="Helvetica"/>
                          <a:ea typeface="新細明體"/>
                          <a:cs typeface="Times New Roman"/>
                        </a:rPr>
                        <a:t> </a:t>
                      </a:r>
                      <a:r>
                        <a:rPr lang="en-US" sz="1400" kern="100">
                          <a:solidFill>
                            <a:srgbClr val="000000"/>
                          </a:solidFill>
                          <a:latin typeface="AvantGarde"/>
                          <a:ea typeface="新細明體"/>
                          <a:cs typeface="Times New Roman"/>
                        </a:rPr>
                        <a:t>expression2</a:t>
                      </a:r>
                      <a:endParaRPr lang="zh-TW" sz="800" kern="100">
                        <a:solidFill>
                          <a:srgbClr val="000000"/>
                        </a:solidFill>
                        <a:latin typeface="AvantGarde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rgbClr val="000000"/>
                          </a:solidFill>
                          <a:latin typeface="Courier New"/>
                          <a:ea typeface="新細明體"/>
                          <a:cs typeface="Times New Roman"/>
                        </a:rPr>
                        <a:t>false</a:t>
                      </a:r>
                      <a:endParaRPr lang="zh-TW" sz="900" kern="100">
                        <a:solidFill>
                          <a:srgbClr val="000000"/>
                        </a:solidFill>
                        <a:latin typeface="Times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rgbClr val="000000"/>
                          </a:solidFill>
                          <a:latin typeface="Courier New"/>
                          <a:ea typeface="新細明體"/>
                          <a:cs typeface="Times New Roman"/>
                        </a:rPr>
                        <a:t>false</a:t>
                      </a:r>
                      <a:endParaRPr lang="zh-TW" sz="900" kern="100">
                        <a:solidFill>
                          <a:srgbClr val="000000"/>
                        </a:solidFill>
                        <a:latin typeface="Times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rgbClr val="000000"/>
                          </a:solidFill>
                          <a:latin typeface="Courier New"/>
                          <a:ea typeface="新細明體"/>
                          <a:cs typeface="Times New Roman"/>
                        </a:rPr>
                        <a:t>false</a:t>
                      </a:r>
                      <a:endParaRPr lang="zh-TW" sz="900" kern="100">
                        <a:solidFill>
                          <a:srgbClr val="000000"/>
                        </a:solidFill>
                        <a:latin typeface="Times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rgbClr val="000000"/>
                          </a:solidFill>
                          <a:latin typeface="Courier New"/>
                          <a:ea typeface="新細明體"/>
                          <a:cs typeface="Times New Roman"/>
                        </a:rPr>
                        <a:t>false</a:t>
                      </a:r>
                      <a:endParaRPr lang="zh-TW" sz="900" kern="100">
                        <a:solidFill>
                          <a:srgbClr val="000000"/>
                        </a:solidFill>
                        <a:latin typeface="Times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latin typeface="Courier New"/>
                          <a:ea typeface="新細明體"/>
                          <a:cs typeface="Times New Roman"/>
                        </a:rPr>
                        <a:t>true</a:t>
                      </a:r>
                      <a:endParaRPr lang="zh-TW" sz="900" kern="100" dirty="0">
                        <a:solidFill>
                          <a:srgbClr val="000000"/>
                        </a:solidFill>
                        <a:latin typeface="Times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latin typeface="Courier New"/>
                          <a:ea typeface="新細明體"/>
                          <a:cs typeface="Times New Roman"/>
                        </a:rPr>
                        <a:t>true</a:t>
                      </a:r>
                      <a:endParaRPr lang="zh-TW" sz="900" kern="100" dirty="0">
                        <a:solidFill>
                          <a:srgbClr val="000000"/>
                        </a:solidFill>
                        <a:latin typeface="Times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rgbClr val="000000"/>
                          </a:solidFill>
                          <a:latin typeface="Courier New"/>
                          <a:ea typeface="新細明體"/>
                          <a:cs typeface="Times New Roman"/>
                        </a:rPr>
                        <a:t>true</a:t>
                      </a:r>
                      <a:endParaRPr lang="zh-TW" sz="900" kern="100">
                        <a:solidFill>
                          <a:srgbClr val="000000"/>
                        </a:solidFill>
                        <a:latin typeface="Times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rgbClr val="000000"/>
                          </a:solidFill>
                          <a:latin typeface="Courier New"/>
                          <a:ea typeface="新細明體"/>
                          <a:cs typeface="Times New Roman"/>
                        </a:rPr>
                        <a:t>false</a:t>
                      </a:r>
                      <a:endParaRPr lang="zh-TW" sz="900" kern="100">
                        <a:solidFill>
                          <a:srgbClr val="000000"/>
                        </a:solidFill>
                        <a:latin typeface="Times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rgbClr val="000000"/>
                          </a:solidFill>
                          <a:latin typeface="Courier New"/>
                          <a:ea typeface="新細明體"/>
                          <a:cs typeface="Times New Roman"/>
                        </a:rPr>
                        <a:t>true</a:t>
                      </a:r>
                      <a:endParaRPr lang="zh-TW" sz="900" kern="100">
                        <a:solidFill>
                          <a:srgbClr val="000000"/>
                        </a:solidFill>
                        <a:latin typeface="Times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rgbClr val="000000"/>
                          </a:solidFill>
                          <a:latin typeface="Courier New"/>
                          <a:ea typeface="新細明體"/>
                          <a:cs typeface="Times New Roman"/>
                        </a:rPr>
                        <a:t>true</a:t>
                      </a:r>
                      <a:endParaRPr lang="zh-TW" sz="900" kern="100">
                        <a:solidFill>
                          <a:srgbClr val="000000"/>
                        </a:solidFill>
                        <a:latin typeface="Times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rgbClr val="000000"/>
                          </a:solidFill>
                          <a:latin typeface="Courier New"/>
                          <a:ea typeface="新細明體"/>
                          <a:cs typeface="Times New Roman"/>
                        </a:rPr>
                        <a:t>true</a:t>
                      </a:r>
                      <a:endParaRPr lang="zh-TW" sz="900" kern="100">
                        <a:solidFill>
                          <a:srgbClr val="000000"/>
                        </a:solidFill>
                        <a:latin typeface="Times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latin typeface="Courier New"/>
                          <a:ea typeface="新細明體"/>
                          <a:cs typeface="Times New Roman"/>
                        </a:rPr>
                        <a:t>false</a:t>
                      </a:r>
                      <a:endParaRPr lang="zh-TW" sz="900" kern="100" dirty="0">
                        <a:solidFill>
                          <a:srgbClr val="000000"/>
                        </a:solidFill>
                        <a:latin typeface="Times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1285852" y="5357826"/>
          <a:ext cx="6096000" cy="640080"/>
        </p:xfrm>
        <a:graphic>
          <a:graphicData uri="http://schemas.openxmlformats.org/drawingml/2006/table">
            <a:tbl>
              <a:tblPr/>
              <a:tblGrid>
                <a:gridCol w="3035808"/>
                <a:gridCol w="3060192"/>
              </a:tblGrid>
              <a:tr h="0"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  <a:tabLst>
                          <a:tab pos="228600" algn="l"/>
                          <a:tab pos="1219200" algn="l"/>
                          <a:tab pos="19431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</a:tabLst>
                      </a:pPr>
                      <a:r>
                        <a:rPr lang="en-US" sz="1400" kern="100" dirty="0">
                          <a:solidFill>
                            <a:srgbClr val="000000"/>
                          </a:solidFill>
                          <a:latin typeface="AvantGarde"/>
                          <a:ea typeface="新細明體"/>
                          <a:cs typeface="Times New Roman"/>
                        </a:rPr>
                        <a:t>expression</a:t>
                      </a:r>
                      <a:endParaRPr lang="zh-TW" sz="800" kern="100" dirty="0">
                        <a:solidFill>
                          <a:srgbClr val="000000"/>
                        </a:solidFill>
                        <a:latin typeface="AvantGarde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  <a:tabLst>
                          <a:tab pos="228600" algn="l"/>
                          <a:tab pos="1219200" algn="l"/>
                          <a:tab pos="19431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</a:tabLst>
                      </a:pPr>
                      <a:r>
                        <a:rPr lang="en-US" sz="1400" b="1" kern="100">
                          <a:solidFill>
                            <a:srgbClr val="000000"/>
                          </a:solidFill>
                          <a:latin typeface="Courier New"/>
                          <a:ea typeface="新細明體"/>
                          <a:cs typeface="Times New Roman"/>
                        </a:rPr>
                        <a:t>!</a:t>
                      </a:r>
                      <a:r>
                        <a:rPr lang="en-US" sz="1400" kern="100">
                          <a:solidFill>
                            <a:srgbClr val="000000"/>
                          </a:solidFill>
                          <a:latin typeface="AvantGarde"/>
                          <a:ea typeface="新細明體"/>
                          <a:cs typeface="Times New Roman"/>
                        </a:rPr>
                        <a:t>expression</a:t>
                      </a:r>
                      <a:endParaRPr lang="zh-TW" sz="800" kern="100">
                        <a:solidFill>
                          <a:srgbClr val="000000"/>
                        </a:solidFill>
                        <a:latin typeface="AvantGarde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rgbClr val="000000"/>
                          </a:solidFill>
                          <a:latin typeface="Courier New"/>
                          <a:ea typeface="新細明體"/>
                          <a:cs typeface="Times New Roman"/>
                        </a:rPr>
                        <a:t>false</a:t>
                      </a:r>
                      <a:endParaRPr lang="zh-TW" sz="900" kern="100">
                        <a:solidFill>
                          <a:srgbClr val="000000"/>
                        </a:solidFill>
                        <a:latin typeface="Times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rgbClr val="000000"/>
                          </a:solidFill>
                          <a:latin typeface="Courier New"/>
                          <a:ea typeface="新細明體"/>
                          <a:cs typeface="Times New Roman"/>
                        </a:rPr>
                        <a:t>true</a:t>
                      </a:r>
                      <a:endParaRPr lang="zh-TW" sz="900" kern="100">
                        <a:solidFill>
                          <a:srgbClr val="000000"/>
                        </a:solidFill>
                        <a:latin typeface="Times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rgbClr val="000000"/>
                          </a:solidFill>
                          <a:latin typeface="Courier New"/>
                          <a:ea typeface="新細明體"/>
                          <a:cs typeface="Times New Roman"/>
                        </a:rPr>
                        <a:t>True</a:t>
                      </a:r>
                      <a:endParaRPr lang="zh-TW" sz="900" kern="100">
                        <a:solidFill>
                          <a:srgbClr val="000000"/>
                        </a:solidFill>
                        <a:latin typeface="Times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25400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latin typeface="Courier New"/>
                          <a:ea typeface="新細明體"/>
                          <a:cs typeface="Times New Roman"/>
                        </a:rPr>
                        <a:t>false</a:t>
                      </a:r>
                      <a:endParaRPr lang="zh-TW" sz="900" kern="100" dirty="0">
                        <a:solidFill>
                          <a:srgbClr val="000000"/>
                        </a:solidFill>
                        <a:latin typeface="Times"/>
                        <a:ea typeface="新細明體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 bwMode="auto">
          <a:xfrm>
            <a:off x="4819632" y="3296007"/>
            <a:ext cx="2000264" cy="400110"/>
          </a:xfrm>
          <a:prstGeom prst="rect">
            <a:avLst/>
          </a:prstGeom>
          <a:solidFill>
            <a:schemeClr val="accent5">
              <a:lumMod val="9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2000" b="1" i="0" u="sng" strike="noStrike" cap="none" normalizeH="0" baseline="0" smtClean="0">
              <a:ln>
                <a:noFill/>
              </a:ln>
              <a:solidFill>
                <a:schemeClr val="accent1"/>
              </a:solidFill>
              <a:effectLst/>
              <a:latin typeface="Lucida Sans Unicode" pitchFamily="34" charset="0"/>
              <a:ea typeface="굴림" pitchFamily="50" charset="-127"/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1571604" y="3253087"/>
            <a:ext cx="2747962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2000" b="1" i="0" u="sng" strike="noStrike" cap="none" normalizeH="0" baseline="0" smtClean="0">
              <a:ln>
                <a:noFill/>
              </a:ln>
              <a:solidFill>
                <a:schemeClr val="accent1"/>
              </a:solidFill>
              <a:effectLst/>
              <a:latin typeface="Lucida Sans Unicode" pitchFamily="34" charset="0"/>
              <a:ea typeface="굴림" pitchFamily="50" charset="-127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Logical Operator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85720" y="1500174"/>
            <a:ext cx="8503920" cy="4572000"/>
          </a:xfrm>
        </p:spPr>
        <p:txBody>
          <a:bodyPr/>
          <a:lstStyle/>
          <a:p>
            <a:r>
              <a:rPr lang="en-US" altLang="zh-TW" dirty="0" smtClean="0"/>
              <a:t>Short-Circuit Evaluation 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The parts of an expression are evaluated only until it’s condition value is known.</a:t>
            </a:r>
          </a:p>
          <a:p>
            <a:pPr lvl="1">
              <a:lnSpc>
                <a:spcPts val="3200"/>
              </a:lnSpc>
            </a:pPr>
            <a:endParaRPr lang="en-US" altLang="zh-TW" dirty="0" smtClean="0"/>
          </a:p>
          <a:p>
            <a:pPr lvl="1">
              <a:lnSpc>
                <a:spcPts val="3200"/>
              </a:lnSpc>
            </a:pPr>
            <a:endParaRPr lang="en-US" altLang="zh-TW" dirty="0" smtClean="0"/>
          </a:p>
          <a:p>
            <a:pPr lvl="1">
              <a:lnSpc>
                <a:spcPts val="3600"/>
              </a:lnSpc>
            </a:pPr>
            <a:endParaRPr lang="en-US" altLang="zh-TW" dirty="0" smtClean="0"/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It will have different result if the expression has </a:t>
            </a:r>
            <a:r>
              <a:rPr lang="en-US" altLang="zh-TW" dirty="0" smtClean="0">
                <a:solidFill>
                  <a:srgbClr val="00B050"/>
                </a:solidFill>
              </a:rPr>
              <a:t>side effect</a:t>
            </a:r>
            <a:r>
              <a:rPr lang="en-US" altLang="zh-TW" dirty="0" smtClean="0"/>
              <a:t>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5D9EC-7D0C-4F5F-A044-4024B6620E73}" type="slidenum">
              <a:rPr lang="ko-KR" altLang="en-US" smtClean="0"/>
              <a:pPr/>
              <a:t>20</a:t>
            </a:fld>
            <a:endParaRPr lang="en-US" altLang="ko-KR"/>
          </a:p>
        </p:txBody>
      </p:sp>
      <p:sp>
        <p:nvSpPr>
          <p:cNvPr id="5" name="文字方塊 4"/>
          <p:cNvSpPr txBox="1"/>
          <p:nvPr/>
        </p:nvSpPr>
        <p:spPr>
          <a:xfrm>
            <a:off x="1571604" y="3253087"/>
            <a:ext cx="48205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0" u="none" dirty="0" smtClean="0">
                <a:solidFill>
                  <a:srgbClr val="0070C0"/>
                </a:solidFill>
                <a:latin typeface="Comic Sans MS" pitchFamily="66" charset="0"/>
              </a:rPr>
              <a:t>(gender ==female) &amp;&amp; (age &gt;=65)</a:t>
            </a:r>
            <a:endParaRPr lang="zh-TW" altLang="en-US" sz="2400" b="0" u="none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2857488" y="5214950"/>
            <a:ext cx="5115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0" u="none" dirty="0" smtClean="0">
                <a:solidFill>
                  <a:srgbClr val="0070C0"/>
                </a:solidFill>
                <a:latin typeface="Comic Sans MS" pitchFamily="66" charset="0"/>
              </a:rPr>
              <a:t>(gender ==female) &amp;&amp; (++age &gt;=65)</a:t>
            </a:r>
            <a:endParaRPr lang="zh-TW" altLang="en-US" sz="2400" b="0" u="none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4819632" y="3938949"/>
            <a:ext cx="2000264" cy="400110"/>
          </a:xfrm>
          <a:prstGeom prst="rect">
            <a:avLst/>
          </a:prstGeom>
          <a:solidFill>
            <a:schemeClr val="accent5">
              <a:lumMod val="9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2000" b="1" i="0" u="sng" strike="noStrike" cap="none" normalizeH="0" baseline="0" smtClean="0">
              <a:ln>
                <a:noFill/>
              </a:ln>
              <a:solidFill>
                <a:schemeClr val="accent1"/>
              </a:solidFill>
              <a:effectLst/>
              <a:latin typeface="Lucida Sans Unicode" pitchFamily="34" charset="0"/>
              <a:ea typeface="굴림" pitchFamily="50" charset="-127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1571604" y="3896029"/>
            <a:ext cx="2747962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2000" b="1" i="0" u="sng" strike="noStrike" cap="none" normalizeH="0" baseline="0" smtClean="0">
              <a:ln>
                <a:noFill/>
              </a:ln>
              <a:solidFill>
                <a:schemeClr val="accent1"/>
              </a:solidFill>
              <a:effectLst/>
              <a:latin typeface="Lucida Sans Unicode" pitchFamily="34" charset="0"/>
              <a:ea typeface="굴림" pitchFamily="50" charset="-127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1571604" y="3896029"/>
            <a:ext cx="5214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0" u="none" dirty="0" smtClean="0">
                <a:solidFill>
                  <a:srgbClr val="0070C0"/>
                </a:solidFill>
                <a:latin typeface="Comic Sans MS" pitchFamily="66" charset="0"/>
              </a:rPr>
              <a:t>(gender ==female)  </a:t>
            </a:r>
            <a:r>
              <a:rPr lang="en-US" altLang="zh-TW" sz="2400" dirty="0" smtClean="0">
                <a:solidFill>
                  <a:srgbClr val="0070C0"/>
                </a:solidFill>
                <a:latin typeface="Comic Sans MS" pitchFamily="66" charset="0"/>
              </a:rPr>
              <a:t>|| </a:t>
            </a:r>
            <a:r>
              <a:rPr lang="en-US" altLang="zh-TW" sz="2400" b="0" u="none" dirty="0" smtClean="0">
                <a:solidFill>
                  <a:srgbClr val="0070C0"/>
                </a:solidFill>
                <a:latin typeface="Comic Sans MS" pitchFamily="66" charset="0"/>
              </a:rPr>
              <a:t> (age &gt;=65)</a:t>
            </a:r>
            <a:endParaRPr lang="zh-TW" altLang="en-US" sz="2400" b="0" u="none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2958353" y="5753417"/>
            <a:ext cx="49712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0" u="none" dirty="0" smtClean="0">
                <a:solidFill>
                  <a:srgbClr val="0070C0"/>
                </a:solidFill>
                <a:latin typeface="Comic Sans MS" pitchFamily="66" charset="0"/>
              </a:rPr>
              <a:t>(gender ==female) || (++age &gt;=65)</a:t>
            </a:r>
            <a:endParaRPr lang="zh-TW" altLang="en-US" sz="2400" b="0" u="none" dirty="0">
              <a:solidFill>
                <a:srgbClr val="0070C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Logical Operator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Short-Circuit Evaluation </a:t>
            </a:r>
          </a:p>
          <a:p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1785918" y="2214554"/>
            <a:ext cx="5115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0" u="none" dirty="0" smtClean="0">
                <a:solidFill>
                  <a:srgbClr val="0070C0"/>
                </a:solidFill>
                <a:latin typeface="Comic Sans MS" pitchFamily="66" charset="0"/>
              </a:rPr>
              <a:t>(gender ==female) &amp;&amp; (++age &gt;=65)</a:t>
            </a:r>
            <a:endParaRPr lang="zh-TW" altLang="en-US" sz="2400" b="0" u="none" dirty="0">
              <a:solidFill>
                <a:srgbClr val="0070C0"/>
              </a:solidFill>
              <a:latin typeface="Comic Sans MS" pitchFamily="66" charset="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1357290" y="2928934"/>
          <a:ext cx="6096000" cy="1112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gender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age</a:t>
                      </a:r>
                      <a:r>
                        <a:rPr lang="en-US" altLang="zh-TW" baseline="0" dirty="0" smtClean="0"/>
                        <a:t> before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age</a:t>
                      </a:r>
                      <a:r>
                        <a:rPr lang="en-US" altLang="zh-TW" baseline="0" dirty="0" smtClean="0"/>
                        <a:t> after 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male 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60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b="1" dirty="0" smtClean="0">
                          <a:solidFill>
                            <a:srgbClr val="FF0000"/>
                          </a:solidFill>
                        </a:rPr>
                        <a:t>60</a:t>
                      </a:r>
                      <a:endParaRPr lang="zh-TW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female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60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b="1" dirty="0" smtClean="0">
                          <a:solidFill>
                            <a:srgbClr val="FF0000"/>
                          </a:solidFill>
                        </a:rPr>
                        <a:t>61</a:t>
                      </a:r>
                      <a:endParaRPr lang="zh-TW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文字方塊 5"/>
          <p:cNvSpPr txBox="1"/>
          <p:nvPr/>
        </p:nvSpPr>
        <p:spPr>
          <a:xfrm>
            <a:off x="2000232" y="4214818"/>
            <a:ext cx="49712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0" u="none" dirty="0" smtClean="0">
                <a:solidFill>
                  <a:srgbClr val="0070C0"/>
                </a:solidFill>
                <a:latin typeface="Comic Sans MS" pitchFamily="66" charset="0"/>
              </a:rPr>
              <a:t>(gender ==female) || (++age &gt;=65)</a:t>
            </a:r>
            <a:endParaRPr lang="zh-TW" altLang="en-US" sz="2400" b="0" u="none" dirty="0">
              <a:solidFill>
                <a:srgbClr val="0070C0"/>
              </a:solidFill>
              <a:latin typeface="Comic Sans MS" pitchFamily="66" charset="0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1404958" y="4929198"/>
          <a:ext cx="6096000" cy="1112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gender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age</a:t>
                      </a:r>
                      <a:r>
                        <a:rPr lang="en-US" altLang="zh-TW" baseline="0" dirty="0" smtClean="0"/>
                        <a:t> before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age</a:t>
                      </a:r>
                      <a:r>
                        <a:rPr lang="en-US" altLang="zh-TW" baseline="0" dirty="0" smtClean="0"/>
                        <a:t> after 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male 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60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b="1" dirty="0" smtClean="0">
                          <a:solidFill>
                            <a:srgbClr val="FF0000"/>
                          </a:solidFill>
                        </a:rPr>
                        <a:t>61</a:t>
                      </a:r>
                      <a:endParaRPr lang="zh-TW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female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60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b="1" dirty="0" smtClean="0">
                          <a:solidFill>
                            <a:srgbClr val="FF0000"/>
                          </a:solidFill>
                        </a:rPr>
                        <a:t>60</a:t>
                      </a:r>
                      <a:endParaRPr lang="zh-TW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Triangle Example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Requirements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Design a class that can display triangle patterns.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The </a:t>
            </a:r>
            <a:r>
              <a:rPr lang="en-US" altLang="zh-TW" dirty="0" smtClean="0">
                <a:solidFill>
                  <a:srgbClr val="00B050"/>
                </a:solidFill>
              </a:rPr>
              <a:t>layer of triangle </a:t>
            </a:r>
            <a:r>
              <a:rPr lang="en-US" altLang="zh-TW" dirty="0" smtClean="0"/>
              <a:t>and </a:t>
            </a:r>
            <a:r>
              <a:rPr lang="en-US" altLang="zh-TW" dirty="0" smtClean="0">
                <a:solidFill>
                  <a:srgbClr val="00B050"/>
                </a:solidFill>
              </a:rPr>
              <a:t>character</a:t>
            </a:r>
            <a:r>
              <a:rPr lang="en-US" altLang="zh-TW" dirty="0" smtClean="0"/>
              <a:t> in the pattern can be specified by the user.</a:t>
            </a:r>
            <a:endParaRPr lang="zh-TW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3786190"/>
            <a:ext cx="1785950" cy="2005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文字方塊 4"/>
          <p:cNvSpPr txBox="1"/>
          <p:nvPr/>
        </p:nvSpPr>
        <p:spPr>
          <a:xfrm>
            <a:off x="1928794" y="5786454"/>
            <a:ext cx="1152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Layer = 5</a:t>
            </a:r>
            <a:endParaRPr lang="zh-TW" altLang="en-US" dirty="0"/>
          </a:p>
        </p:txBody>
      </p:sp>
      <p:sp>
        <p:nvSpPr>
          <p:cNvPr id="6" name="文字方塊 5"/>
          <p:cNvSpPr txBox="1"/>
          <p:nvPr/>
        </p:nvSpPr>
        <p:spPr>
          <a:xfrm>
            <a:off x="1938666" y="6131502"/>
            <a:ext cx="1653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Character = ‘*’</a:t>
            </a:r>
            <a:endParaRPr lang="zh-TW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032" y="3857628"/>
            <a:ext cx="1357322" cy="1574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文字方塊 7"/>
          <p:cNvSpPr txBox="1"/>
          <p:nvPr/>
        </p:nvSpPr>
        <p:spPr>
          <a:xfrm>
            <a:off x="5085217" y="5572140"/>
            <a:ext cx="1152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Layer = 4</a:t>
            </a:r>
            <a:endParaRPr lang="zh-TW" altLang="en-US" dirty="0"/>
          </a:p>
        </p:txBody>
      </p:sp>
      <p:sp>
        <p:nvSpPr>
          <p:cNvPr id="9" name="文字方塊 8"/>
          <p:cNvSpPr txBox="1"/>
          <p:nvPr/>
        </p:nvSpPr>
        <p:spPr>
          <a:xfrm>
            <a:off x="5095089" y="5917188"/>
            <a:ext cx="1691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Character = ‘a’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Triangle Example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56528" cy="4572000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Design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Fields</a:t>
            </a:r>
          </a:p>
          <a:p>
            <a:pPr lvl="2">
              <a:lnSpc>
                <a:spcPts val="3200"/>
              </a:lnSpc>
            </a:pPr>
            <a:r>
              <a:rPr lang="en-US" altLang="zh-TW" dirty="0" err="1" smtClean="0">
                <a:solidFill>
                  <a:srgbClr val="0070C0"/>
                </a:solidFill>
              </a:rPr>
              <a:t>int</a:t>
            </a:r>
            <a:r>
              <a:rPr lang="en-US" altLang="zh-TW" dirty="0" smtClean="0">
                <a:solidFill>
                  <a:srgbClr val="0070C0"/>
                </a:solidFill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</a:rPr>
              <a:t>m_iLayer</a:t>
            </a:r>
            <a:r>
              <a:rPr lang="en-US" altLang="zh-TW" dirty="0" smtClean="0">
                <a:solidFill>
                  <a:srgbClr val="0070C0"/>
                </a:solidFill>
              </a:rPr>
              <a:t>: </a:t>
            </a:r>
            <a:r>
              <a:rPr lang="en-US" altLang="zh-TW" dirty="0" smtClean="0"/>
              <a:t>the layer of the triangle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>
                <a:solidFill>
                  <a:srgbClr val="0070C0"/>
                </a:solidFill>
              </a:rPr>
              <a:t>char </a:t>
            </a:r>
            <a:r>
              <a:rPr lang="en-US" altLang="zh-TW" dirty="0" err="1" smtClean="0">
                <a:solidFill>
                  <a:srgbClr val="0070C0"/>
                </a:solidFill>
              </a:rPr>
              <a:t>m_chTriChar</a:t>
            </a:r>
            <a:r>
              <a:rPr lang="en-US" altLang="zh-TW" dirty="0" smtClean="0">
                <a:solidFill>
                  <a:srgbClr val="0070C0"/>
                </a:solidFill>
              </a:rPr>
              <a:t>: </a:t>
            </a:r>
            <a:r>
              <a:rPr lang="en-US" altLang="zh-TW" dirty="0" smtClean="0"/>
              <a:t>the char used for triangle pattern.</a:t>
            </a:r>
          </a:p>
          <a:p>
            <a:pPr lvl="1"/>
            <a:r>
              <a:rPr lang="en-US" altLang="zh-TW" dirty="0" smtClean="0"/>
              <a:t>Methods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>
                <a:solidFill>
                  <a:srgbClr val="0070C0"/>
                </a:solidFill>
              </a:rPr>
              <a:t>Triangle(</a:t>
            </a:r>
            <a:r>
              <a:rPr lang="en-US" altLang="zh-TW" dirty="0" err="1" smtClean="0">
                <a:solidFill>
                  <a:srgbClr val="0070C0"/>
                </a:solidFill>
              </a:rPr>
              <a:t>int</a:t>
            </a:r>
            <a:r>
              <a:rPr lang="en-US" altLang="zh-TW" dirty="0" smtClean="0">
                <a:solidFill>
                  <a:srgbClr val="0070C0"/>
                </a:solidFill>
              </a:rPr>
              <a:t>, </a:t>
            </a:r>
            <a:r>
              <a:rPr lang="en-US" altLang="zh-TW" dirty="0" err="1" smtClean="0">
                <a:solidFill>
                  <a:srgbClr val="0070C0"/>
                </a:solidFill>
              </a:rPr>
              <a:t>int</a:t>
            </a:r>
            <a:r>
              <a:rPr lang="en-US" altLang="zh-TW" dirty="0" smtClean="0">
                <a:solidFill>
                  <a:srgbClr val="0070C0"/>
                </a:solidFill>
              </a:rPr>
              <a:t>)</a:t>
            </a:r>
            <a:r>
              <a:rPr lang="en-US" altLang="zh-TW" dirty="0" smtClean="0"/>
              <a:t>: constructor</a:t>
            </a:r>
          </a:p>
          <a:p>
            <a:pPr lvl="2">
              <a:lnSpc>
                <a:spcPts val="3200"/>
              </a:lnSpc>
            </a:pPr>
            <a:r>
              <a:rPr lang="en-US" altLang="zh-TW" dirty="0" err="1" smtClean="0">
                <a:solidFill>
                  <a:srgbClr val="0070C0"/>
                </a:solidFill>
              </a:rPr>
              <a:t>ShowTriangle</a:t>
            </a:r>
            <a:r>
              <a:rPr lang="en-US" altLang="zh-TW" dirty="0" smtClean="0">
                <a:solidFill>
                  <a:srgbClr val="0070C0"/>
                </a:solidFill>
              </a:rPr>
              <a:t>(void)</a:t>
            </a:r>
            <a:r>
              <a:rPr lang="en-US" altLang="zh-TW" dirty="0" smtClean="0"/>
              <a:t>: the function to draw triangle.</a:t>
            </a:r>
          </a:p>
          <a:p>
            <a:pPr lvl="1"/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714348" y="4500570"/>
            <a:ext cx="7072362" cy="12858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714348" y="3000372"/>
            <a:ext cx="7072362" cy="11430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714348" y="1785926"/>
            <a:ext cx="7072362" cy="64294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Triangle Example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500034" y="1428736"/>
            <a:ext cx="7786742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class</a:t>
            </a:r>
            <a:r>
              <a:rPr lang="en-US" altLang="zh-TW" sz="1600" dirty="0" smtClean="0">
                <a:latin typeface="Lucida Console" pitchFamily="49" charset="0"/>
              </a:rPr>
              <a:t> Triangle {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private </a:t>
            </a:r>
            <a:r>
              <a:rPr lang="en-US" altLang="zh-TW" sz="1600" dirty="0" err="1" smtClean="0">
                <a:solidFill>
                  <a:srgbClr val="0070C0"/>
                </a:solidFill>
                <a:latin typeface="Lucida Console" pitchFamily="49" charset="0"/>
              </a:rPr>
              <a:t>int</a:t>
            </a: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m_iLayer</a:t>
            </a:r>
            <a:r>
              <a:rPr lang="en-US" altLang="zh-TW" sz="1600" dirty="0" smtClean="0">
                <a:latin typeface="Lucida Console" pitchFamily="49" charset="0"/>
              </a:rPr>
              <a:t>;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private char </a:t>
            </a:r>
            <a:r>
              <a:rPr lang="en-US" altLang="zh-TW" sz="1600" dirty="0" err="1" smtClean="0">
                <a:latin typeface="Lucida Console" pitchFamily="49" charset="0"/>
              </a:rPr>
              <a:t>m_chTriChar</a:t>
            </a:r>
            <a:r>
              <a:rPr lang="en-US" altLang="zh-TW" sz="1600" dirty="0" smtClean="0">
                <a:latin typeface="Lucida Console" pitchFamily="49" charset="0"/>
              </a:rPr>
              <a:t>;</a:t>
            </a:r>
          </a:p>
          <a:p>
            <a:pPr>
              <a:lnSpc>
                <a:spcPts val="2400"/>
              </a:lnSpc>
            </a:pPr>
            <a:endParaRPr lang="en-US" altLang="zh-TW" sz="1600" dirty="0" smtClean="0">
              <a:latin typeface="Lucida Console" pitchFamily="49" charset="0"/>
            </a:endParaRP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constructor */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public Triangle(</a:t>
            </a:r>
            <a:r>
              <a:rPr lang="en-US" altLang="zh-TW" sz="1600" dirty="0" err="1" smtClean="0">
                <a:latin typeface="Lucida Console" pitchFamily="49" charset="0"/>
              </a:rPr>
              <a:t>int</a:t>
            </a:r>
            <a:r>
              <a:rPr lang="en-US" altLang="zh-TW" sz="1600" dirty="0" smtClean="0">
                <a:latin typeface="Lucida Console" pitchFamily="49" charset="0"/>
              </a:rPr>
              <a:t> layer, char </a:t>
            </a:r>
            <a:r>
              <a:rPr lang="en-US" altLang="zh-TW" sz="1600" dirty="0" err="1" smtClean="0">
                <a:latin typeface="Lucida Console" pitchFamily="49" charset="0"/>
              </a:rPr>
              <a:t>ch</a:t>
            </a:r>
            <a:r>
              <a:rPr lang="en-US" altLang="zh-TW" sz="1600" dirty="0" smtClean="0">
                <a:latin typeface="Lucida Console" pitchFamily="49" charset="0"/>
              </a:rPr>
              <a:t>){</a:t>
            </a:r>
          </a:p>
          <a:p>
            <a:pPr lvl="2">
              <a:lnSpc>
                <a:spcPts val="2400"/>
              </a:lnSpc>
            </a:pPr>
            <a:r>
              <a:rPr lang="en-US" altLang="zh-TW" sz="1600" dirty="0" err="1" smtClean="0">
                <a:solidFill>
                  <a:srgbClr val="FF0000"/>
                </a:solidFill>
                <a:latin typeface="Lucida Console" pitchFamily="49" charset="0"/>
              </a:rPr>
              <a:t>m_iLayer</a:t>
            </a:r>
            <a:r>
              <a:rPr lang="en-US" altLang="zh-TW" sz="1600" dirty="0" smtClean="0">
                <a:solidFill>
                  <a:srgbClr val="FF0000"/>
                </a:solidFill>
                <a:latin typeface="Lucida Console" pitchFamily="49" charset="0"/>
              </a:rPr>
              <a:t> = layer;</a:t>
            </a:r>
          </a:p>
          <a:p>
            <a:pPr lvl="2">
              <a:lnSpc>
                <a:spcPts val="2400"/>
              </a:lnSpc>
            </a:pPr>
            <a:r>
              <a:rPr lang="en-US" altLang="zh-TW" sz="1600" dirty="0" err="1" smtClean="0">
                <a:solidFill>
                  <a:srgbClr val="FF0000"/>
                </a:solidFill>
                <a:latin typeface="Lucida Console" pitchFamily="49" charset="0"/>
              </a:rPr>
              <a:t>m_chTriChar</a:t>
            </a:r>
            <a:r>
              <a:rPr lang="en-US" altLang="zh-TW" sz="1600" dirty="0" smtClean="0">
                <a:solidFill>
                  <a:srgbClr val="FF0000"/>
                </a:solidFill>
                <a:latin typeface="Lucida Console" pitchFamily="49" charset="0"/>
              </a:rPr>
              <a:t> = </a:t>
            </a:r>
            <a:r>
              <a:rPr lang="en-US" altLang="zh-TW" sz="1600" dirty="0" err="1" smtClean="0">
                <a:solidFill>
                  <a:srgbClr val="FF0000"/>
                </a:solidFill>
                <a:latin typeface="Lucida Console" pitchFamily="49" charset="0"/>
              </a:rPr>
              <a:t>ch</a:t>
            </a:r>
            <a:r>
              <a:rPr lang="en-US" altLang="zh-TW" sz="1600" dirty="0" smtClean="0">
                <a:solidFill>
                  <a:srgbClr val="FF0000"/>
                </a:solidFill>
                <a:latin typeface="Lucida Console" pitchFamily="49" charset="0"/>
              </a:rPr>
              <a:t>;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constructor */</a:t>
            </a:r>
          </a:p>
          <a:p>
            <a:pPr>
              <a:lnSpc>
                <a:spcPts val="2400"/>
              </a:lnSpc>
            </a:pPr>
            <a:endParaRPr lang="en-US" altLang="zh-TW" sz="1600" dirty="0" smtClean="0">
              <a:latin typeface="Lucida Console" pitchFamily="49" charset="0"/>
            </a:endParaRP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show the triangle pattern */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public void </a:t>
            </a:r>
            <a:r>
              <a:rPr lang="en-US" altLang="zh-TW" sz="1600" dirty="0" err="1" smtClean="0">
                <a:latin typeface="Lucida Console" pitchFamily="49" charset="0"/>
              </a:rPr>
              <a:t>ShowTriangle</a:t>
            </a:r>
            <a:r>
              <a:rPr lang="en-US" altLang="zh-TW" sz="1600" dirty="0" smtClean="0">
                <a:latin typeface="Lucida Console" pitchFamily="49" charset="0"/>
              </a:rPr>
              <a:t>(){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	…………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ENd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ShowTriangle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  <a:p>
            <a:pPr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Triangle */</a:t>
            </a:r>
          </a:p>
          <a:p>
            <a:pPr>
              <a:lnSpc>
                <a:spcPts val="2400"/>
              </a:lnSpc>
            </a:pPr>
            <a:endParaRPr lang="en-US" altLang="zh-TW" sz="1600" dirty="0" smtClean="0">
              <a:latin typeface="Lucida Console" pitchFamily="49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714348" y="3714752"/>
            <a:ext cx="7072362" cy="20717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1214414" y="4000504"/>
            <a:ext cx="5857916" cy="1428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Triangle Example</a:t>
            </a: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500034" y="1428736"/>
            <a:ext cx="7786742" cy="5427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class</a:t>
            </a:r>
            <a:r>
              <a:rPr lang="en-US" altLang="zh-TW" sz="1600" dirty="0" smtClean="0">
                <a:latin typeface="Lucida Console" pitchFamily="49" charset="0"/>
              </a:rPr>
              <a:t> Triangle {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private </a:t>
            </a:r>
            <a:r>
              <a:rPr lang="en-US" altLang="zh-TW" sz="1600" dirty="0" err="1" smtClean="0">
                <a:solidFill>
                  <a:srgbClr val="0070C0"/>
                </a:solidFill>
                <a:latin typeface="Lucida Console" pitchFamily="49" charset="0"/>
              </a:rPr>
              <a:t>int</a:t>
            </a: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m_iLayer</a:t>
            </a:r>
            <a:r>
              <a:rPr lang="en-US" altLang="zh-TW" sz="1600" dirty="0" smtClean="0">
                <a:latin typeface="Lucida Console" pitchFamily="49" charset="0"/>
              </a:rPr>
              <a:t>;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private char </a:t>
            </a:r>
            <a:r>
              <a:rPr lang="en-US" altLang="zh-TW" sz="1600" dirty="0" err="1" smtClean="0">
                <a:latin typeface="Lucida Console" pitchFamily="49" charset="0"/>
              </a:rPr>
              <a:t>m_chTriChar</a:t>
            </a:r>
            <a:r>
              <a:rPr lang="en-US" altLang="zh-TW" sz="1600" dirty="0" smtClean="0">
                <a:latin typeface="Lucida Console" pitchFamily="49" charset="0"/>
              </a:rPr>
              <a:t>;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public Triangle(</a:t>
            </a:r>
            <a:r>
              <a:rPr lang="en-US" altLang="zh-TW" sz="1600" dirty="0" err="1" smtClean="0">
                <a:latin typeface="Lucida Console" pitchFamily="49" charset="0"/>
              </a:rPr>
              <a:t>int</a:t>
            </a:r>
            <a:r>
              <a:rPr lang="en-US" altLang="zh-TW" sz="1600" dirty="0" smtClean="0">
                <a:latin typeface="Lucida Console" pitchFamily="49" charset="0"/>
              </a:rPr>
              <a:t> layer, char </a:t>
            </a:r>
            <a:r>
              <a:rPr lang="en-US" altLang="zh-TW" sz="1600" dirty="0" err="1" smtClean="0">
                <a:latin typeface="Lucida Console" pitchFamily="49" charset="0"/>
              </a:rPr>
              <a:t>ch</a:t>
            </a:r>
            <a:r>
              <a:rPr lang="en-US" altLang="zh-TW" sz="1600" dirty="0" smtClean="0">
                <a:latin typeface="Lucida Console" pitchFamily="49" charset="0"/>
              </a:rPr>
              <a:t>){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	……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constructor */</a:t>
            </a:r>
          </a:p>
          <a:p>
            <a:pPr lvl="1"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</a:rPr>
              <a:t>public void </a:t>
            </a:r>
            <a:r>
              <a:rPr lang="en-US" altLang="zh-TW" sz="1600" dirty="0" err="1" smtClean="0">
                <a:latin typeface="Lucida Console" pitchFamily="49" charset="0"/>
              </a:rPr>
              <a:t>ShowTriangle</a:t>
            </a:r>
            <a:r>
              <a:rPr lang="en-US" altLang="zh-TW" sz="1600" dirty="0" smtClean="0">
                <a:latin typeface="Lucida Console" pitchFamily="49" charset="0"/>
              </a:rPr>
              <a:t>(){</a:t>
            </a:r>
          </a:p>
          <a:p>
            <a:pPr lvl="2">
              <a:lnSpc>
                <a:spcPts val="28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for</a:t>
            </a:r>
            <a:r>
              <a:rPr lang="en-US" altLang="zh-TW" sz="1600" dirty="0" smtClean="0">
                <a:latin typeface="Lucida Console" pitchFamily="49" charset="0"/>
              </a:rPr>
              <a:t>(</a:t>
            </a:r>
            <a:r>
              <a:rPr lang="en-US" altLang="zh-TW" sz="1600" dirty="0" err="1" smtClean="0">
                <a:latin typeface="Lucida Console" pitchFamily="49" charset="0"/>
              </a:rPr>
              <a:t>int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i</a:t>
            </a:r>
            <a:r>
              <a:rPr lang="en-US" altLang="zh-TW" sz="1600" dirty="0" smtClean="0">
                <a:latin typeface="Lucida Console" pitchFamily="49" charset="0"/>
              </a:rPr>
              <a:t>=0; </a:t>
            </a:r>
            <a:r>
              <a:rPr lang="en-US" altLang="zh-TW" sz="1600" b="1" dirty="0" err="1" smtClean="0">
                <a:solidFill>
                  <a:srgbClr val="FF0000"/>
                </a:solidFill>
                <a:latin typeface="Lucida Console" pitchFamily="49" charset="0"/>
              </a:rPr>
              <a:t>i</a:t>
            </a:r>
            <a:r>
              <a:rPr lang="en-US" altLang="zh-TW" sz="1600" b="1" dirty="0" smtClean="0">
                <a:solidFill>
                  <a:srgbClr val="FF0000"/>
                </a:solidFill>
                <a:latin typeface="Lucida Console" pitchFamily="49" charset="0"/>
              </a:rPr>
              <a:t> &lt; </a:t>
            </a:r>
            <a:r>
              <a:rPr lang="en-US" altLang="zh-TW" sz="1600" b="1" dirty="0" err="1" smtClean="0">
                <a:solidFill>
                  <a:srgbClr val="FF0000"/>
                </a:solidFill>
                <a:latin typeface="Lucida Console" pitchFamily="49" charset="0"/>
              </a:rPr>
              <a:t>m_iLayer</a:t>
            </a:r>
            <a:r>
              <a:rPr lang="en-US" altLang="zh-TW" sz="1600" dirty="0" smtClean="0">
                <a:latin typeface="Lucida Console" pitchFamily="49" charset="0"/>
              </a:rPr>
              <a:t>; </a:t>
            </a:r>
            <a:r>
              <a:rPr lang="en-US" altLang="zh-TW" sz="1600" dirty="0" err="1" smtClean="0">
                <a:latin typeface="Lucida Console" pitchFamily="49" charset="0"/>
              </a:rPr>
              <a:t>i</a:t>
            </a:r>
            <a:r>
              <a:rPr lang="en-US" altLang="zh-TW" sz="1600" dirty="0" smtClean="0">
                <a:latin typeface="Lucida Console" pitchFamily="49" charset="0"/>
              </a:rPr>
              <a:t>++){</a:t>
            </a:r>
          </a:p>
          <a:p>
            <a:pPr lvl="3">
              <a:lnSpc>
                <a:spcPts val="28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for</a:t>
            </a:r>
            <a:r>
              <a:rPr lang="en-US" altLang="zh-TW" sz="1600" dirty="0" smtClean="0">
                <a:latin typeface="Lucida Console" pitchFamily="49" charset="0"/>
              </a:rPr>
              <a:t>(</a:t>
            </a:r>
            <a:r>
              <a:rPr lang="en-US" altLang="zh-TW" sz="1600" dirty="0" err="1" smtClean="0">
                <a:latin typeface="Lucida Console" pitchFamily="49" charset="0"/>
              </a:rPr>
              <a:t>int</a:t>
            </a:r>
            <a:r>
              <a:rPr lang="en-US" altLang="zh-TW" sz="1600" dirty="0" smtClean="0">
                <a:latin typeface="Lucida Console" pitchFamily="49" charset="0"/>
              </a:rPr>
              <a:t> j=0; </a:t>
            </a:r>
            <a:r>
              <a:rPr lang="en-US" altLang="zh-TW" sz="1600" b="1" dirty="0" smtClean="0">
                <a:solidFill>
                  <a:srgbClr val="FF0000"/>
                </a:solidFill>
                <a:latin typeface="Lucida Console" pitchFamily="49" charset="0"/>
              </a:rPr>
              <a:t>j &lt;= </a:t>
            </a:r>
            <a:r>
              <a:rPr lang="en-US" altLang="zh-TW" sz="1600" b="1" dirty="0" err="1" smtClean="0">
                <a:solidFill>
                  <a:srgbClr val="FF0000"/>
                </a:solidFill>
                <a:latin typeface="Lucida Console" pitchFamily="49" charset="0"/>
              </a:rPr>
              <a:t>i</a:t>
            </a:r>
            <a:r>
              <a:rPr lang="en-US" altLang="zh-TW" sz="1600" dirty="0" smtClean="0">
                <a:latin typeface="Lucida Console" pitchFamily="49" charset="0"/>
              </a:rPr>
              <a:t>; j++){</a:t>
            </a:r>
          </a:p>
          <a:p>
            <a:pPr lvl="4">
              <a:lnSpc>
                <a:spcPts val="28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System.out.printf</a:t>
            </a:r>
            <a:r>
              <a:rPr lang="en-US" altLang="zh-TW" sz="1600" dirty="0" smtClean="0">
                <a:latin typeface="Lucida Console" pitchFamily="49" charset="0"/>
              </a:rPr>
              <a:t>("%</a:t>
            </a:r>
            <a:r>
              <a:rPr lang="en-US" altLang="zh-TW" sz="1600" dirty="0" err="1" smtClean="0">
                <a:latin typeface="Lucida Console" pitchFamily="49" charset="0"/>
              </a:rPr>
              <a:t>c",m_chTriChar</a:t>
            </a:r>
            <a:r>
              <a:rPr lang="en-US" altLang="zh-TW" sz="1600" dirty="0" smtClean="0">
                <a:latin typeface="Lucida Console" pitchFamily="49" charset="0"/>
              </a:rPr>
              <a:t>);</a:t>
            </a:r>
          </a:p>
          <a:p>
            <a:pPr lvl="3"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</a:rPr>
              <a:t>}/* End of for-loop (j) */</a:t>
            </a:r>
          </a:p>
          <a:p>
            <a:pPr lvl="3">
              <a:lnSpc>
                <a:spcPts val="28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System.out.printf</a:t>
            </a:r>
            <a:r>
              <a:rPr lang="en-US" altLang="zh-TW" sz="1600" dirty="0" smtClean="0">
                <a:latin typeface="Lucida Console" pitchFamily="49" charset="0"/>
              </a:rPr>
              <a:t>("\n");</a:t>
            </a:r>
          </a:p>
          <a:p>
            <a:pPr lvl="2"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</a:rPr>
              <a:t>}/* End of for-loop (</a:t>
            </a:r>
            <a:r>
              <a:rPr lang="en-US" altLang="zh-TW" sz="1600" dirty="0" err="1" smtClean="0">
                <a:latin typeface="Lucida Console" pitchFamily="49" charset="0"/>
              </a:rPr>
              <a:t>i</a:t>
            </a:r>
            <a:r>
              <a:rPr lang="en-US" altLang="zh-TW" sz="1600" dirty="0" smtClean="0">
                <a:latin typeface="Lucida Console" pitchFamily="49" charset="0"/>
              </a:rPr>
              <a:t>) */</a:t>
            </a:r>
          </a:p>
          <a:p>
            <a:pPr lvl="1"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ENd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ShowTriangle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  <a:p>
            <a:pPr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Triangle */</a:t>
            </a:r>
          </a:p>
          <a:p>
            <a:pPr>
              <a:lnSpc>
                <a:spcPts val="2400"/>
              </a:lnSpc>
            </a:pPr>
            <a:endParaRPr lang="en-US" altLang="zh-TW" sz="1600" dirty="0" smtClean="0">
              <a:latin typeface="Lucida Console" pitchFamily="49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54" y="1428736"/>
            <a:ext cx="1785950" cy="2005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000100" y="3214686"/>
            <a:ext cx="6286544" cy="7143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1000100" y="2214554"/>
            <a:ext cx="6286544" cy="7143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Triangle Example</a:t>
            </a: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500034" y="1428736"/>
            <a:ext cx="7786742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class </a:t>
            </a:r>
            <a:r>
              <a:rPr lang="en-US" altLang="zh-TW" sz="1600" dirty="0" err="1" smtClean="0">
                <a:latin typeface="Lucida Console" pitchFamily="49" charset="0"/>
              </a:rPr>
              <a:t>TriangleTest</a:t>
            </a:r>
            <a:r>
              <a:rPr lang="en-US" altLang="zh-TW" sz="1600" dirty="0" smtClean="0">
                <a:latin typeface="Lucida Console" pitchFamily="49" charset="0"/>
              </a:rPr>
              <a:t> {</a:t>
            </a:r>
          </a:p>
          <a:p>
            <a:pPr lvl="1">
              <a:lnSpc>
                <a:spcPts val="28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static void </a:t>
            </a:r>
            <a:r>
              <a:rPr lang="en-US" altLang="zh-TW" sz="1600" dirty="0" smtClean="0">
                <a:latin typeface="Lucida Console" pitchFamily="49" charset="0"/>
              </a:rPr>
              <a:t>main(String </a:t>
            </a:r>
            <a:r>
              <a:rPr lang="en-US" altLang="zh-TW" sz="1600" dirty="0" err="1" smtClean="0">
                <a:latin typeface="Lucida Console" pitchFamily="49" charset="0"/>
              </a:rPr>
              <a:t>args</a:t>
            </a:r>
            <a:r>
              <a:rPr lang="en-US" altLang="zh-TW" sz="1600" dirty="0" smtClean="0">
                <a:latin typeface="Lucida Console" pitchFamily="49" charset="0"/>
              </a:rPr>
              <a:t>[]){</a:t>
            </a:r>
          </a:p>
          <a:p>
            <a:pPr lvl="2"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</a:rPr>
              <a:t>Triangle triangle1 = </a:t>
            </a: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new</a:t>
            </a:r>
            <a:r>
              <a:rPr lang="en-US" altLang="zh-TW" sz="1600" dirty="0" smtClean="0">
                <a:latin typeface="Lucida Console" pitchFamily="49" charset="0"/>
              </a:rPr>
              <a:t> Triangle(</a:t>
            </a:r>
            <a:r>
              <a:rPr lang="en-US" altLang="zh-TW" sz="1600" dirty="0" smtClean="0">
                <a:solidFill>
                  <a:srgbClr val="FF0000"/>
                </a:solidFill>
                <a:latin typeface="Lucida Console" pitchFamily="49" charset="0"/>
              </a:rPr>
              <a:t>6, ‘b'</a:t>
            </a:r>
            <a:r>
              <a:rPr lang="en-US" altLang="zh-TW" sz="1600" dirty="0" smtClean="0">
                <a:latin typeface="Lucida Console" pitchFamily="49" charset="0"/>
              </a:rPr>
              <a:t>);</a:t>
            </a:r>
          </a:p>
          <a:p>
            <a:pPr lvl="2"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</a:rPr>
              <a:t>triangle1.ShowTriangle();</a:t>
            </a:r>
          </a:p>
          <a:p>
            <a:pPr lvl="2">
              <a:lnSpc>
                <a:spcPts val="2800"/>
              </a:lnSpc>
            </a:pPr>
            <a:endParaRPr lang="en-US" altLang="zh-TW" sz="1600" dirty="0" smtClean="0">
              <a:latin typeface="Lucida Console" pitchFamily="49" charset="0"/>
            </a:endParaRPr>
          </a:p>
          <a:p>
            <a:pPr lvl="2"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</a:rPr>
              <a:t>Triangle triangle2 = </a:t>
            </a: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new</a:t>
            </a:r>
            <a:r>
              <a:rPr lang="en-US" altLang="zh-TW" sz="1600" dirty="0" smtClean="0">
                <a:latin typeface="Lucida Console" pitchFamily="49" charset="0"/>
              </a:rPr>
              <a:t> Triangle(</a:t>
            </a:r>
            <a:r>
              <a:rPr lang="en-US" altLang="zh-TW" sz="1600" dirty="0" smtClean="0">
                <a:solidFill>
                  <a:srgbClr val="FF0000"/>
                </a:solidFill>
                <a:latin typeface="Lucida Console" pitchFamily="49" charset="0"/>
              </a:rPr>
              <a:t>10, ‘#’</a:t>
            </a:r>
            <a:r>
              <a:rPr lang="en-US" altLang="zh-TW" sz="1600" dirty="0" smtClean="0">
                <a:latin typeface="Lucida Console" pitchFamily="49" charset="0"/>
              </a:rPr>
              <a:t>);</a:t>
            </a:r>
          </a:p>
          <a:p>
            <a:pPr lvl="2"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</a:rPr>
              <a:t>triangle2.ShowTriangle();</a:t>
            </a:r>
          </a:p>
          <a:p>
            <a:pPr lvl="1"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main */</a:t>
            </a:r>
          </a:p>
          <a:p>
            <a:pPr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TriangleTest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</p:txBody>
      </p:sp>
      <p:sp>
        <p:nvSpPr>
          <p:cNvPr id="8" name="矩形 7"/>
          <p:cNvSpPr/>
          <p:nvPr/>
        </p:nvSpPr>
        <p:spPr>
          <a:xfrm>
            <a:off x="7358082" y="1762205"/>
            <a:ext cx="1500182" cy="4524315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</a:rPr>
              <a:t>a</a:t>
            </a:r>
          </a:p>
          <a:p>
            <a:r>
              <a:rPr lang="en-US" altLang="zh-TW" dirty="0" err="1" smtClean="0">
                <a:solidFill>
                  <a:schemeClr val="bg1"/>
                </a:solidFill>
              </a:rPr>
              <a:t>aa</a:t>
            </a:r>
            <a:endParaRPr lang="en-US" altLang="zh-TW" dirty="0" smtClean="0">
              <a:solidFill>
                <a:schemeClr val="bg1"/>
              </a:solidFill>
            </a:endParaRPr>
          </a:p>
          <a:p>
            <a:r>
              <a:rPr lang="en-US" altLang="zh-TW" dirty="0" err="1" smtClean="0">
                <a:solidFill>
                  <a:schemeClr val="bg1"/>
                </a:solidFill>
              </a:rPr>
              <a:t>aaa</a:t>
            </a:r>
            <a:endParaRPr lang="en-US" altLang="zh-TW" dirty="0" smtClean="0">
              <a:solidFill>
                <a:schemeClr val="bg1"/>
              </a:solidFill>
            </a:endParaRPr>
          </a:p>
          <a:p>
            <a:r>
              <a:rPr lang="en-US" altLang="zh-TW" dirty="0" err="1" smtClean="0">
                <a:solidFill>
                  <a:schemeClr val="bg1"/>
                </a:solidFill>
              </a:rPr>
              <a:t>aaaa</a:t>
            </a:r>
            <a:endParaRPr lang="en-US" altLang="zh-TW" dirty="0" smtClean="0">
              <a:solidFill>
                <a:schemeClr val="bg1"/>
              </a:solidFill>
            </a:endParaRPr>
          </a:p>
          <a:p>
            <a:r>
              <a:rPr lang="en-US" altLang="zh-TW" dirty="0" err="1" smtClean="0">
                <a:solidFill>
                  <a:schemeClr val="bg1"/>
                </a:solidFill>
              </a:rPr>
              <a:t>aaaaa</a:t>
            </a:r>
            <a:endParaRPr lang="en-US" altLang="zh-TW" dirty="0" smtClean="0">
              <a:solidFill>
                <a:schemeClr val="bg1"/>
              </a:solidFill>
            </a:endParaRPr>
          </a:p>
          <a:p>
            <a:r>
              <a:rPr lang="en-US" altLang="zh-TW" dirty="0" err="1" smtClean="0">
                <a:solidFill>
                  <a:schemeClr val="bg1"/>
                </a:solidFill>
              </a:rPr>
              <a:t>aaaaaa</a:t>
            </a:r>
            <a:endParaRPr lang="en-US" altLang="zh-TW" dirty="0" smtClean="0">
              <a:solidFill>
                <a:schemeClr val="bg1"/>
              </a:solidFill>
            </a:endParaRPr>
          </a:p>
          <a:p>
            <a:r>
              <a:rPr lang="en-US" altLang="zh-TW" dirty="0" smtClean="0">
                <a:solidFill>
                  <a:schemeClr val="bg1"/>
                </a:solidFill>
              </a:rPr>
              <a:t>#</a:t>
            </a:r>
          </a:p>
          <a:p>
            <a:r>
              <a:rPr lang="en-US" altLang="zh-TW" dirty="0" smtClean="0">
                <a:solidFill>
                  <a:schemeClr val="bg1"/>
                </a:solidFill>
              </a:rPr>
              <a:t>##</a:t>
            </a:r>
          </a:p>
          <a:p>
            <a:r>
              <a:rPr lang="en-US" altLang="zh-TW" dirty="0" smtClean="0">
                <a:solidFill>
                  <a:schemeClr val="bg1"/>
                </a:solidFill>
              </a:rPr>
              <a:t>###</a:t>
            </a:r>
          </a:p>
          <a:p>
            <a:r>
              <a:rPr lang="en-US" altLang="zh-TW" dirty="0" smtClean="0">
                <a:solidFill>
                  <a:schemeClr val="bg1"/>
                </a:solidFill>
              </a:rPr>
              <a:t>####</a:t>
            </a:r>
          </a:p>
          <a:p>
            <a:r>
              <a:rPr lang="en-US" altLang="zh-TW" dirty="0" smtClean="0">
                <a:solidFill>
                  <a:schemeClr val="bg1"/>
                </a:solidFill>
              </a:rPr>
              <a:t>#####</a:t>
            </a:r>
          </a:p>
          <a:p>
            <a:r>
              <a:rPr lang="en-US" altLang="zh-TW" dirty="0" smtClean="0">
                <a:solidFill>
                  <a:schemeClr val="bg1"/>
                </a:solidFill>
              </a:rPr>
              <a:t>######</a:t>
            </a:r>
          </a:p>
          <a:p>
            <a:r>
              <a:rPr lang="en-US" altLang="zh-TW" dirty="0" smtClean="0">
                <a:solidFill>
                  <a:schemeClr val="bg1"/>
                </a:solidFill>
              </a:rPr>
              <a:t>#######</a:t>
            </a:r>
          </a:p>
          <a:p>
            <a:r>
              <a:rPr lang="en-US" altLang="zh-TW" dirty="0" smtClean="0">
                <a:solidFill>
                  <a:schemeClr val="bg1"/>
                </a:solidFill>
              </a:rPr>
              <a:t>########</a:t>
            </a:r>
          </a:p>
          <a:p>
            <a:r>
              <a:rPr lang="en-US" altLang="zh-TW" dirty="0" smtClean="0">
                <a:solidFill>
                  <a:schemeClr val="bg1"/>
                </a:solidFill>
              </a:rPr>
              <a:t>#########</a:t>
            </a:r>
          </a:p>
          <a:p>
            <a:r>
              <a:rPr lang="en-US" altLang="zh-TW" dirty="0" smtClean="0">
                <a:solidFill>
                  <a:schemeClr val="bg1"/>
                </a:solidFill>
              </a:rPr>
              <a:t>##########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WordArt 3"/>
          <p:cNvSpPr>
            <a:spLocks noChangeArrowheads="1" noChangeShapeType="1" noTextEdit="1"/>
          </p:cNvSpPr>
          <p:nvPr/>
        </p:nvSpPr>
        <p:spPr bwMode="gray">
          <a:xfrm>
            <a:off x="2971800" y="1633538"/>
            <a:ext cx="4648200" cy="6096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en-US" altLang="zh-TW" sz="3600" b="1" kern="10">
                <a:ln w="1905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accent2"/>
                    </a:gs>
                    <a:gs pos="100000">
                      <a:schemeClr val="hlink"/>
                    </a:gs>
                  </a:gsLst>
                  <a:lin ang="0" scaled="1"/>
                </a:gradFill>
                <a:latin typeface="Arial"/>
                <a:cs typeface="Arial"/>
              </a:rPr>
              <a:t>Thank You !</a:t>
            </a:r>
            <a:endParaRPr lang="zh-TW" altLang="en-US" sz="3600" b="1" kern="10">
              <a:ln w="19050">
                <a:solidFill>
                  <a:schemeClr val="bg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accent2"/>
                  </a:gs>
                  <a:gs pos="100000">
                    <a:schemeClr val="hlink"/>
                  </a:gs>
                </a:gsLst>
                <a:lin ang="0" scaled="1"/>
              </a:gradFill>
              <a:latin typeface="Arial"/>
              <a:cs typeface="Arial"/>
            </a:endParaRPr>
          </a:p>
        </p:txBody>
      </p:sp>
      <p:sp>
        <p:nvSpPr>
          <p:cNvPr id="88068" name="Text Box 4"/>
          <p:cNvSpPr txBox="1">
            <a:spLocks noChangeArrowheads="1"/>
          </p:cNvSpPr>
          <p:nvPr/>
        </p:nvSpPr>
        <p:spPr bwMode="auto">
          <a:xfrm>
            <a:off x="3657600" y="5715000"/>
            <a:ext cx="18843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000" b="1">
                <a:solidFill>
                  <a:schemeClr val="bg1"/>
                </a:solidFill>
                <a:latin typeface="Verdana" pitchFamily="34" charset="0"/>
                <a:ea typeface="新細明體" charset="-120"/>
              </a:rPr>
              <a:t>www.themegallery.com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市鎮">
  <a:themeElements>
    <a:clrScheme name="市鎮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市鎮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市鎮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4058</TotalTime>
  <Words>1245</Words>
  <Application>Microsoft Office PowerPoint</Application>
  <PresentationFormat>如螢幕大小 (4:3)</PresentationFormat>
  <Paragraphs>405</Paragraphs>
  <Slides>27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27</vt:i4>
      </vt:variant>
    </vt:vector>
  </HeadingPairs>
  <TitlesOfParts>
    <vt:vector size="28" baseType="lpstr">
      <vt:lpstr>市鎮</vt:lpstr>
      <vt:lpstr>Windows Programming Using Java</vt:lpstr>
      <vt:lpstr>Contents</vt:lpstr>
      <vt:lpstr>Introduction</vt:lpstr>
      <vt:lpstr>for Repetition Statement</vt:lpstr>
      <vt:lpstr>for Repetition Statement</vt:lpstr>
      <vt:lpstr>for Repetition Statement</vt:lpstr>
      <vt:lpstr>for Repetition Statement</vt:lpstr>
      <vt:lpstr>for Repetition Statement</vt:lpstr>
      <vt:lpstr>d0-while Repetition Statement</vt:lpstr>
      <vt:lpstr>d0-while Repetition Statement</vt:lpstr>
      <vt:lpstr>switch Multiple-Selection Statement</vt:lpstr>
      <vt:lpstr>switch Multiple-Selection Statement</vt:lpstr>
      <vt:lpstr>switch Multiple-Selection Statement</vt:lpstr>
      <vt:lpstr>switch Multiple-Selection Statement</vt:lpstr>
      <vt:lpstr>break/continue Statement</vt:lpstr>
      <vt:lpstr>break/continue Statement</vt:lpstr>
      <vt:lpstr>Logical Operator</vt:lpstr>
      <vt:lpstr>Logical Operator</vt:lpstr>
      <vt:lpstr>Logical Operator</vt:lpstr>
      <vt:lpstr>Logical Operator</vt:lpstr>
      <vt:lpstr>Logical Operator</vt:lpstr>
      <vt:lpstr>Triangle Example</vt:lpstr>
      <vt:lpstr>Triangle Example</vt:lpstr>
      <vt:lpstr>Triangle Example</vt:lpstr>
      <vt:lpstr>Triangle Example</vt:lpstr>
      <vt:lpstr>Triangle Example</vt:lpstr>
      <vt:lpstr>投影片 27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USER</dc:creator>
  <cp:lastModifiedBy>USER</cp:lastModifiedBy>
  <cp:revision>780</cp:revision>
  <dcterms:created xsi:type="dcterms:W3CDTF">2009-02-10T14:37:49Z</dcterms:created>
  <dcterms:modified xsi:type="dcterms:W3CDTF">2010-03-17T05:34:49Z</dcterms:modified>
</cp:coreProperties>
</file>