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3"/>
  </p:notesMasterIdLst>
  <p:handoutMasterIdLst>
    <p:handoutMasterId r:id="rId34"/>
  </p:handoutMasterIdLst>
  <p:sldIdLst>
    <p:sldId id="256" r:id="rId2"/>
    <p:sldId id="380" r:id="rId3"/>
    <p:sldId id="382" r:id="rId4"/>
    <p:sldId id="383" r:id="rId5"/>
    <p:sldId id="388" r:id="rId6"/>
    <p:sldId id="389" r:id="rId7"/>
    <p:sldId id="381" r:id="rId8"/>
    <p:sldId id="384" r:id="rId9"/>
    <p:sldId id="413" r:id="rId10"/>
    <p:sldId id="414" r:id="rId11"/>
    <p:sldId id="390" r:id="rId12"/>
    <p:sldId id="391" r:id="rId13"/>
    <p:sldId id="392" r:id="rId14"/>
    <p:sldId id="393" r:id="rId15"/>
    <p:sldId id="385" r:id="rId16"/>
    <p:sldId id="396" r:id="rId17"/>
    <p:sldId id="397" r:id="rId18"/>
    <p:sldId id="407" r:id="rId19"/>
    <p:sldId id="398" r:id="rId20"/>
    <p:sldId id="394" r:id="rId21"/>
    <p:sldId id="395" r:id="rId22"/>
    <p:sldId id="408" r:id="rId23"/>
    <p:sldId id="409" r:id="rId24"/>
    <p:sldId id="410" r:id="rId25"/>
    <p:sldId id="411" r:id="rId26"/>
    <p:sldId id="412" r:id="rId27"/>
    <p:sldId id="400" r:id="rId28"/>
    <p:sldId id="401" r:id="rId29"/>
    <p:sldId id="403" r:id="rId30"/>
    <p:sldId id="405" r:id="rId31"/>
    <p:sldId id="406" r:id="rId32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Chapter4: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baseline="0" dirty="0" smtClean="0">
                <a:solidFill>
                  <a:srgbClr val="002060"/>
                </a:solidFill>
                <a:latin typeface="Verdana" pitchFamily="34" charset="0"/>
                <a:ea typeface="新細明體" charset="-120"/>
                <a:cs typeface="+mj-cs"/>
              </a:rPr>
              <a:t>Control</a:t>
            </a:r>
            <a:r>
              <a:rPr lang="en-US" altLang="zh-TW" sz="2800" b="1" i="1" kern="0" dirty="0" smtClean="0">
                <a:solidFill>
                  <a:srgbClr val="002060"/>
                </a:solidFill>
                <a:latin typeface="Verdana" pitchFamily="34" charset="0"/>
                <a:ea typeface="新細明體" charset="-120"/>
                <a:cs typeface="+mj-cs"/>
              </a:rPr>
              <a:t> Statements Part I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400"/>
              </a:lnSpc>
            </a:pPr>
            <a:r>
              <a:rPr lang="en-US" altLang="zh-TW" dirty="0" smtClean="0">
                <a:latin typeface="+mj-lt"/>
                <a:cs typeface="Courier New" pitchFamily="49" charset="0"/>
              </a:rPr>
              <a:t>Primitive Data Type</a:t>
            </a:r>
          </a:p>
          <a:p>
            <a:pPr>
              <a:lnSpc>
                <a:spcPts val="4400"/>
              </a:lnSpc>
            </a:pPr>
            <a:r>
              <a:rPr lang="en-US" altLang="zh-TW" i="1" dirty="0" smtClean="0">
                <a:latin typeface="+mj-lt"/>
                <a:cs typeface="Courier New" pitchFamily="49" charset="0"/>
              </a:rPr>
              <a:t>if</a:t>
            </a:r>
            <a:r>
              <a:rPr lang="en-US" altLang="zh-TW" dirty="0" smtClean="0"/>
              <a:t> statement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 </a:t>
            </a:r>
            <a:r>
              <a:rPr lang="en-US" altLang="zh-TW" i="1" dirty="0" smtClean="0">
                <a:latin typeface="+mj-lt"/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Operators</a:t>
            </a:r>
          </a:p>
          <a:p>
            <a:endParaRPr lang="en-US" altLang="zh-TW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is Algorithm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Any problem can be solved by executing </a:t>
            </a:r>
            <a:r>
              <a:rPr lang="en-US" altLang="zh-TW" dirty="0" smtClean="0">
                <a:solidFill>
                  <a:srgbClr val="00B050"/>
                </a:solidFill>
              </a:rPr>
              <a:t>a series of actions </a:t>
            </a:r>
            <a:r>
              <a:rPr lang="en-US" altLang="zh-TW" dirty="0" smtClean="0"/>
              <a:t>in a </a:t>
            </a:r>
            <a:r>
              <a:rPr lang="en-US" altLang="zh-TW" dirty="0" smtClean="0">
                <a:solidFill>
                  <a:srgbClr val="00B050"/>
                </a:solidFill>
              </a:rPr>
              <a:t>specific order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procedure for solving a problem is called an algorithm</a:t>
            </a:r>
          </a:p>
          <a:p>
            <a:pPr lvl="2"/>
            <a:r>
              <a:rPr lang="en-US" altLang="zh-TW" dirty="0" smtClean="0"/>
              <a:t>actions to be executed</a:t>
            </a:r>
          </a:p>
          <a:p>
            <a:pPr lvl="2"/>
            <a:r>
              <a:rPr lang="en-US" altLang="zh-TW" dirty="0" smtClean="0"/>
              <a:t>order in which these actions execute.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3</a:t>
            </a:fld>
            <a:endParaRPr lang="en-US" alt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Before Writing a Program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Understand the problem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Think of an approach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Understand the building blocks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Use proven principals of structured programming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4</a:t>
            </a:fld>
            <a:endParaRPr lang="en-US" altLang="ko-K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Flow Chart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models the </a:t>
            </a:r>
            <a:r>
              <a:rPr lang="en-US" altLang="zh-TW" dirty="0" smtClean="0">
                <a:solidFill>
                  <a:srgbClr val="00B050"/>
                </a:solidFill>
              </a:rPr>
              <a:t>workflow</a:t>
            </a:r>
            <a:r>
              <a:rPr lang="en-US" altLang="zh-TW" dirty="0" smtClean="0"/>
              <a:t> of a portion of a portion of a software system.</a:t>
            </a:r>
            <a:endParaRPr lang="zh-TW" altLang="en-US" dirty="0" smtClean="0"/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5</a:t>
            </a:fld>
            <a:endParaRPr lang="en-US" altLang="ko-KR"/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000232" y="3286124"/>
            <a:ext cx="4740275" cy="2286000"/>
            <a:chOff x="1248" y="1152"/>
            <a:chExt cx="2986" cy="144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248" y="1152"/>
              <a:ext cx="2986" cy="1440"/>
              <a:chOff x="1056" y="912"/>
              <a:chExt cx="2986" cy="1440"/>
            </a:xfrm>
          </p:grpSpPr>
          <p:sp>
            <p:nvSpPr>
              <p:cNvPr id="35" name="Text Box 5"/>
              <p:cNvSpPr txBox="1">
                <a:spLocks noChangeArrowheads="1"/>
              </p:cNvSpPr>
              <p:nvPr/>
            </p:nvSpPr>
            <p:spPr bwMode="auto">
              <a:xfrm>
                <a:off x="2832" y="1488"/>
                <a:ext cx="1210" cy="228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ea typeface="新細明體" charset="-120"/>
                  </a:rPr>
                  <a:t>print “Passed”</a:t>
                </a:r>
              </a:p>
            </p:txBody>
          </p:sp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1056" y="1248"/>
                <a:ext cx="1505" cy="674"/>
                <a:chOff x="1104" y="912"/>
                <a:chExt cx="1505" cy="674"/>
              </a:xfrm>
            </p:grpSpPr>
            <p:grpSp>
              <p:nvGrpSpPr>
                <p:cNvPr id="8" name="Group 7"/>
                <p:cNvGrpSpPr>
                  <a:grpSpLocks/>
                </p:cNvGrpSpPr>
                <p:nvPr/>
              </p:nvGrpSpPr>
              <p:grpSpPr bwMode="auto">
                <a:xfrm>
                  <a:off x="1104" y="912"/>
                  <a:ext cx="1505" cy="674"/>
                  <a:chOff x="1104" y="912"/>
                  <a:chExt cx="1505" cy="674"/>
                </a:xfrm>
              </p:grpSpPr>
              <p:sp>
                <p:nvSpPr>
                  <p:cNvPr id="46" name="Freeform 8"/>
                  <p:cNvSpPr>
                    <a:spLocks/>
                  </p:cNvSpPr>
                  <p:nvPr/>
                </p:nvSpPr>
                <p:spPr bwMode="auto">
                  <a:xfrm>
                    <a:off x="1104" y="912"/>
                    <a:ext cx="1505" cy="674"/>
                  </a:xfrm>
                  <a:custGeom>
                    <a:avLst/>
                    <a:gdLst/>
                    <a:ahLst/>
                    <a:cxnLst>
                      <a:cxn ang="0">
                        <a:pos x="752" y="0"/>
                      </a:cxn>
                      <a:cxn ang="0">
                        <a:pos x="0" y="345"/>
                      </a:cxn>
                      <a:cxn ang="0">
                        <a:pos x="752" y="674"/>
                      </a:cxn>
                      <a:cxn ang="0">
                        <a:pos x="1505" y="345"/>
                      </a:cxn>
                      <a:cxn ang="0">
                        <a:pos x="752" y="0"/>
                      </a:cxn>
                    </a:cxnLst>
                    <a:rect l="0" t="0" r="r" b="b"/>
                    <a:pathLst>
                      <a:path w="1505" h="674">
                        <a:moveTo>
                          <a:pt x="752" y="0"/>
                        </a:moveTo>
                        <a:lnTo>
                          <a:pt x="0" y="345"/>
                        </a:lnTo>
                        <a:lnTo>
                          <a:pt x="752" y="674"/>
                        </a:lnTo>
                        <a:lnTo>
                          <a:pt x="1505" y="345"/>
                        </a:lnTo>
                        <a:lnTo>
                          <a:pt x="752" y="0"/>
                        </a:lnTo>
                        <a:close/>
                      </a:path>
                    </a:pathLst>
                  </a:custGeom>
                  <a:solidFill>
                    <a:srgbClr val="CCE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912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04" y="912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248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72" y="1248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4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92" y="1152"/>
                  <a:ext cx="963" cy="21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urier New" pitchFamily="49" charset="0"/>
                      <a:ea typeface="新細明體" charset="-120"/>
                    </a:rPr>
                    <a:t>Grade &gt;= 60</a:t>
                  </a:r>
                </a:p>
              </p:txBody>
            </p:sp>
          </p:grp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1824" y="100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1776" y="91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1776" y="2256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Line 17"/>
              <p:cNvSpPr>
                <a:spLocks noChangeShapeType="1"/>
              </p:cNvSpPr>
              <p:nvPr/>
            </p:nvSpPr>
            <p:spPr bwMode="auto">
              <a:xfrm>
                <a:off x="1824" y="1920"/>
                <a:ext cx="0" cy="3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>
                <a:off x="2544" y="1584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 flipH="1">
                <a:off x="1824" y="2112"/>
                <a:ext cx="158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 flipV="1">
                <a:off x="3408" y="1728"/>
                <a:ext cx="0" cy="38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2688" y="1536"/>
              <a:ext cx="34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true</a:t>
              </a: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1584" y="2160"/>
              <a:ext cx="388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false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Flow Chart: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Rectangle:</a:t>
            </a:r>
            <a:r>
              <a:rPr lang="en-US" altLang="zh-TW" dirty="0" smtClean="0"/>
              <a:t> action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Circles:</a:t>
            </a:r>
            <a:r>
              <a:rPr lang="en-US" altLang="zh-TW" dirty="0" smtClean="0"/>
              <a:t> connectors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Arrow:</a:t>
            </a:r>
            <a:r>
              <a:rPr lang="en-US" altLang="zh-TW" dirty="0" smtClean="0"/>
              <a:t> execution flow. 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Diamonds: </a:t>
            </a:r>
            <a:r>
              <a:rPr lang="en-US" altLang="zh-TW" dirty="0" smtClean="0"/>
              <a:t>decisions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6</a:t>
            </a:fld>
            <a:endParaRPr lang="en-US" altLang="ko-KR"/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14546" y="4429132"/>
            <a:ext cx="4572032" cy="2143124"/>
            <a:chOff x="1248" y="1152"/>
            <a:chExt cx="2986" cy="144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248" y="1152"/>
              <a:ext cx="2986" cy="1440"/>
              <a:chOff x="1056" y="912"/>
              <a:chExt cx="2986" cy="1440"/>
            </a:xfrm>
          </p:grpSpPr>
          <p:sp>
            <p:nvSpPr>
              <p:cNvPr id="88" name="Text Box 5"/>
              <p:cNvSpPr txBox="1">
                <a:spLocks noChangeArrowheads="1"/>
              </p:cNvSpPr>
              <p:nvPr/>
            </p:nvSpPr>
            <p:spPr bwMode="auto">
              <a:xfrm>
                <a:off x="2832" y="1488"/>
                <a:ext cx="1210" cy="228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ea typeface="新細明體" charset="-120"/>
                  </a:rPr>
                  <a:t>print “Passed”</a:t>
                </a:r>
              </a:p>
            </p:txBody>
          </p:sp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1056" y="1248"/>
                <a:ext cx="1505" cy="674"/>
                <a:chOff x="1104" y="912"/>
                <a:chExt cx="1505" cy="674"/>
              </a:xfrm>
            </p:grpSpPr>
            <p:grpSp>
              <p:nvGrpSpPr>
                <p:cNvPr id="8" name="Group 7"/>
                <p:cNvGrpSpPr>
                  <a:grpSpLocks/>
                </p:cNvGrpSpPr>
                <p:nvPr/>
              </p:nvGrpSpPr>
              <p:grpSpPr bwMode="auto">
                <a:xfrm>
                  <a:off x="1104" y="912"/>
                  <a:ext cx="1505" cy="674"/>
                  <a:chOff x="1104" y="912"/>
                  <a:chExt cx="1505" cy="674"/>
                </a:xfrm>
              </p:grpSpPr>
              <p:sp>
                <p:nvSpPr>
                  <p:cNvPr id="99" name="Freeform 8"/>
                  <p:cNvSpPr>
                    <a:spLocks/>
                  </p:cNvSpPr>
                  <p:nvPr/>
                </p:nvSpPr>
                <p:spPr bwMode="auto">
                  <a:xfrm>
                    <a:off x="1104" y="912"/>
                    <a:ext cx="1505" cy="674"/>
                  </a:xfrm>
                  <a:custGeom>
                    <a:avLst/>
                    <a:gdLst/>
                    <a:ahLst/>
                    <a:cxnLst>
                      <a:cxn ang="0">
                        <a:pos x="752" y="0"/>
                      </a:cxn>
                      <a:cxn ang="0">
                        <a:pos x="0" y="345"/>
                      </a:cxn>
                      <a:cxn ang="0">
                        <a:pos x="752" y="674"/>
                      </a:cxn>
                      <a:cxn ang="0">
                        <a:pos x="1505" y="345"/>
                      </a:cxn>
                      <a:cxn ang="0">
                        <a:pos x="752" y="0"/>
                      </a:cxn>
                    </a:cxnLst>
                    <a:rect l="0" t="0" r="r" b="b"/>
                    <a:pathLst>
                      <a:path w="1505" h="674">
                        <a:moveTo>
                          <a:pt x="752" y="0"/>
                        </a:moveTo>
                        <a:lnTo>
                          <a:pt x="0" y="345"/>
                        </a:lnTo>
                        <a:lnTo>
                          <a:pt x="752" y="674"/>
                        </a:lnTo>
                        <a:lnTo>
                          <a:pt x="1505" y="345"/>
                        </a:lnTo>
                        <a:lnTo>
                          <a:pt x="752" y="0"/>
                        </a:lnTo>
                        <a:close/>
                      </a:path>
                    </a:pathLst>
                  </a:custGeom>
                  <a:solidFill>
                    <a:srgbClr val="CCE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0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912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1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04" y="912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248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3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72" y="1248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9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92" y="1152"/>
                  <a:ext cx="963" cy="21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urier New" pitchFamily="49" charset="0"/>
                      <a:ea typeface="新細明體" charset="-120"/>
                    </a:rPr>
                    <a:t>Grade &gt;= 60</a:t>
                  </a:r>
                </a:p>
              </p:txBody>
            </p:sp>
          </p:grpSp>
          <p:sp>
            <p:nvSpPr>
              <p:cNvPr id="90" name="Line 14"/>
              <p:cNvSpPr>
                <a:spLocks noChangeShapeType="1"/>
              </p:cNvSpPr>
              <p:nvPr/>
            </p:nvSpPr>
            <p:spPr bwMode="auto">
              <a:xfrm>
                <a:off x="1824" y="100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Oval 15"/>
              <p:cNvSpPr>
                <a:spLocks noChangeArrowheads="1"/>
              </p:cNvSpPr>
              <p:nvPr/>
            </p:nvSpPr>
            <p:spPr bwMode="auto">
              <a:xfrm>
                <a:off x="1776" y="91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Oval 16"/>
              <p:cNvSpPr>
                <a:spLocks noChangeArrowheads="1"/>
              </p:cNvSpPr>
              <p:nvPr/>
            </p:nvSpPr>
            <p:spPr bwMode="auto">
              <a:xfrm>
                <a:off x="1776" y="2256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Line 17"/>
              <p:cNvSpPr>
                <a:spLocks noChangeShapeType="1"/>
              </p:cNvSpPr>
              <p:nvPr/>
            </p:nvSpPr>
            <p:spPr bwMode="auto">
              <a:xfrm>
                <a:off x="1824" y="1920"/>
                <a:ext cx="0" cy="3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Line 18"/>
              <p:cNvSpPr>
                <a:spLocks noChangeShapeType="1"/>
              </p:cNvSpPr>
              <p:nvPr/>
            </p:nvSpPr>
            <p:spPr bwMode="auto">
              <a:xfrm>
                <a:off x="2544" y="1584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Line 19"/>
              <p:cNvSpPr>
                <a:spLocks noChangeShapeType="1"/>
              </p:cNvSpPr>
              <p:nvPr/>
            </p:nvSpPr>
            <p:spPr bwMode="auto">
              <a:xfrm flipH="1">
                <a:off x="1824" y="2112"/>
                <a:ext cx="158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Line 20"/>
              <p:cNvSpPr>
                <a:spLocks noChangeShapeType="1"/>
              </p:cNvSpPr>
              <p:nvPr/>
            </p:nvSpPr>
            <p:spPr bwMode="auto">
              <a:xfrm flipV="1">
                <a:off x="3408" y="1728"/>
                <a:ext cx="0" cy="38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6" name="Text Box 21"/>
            <p:cNvSpPr txBox="1">
              <a:spLocks noChangeArrowheads="1"/>
            </p:cNvSpPr>
            <p:nvPr/>
          </p:nvSpPr>
          <p:spPr bwMode="auto">
            <a:xfrm>
              <a:off x="2688" y="1536"/>
              <a:ext cx="34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true</a:t>
              </a:r>
            </a:p>
          </p:txBody>
        </p:sp>
        <p:sp>
          <p:nvSpPr>
            <p:cNvPr id="87" name="Text Box 22"/>
            <p:cNvSpPr txBox="1">
              <a:spLocks noChangeArrowheads="1"/>
            </p:cNvSpPr>
            <p:nvPr/>
          </p:nvSpPr>
          <p:spPr bwMode="auto">
            <a:xfrm>
              <a:off x="1584" y="2160"/>
              <a:ext cx="388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false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Pseudo Code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an informal language.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similar to everyday English.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helps programmers develop algorithms without worrying about the language syntax.</a:t>
            </a:r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571604" y="4357694"/>
            <a:ext cx="5286412" cy="1708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dirty="0" smtClean="0">
                <a:solidFill>
                  <a:srgbClr val="00B0F0"/>
                </a:solidFill>
                <a:latin typeface="Comic Sans MS" pitchFamily="66" charset="0"/>
              </a:rPr>
              <a:t>i</a:t>
            </a:r>
            <a:r>
              <a:rPr lang="en-US" altLang="zh-TW" sz="2400" b="0" u="none" dirty="0" smtClean="0">
                <a:solidFill>
                  <a:srgbClr val="00B0F0"/>
                </a:solidFill>
                <a:latin typeface="Comic Sans MS" pitchFamily="66" charset="0"/>
              </a:rPr>
              <a:t>f grade is greater or equal to 60</a:t>
            </a:r>
          </a:p>
          <a:p>
            <a:pPr algn="l">
              <a:lnSpc>
                <a:spcPts val="3200"/>
              </a:lnSpc>
            </a:pPr>
            <a:r>
              <a:rPr lang="en-US" altLang="zh-TW" sz="2400" u="none" dirty="0" smtClean="0">
                <a:solidFill>
                  <a:srgbClr val="00B0F0"/>
                </a:solidFill>
                <a:latin typeface="Comic Sans MS" pitchFamily="66" charset="0"/>
              </a:rPr>
              <a:t>    print “Passed”</a:t>
            </a:r>
          </a:p>
          <a:p>
            <a:pPr algn="l">
              <a:lnSpc>
                <a:spcPts val="3200"/>
              </a:lnSpc>
            </a:pPr>
            <a:r>
              <a:rPr lang="en-US" altLang="zh-TW" sz="2400" b="0" u="none" dirty="0" smtClean="0">
                <a:solidFill>
                  <a:srgbClr val="00B0F0"/>
                </a:solidFill>
                <a:latin typeface="Comic Sans MS" pitchFamily="66" charset="0"/>
              </a:rPr>
              <a:t>else </a:t>
            </a:r>
          </a:p>
          <a:p>
            <a:pPr algn="l">
              <a:lnSpc>
                <a:spcPts val="3200"/>
              </a:lnSpc>
            </a:pPr>
            <a:r>
              <a:rPr lang="en-US" altLang="zh-TW" sz="2400" u="none" dirty="0" smtClean="0">
                <a:solidFill>
                  <a:srgbClr val="00B0F0"/>
                </a:solidFill>
                <a:latin typeface="Comic Sans MS" pitchFamily="66" charset="0"/>
              </a:rPr>
              <a:t>    print “Failed”</a:t>
            </a:r>
            <a:endParaRPr lang="zh-TW" altLang="en-US" sz="2400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Control Structure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Statements normally are executed one after the other in the order.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B050"/>
                </a:solidFill>
              </a:rPr>
              <a:t>Transfer of control </a:t>
            </a:r>
            <a:r>
              <a:rPr lang="en-US" altLang="zh-TW" dirty="0" smtClean="0"/>
              <a:t>enables the programmer to change the execution order</a:t>
            </a:r>
          </a:p>
          <a:p>
            <a:pPr lvl="1"/>
            <a:r>
              <a:rPr lang="en-US" altLang="zh-TW" dirty="0" err="1" smtClean="0"/>
              <a:t>Bohm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Jacopini</a:t>
            </a:r>
            <a:r>
              <a:rPr lang="en-US" altLang="zh-TW" dirty="0" smtClean="0"/>
              <a:t> showed that all programs could be written in three control structures.</a:t>
            </a:r>
          </a:p>
          <a:p>
            <a:pPr lvl="2"/>
            <a:r>
              <a:rPr lang="en-US" altLang="zh-TW" dirty="0" smtClean="0"/>
              <a:t>Sequence Structure</a:t>
            </a:r>
          </a:p>
          <a:p>
            <a:pPr lvl="2"/>
            <a:r>
              <a:rPr lang="en-US" altLang="zh-TW" dirty="0" smtClean="0"/>
              <a:t>Selection Structure: 1) if; 2) if-else; 3) switch</a:t>
            </a:r>
          </a:p>
          <a:p>
            <a:pPr lvl="2"/>
            <a:r>
              <a:rPr lang="en-US" altLang="zh-TW" dirty="0" smtClean="0"/>
              <a:t>Repetition Structure: 1) while; 2) do-while; 3) for loop</a:t>
            </a: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 Data Type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/>
              <a:t>Java has many primitive data types</a:t>
            </a:r>
          </a:p>
          <a:p>
            <a:pPr lvl="2"/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char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byte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short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int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long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float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double</a:t>
            </a:r>
            <a:r>
              <a:rPr lang="en-US" altLang="zh-TW" dirty="0" smtClean="0">
                <a:ea typeface="新細明體" charset="-120"/>
                <a:cs typeface="Times New Roman" pitchFamily="18" charset="0"/>
              </a:rPr>
              <a:t>, </a:t>
            </a:r>
          </a:p>
          <a:p>
            <a:pPr lvl="2"/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Times New Roman" pitchFamily="18" charset="0"/>
              </a:rPr>
              <a:t>boolean</a:t>
            </a:r>
            <a:endParaRPr lang="en-US" altLang="zh-TW" b="1" dirty="0" smtClean="0">
              <a:latin typeface="Courier New" pitchFamily="49" charset="0"/>
              <a:ea typeface="新細明體" charset="-120"/>
              <a:cs typeface="Times New Roman" pitchFamily="18" charset="0"/>
            </a:endParaRP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They are the building blocks for complicated types.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In Java, the primitive data types will be set to their default value.</a:t>
            </a:r>
          </a:p>
          <a:p>
            <a:pPr lvl="2"/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boolean</a:t>
            </a:r>
            <a:r>
              <a:rPr lang="en-US" altLang="zh-TW" dirty="0" smtClean="0">
                <a:ea typeface="新細明體" charset="-120"/>
              </a:rPr>
              <a:t> gets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false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all other types are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0</a:t>
            </a:r>
          </a:p>
          <a:p>
            <a:pPr lvl="2">
              <a:lnSpc>
                <a:spcPts val="3600"/>
              </a:lnSpc>
            </a:pPr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 Data Type</a:t>
            </a:r>
            <a:endParaRPr lang="zh-TW" alt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42910" y="1749444"/>
          <a:ext cx="7805738" cy="4394200"/>
        </p:xfrm>
        <a:graphic>
          <a:graphicData uri="http://schemas.openxmlformats.org/presentationml/2006/ole">
            <p:oleObj spid="_x0000_s5122" name="Document" r:id="rId3" imgW="6190351" imgH="360480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i="1" dirty="0" smtClean="0"/>
              <a:t>if</a:t>
            </a:r>
            <a:r>
              <a:rPr lang="en-US" altLang="ko-KR" b="0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Courier New" pitchFamily="49" charset="0"/>
                <a:ea typeface="新細明體" charset="-120"/>
              </a:rPr>
              <a:t>if </a:t>
            </a:r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enables a program making a selection.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The chooses is based on expression that evaluates to a </a:t>
            </a:r>
            <a:r>
              <a:rPr lang="en-US" altLang="zh-TW" b="1" dirty="0" err="1" smtClean="0">
                <a:solidFill>
                  <a:srgbClr val="00B05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bool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type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True: </a:t>
            </a:r>
            <a:r>
              <a:rPr lang="en-US" altLang="zh-TW" dirty="0" smtClean="0">
                <a:ea typeface="新細明體" charset="-120"/>
              </a:rPr>
              <a:t>perform an action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False:</a:t>
            </a:r>
            <a:r>
              <a:rPr lang="en-US" altLang="zh-TW" dirty="0" smtClean="0">
                <a:ea typeface="新細明體" charset="-120"/>
              </a:rPr>
              <a:t> skip the action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Single entry/exit point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Structures with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many lines </a:t>
            </a:r>
            <a:r>
              <a:rPr lang="en-US" altLang="zh-TW" dirty="0" smtClean="0">
                <a:ea typeface="新細明體" charset="-120"/>
              </a:rPr>
              <a:t>of code need braces ({)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endParaRPr lang="en-US" altLang="zh-TW" dirty="0" smtClean="0">
              <a:ea typeface="新細明體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11</a:t>
            </a:fld>
            <a:endParaRPr lang="en-US" altLang="ko-KR"/>
          </a:p>
        </p:txBody>
      </p:sp>
      <p:sp>
        <p:nvSpPr>
          <p:cNvPr id="6" name="文字方塊 5"/>
          <p:cNvSpPr txBox="1"/>
          <p:nvPr/>
        </p:nvSpPr>
        <p:spPr>
          <a:xfrm>
            <a:off x="5429256" y="3329136"/>
            <a:ext cx="3300429" cy="1528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dirty="0" smtClean="0">
                <a:solidFill>
                  <a:srgbClr val="00B0F0"/>
                </a:solidFill>
                <a:latin typeface="Comic Sans MS" pitchFamily="66" charset="0"/>
              </a:rPr>
              <a:t>i</a:t>
            </a: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f( expression){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    statement1 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    statement2;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}/* End of if-condition**/</a:t>
            </a:r>
            <a:endParaRPr lang="zh-TW" altLang="en-US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i="1" dirty="0" smtClean="0"/>
              <a:t>if</a:t>
            </a:r>
            <a:r>
              <a:rPr lang="en-US" altLang="ko-KR" b="0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12</a:t>
            </a:fld>
            <a:endParaRPr lang="en-US" altLang="ko-KR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536935" y="2736586"/>
            <a:ext cx="4071654" cy="1905000"/>
            <a:chOff x="1248" y="1152"/>
            <a:chExt cx="3034" cy="144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248" y="1152"/>
              <a:ext cx="3034" cy="1440"/>
              <a:chOff x="1056" y="912"/>
              <a:chExt cx="3034" cy="1440"/>
            </a:xfrm>
          </p:grpSpPr>
          <p:sp>
            <p:nvSpPr>
              <p:cNvPr id="29" name="Text Box 5"/>
              <p:cNvSpPr txBox="1">
                <a:spLocks noChangeArrowheads="1"/>
              </p:cNvSpPr>
              <p:nvPr/>
            </p:nvSpPr>
            <p:spPr bwMode="auto">
              <a:xfrm>
                <a:off x="2832" y="1488"/>
                <a:ext cx="1258" cy="233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ea typeface="新細明體" charset="-120"/>
                  </a:rPr>
                  <a:t>print “Passed”</a:t>
                </a:r>
              </a:p>
            </p:txBody>
          </p:sp>
          <p:grpSp>
            <p:nvGrpSpPr>
              <p:cNvPr id="6" name="Group 6"/>
              <p:cNvGrpSpPr>
                <a:grpSpLocks/>
              </p:cNvGrpSpPr>
              <p:nvPr/>
            </p:nvGrpSpPr>
            <p:grpSpPr bwMode="auto">
              <a:xfrm>
                <a:off x="1056" y="1248"/>
                <a:ext cx="1505" cy="674"/>
                <a:chOff x="1104" y="912"/>
                <a:chExt cx="1505" cy="674"/>
              </a:xfrm>
            </p:grpSpPr>
            <p:grpSp>
              <p:nvGrpSpPr>
                <p:cNvPr id="7" name="Group 7"/>
                <p:cNvGrpSpPr>
                  <a:grpSpLocks/>
                </p:cNvGrpSpPr>
                <p:nvPr/>
              </p:nvGrpSpPr>
              <p:grpSpPr bwMode="auto">
                <a:xfrm>
                  <a:off x="1104" y="912"/>
                  <a:ext cx="1505" cy="674"/>
                  <a:chOff x="1104" y="912"/>
                  <a:chExt cx="1505" cy="674"/>
                </a:xfrm>
              </p:grpSpPr>
              <p:sp>
                <p:nvSpPr>
                  <p:cNvPr id="40" name="Freeform 8"/>
                  <p:cNvSpPr>
                    <a:spLocks/>
                  </p:cNvSpPr>
                  <p:nvPr/>
                </p:nvSpPr>
                <p:spPr bwMode="auto">
                  <a:xfrm>
                    <a:off x="1104" y="912"/>
                    <a:ext cx="1505" cy="674"/>
                  </a:xfrm>
                  <a:custGeom>
                    <a:avLst/>
                    <a:gdLst/>
                    <a:ahLst/>
                    <a:cxnLst>
                      <a:cxn ang="0">
                        <a:pos x="752" y="0"/>
                      </a:cxn>
                      <a:cxn ang="0">
                        <a:pos x="0" y="345"/>
                      </a:cxn>
                      <a:cxn ang="0">
                        <a:pos x="752" y="674"/>
                      </a:cxn>
                      <a:cxn ang="0">
                        <a:pos x="1505" y="345"/>
                      </a:cxn>
                      <a:cxn ang="0">
                        <a:pos x="752" y="0"/>
                      </a:cxn>
                    </a:cxnLst>
                    <a:rect l="0" t="0" r="r" b="b"/>
                    <a:pathLst>
                      <a:path w="1505" h="674">
                        <a:moveTo>
                          <a:pt x="752" y="0"/>
                        </a:moveTo>
                        <a:lnTo>
                          <a:pt x="0" y="345"/>
                        </a:lnTo>
                        <a:lnTo>
                          <a:pt x="752" y="674"/>
                        </a:lnTo>
                        <a:lnTo>
                          <a:pt x="1505" y="345"/>
                        </a:lnTo>
                        <a:lnTo>
                          <a:pt x="752" y="0"/>
                        </a:lnTo>
                        <a:close/>
                      </a:path>
                    </a:pathLst>
                  </a:custGeom>
                  <a:solidFill>
                    <a:srgbClr val="CCE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912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04" y="912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248"/>
                    <a:ext cx="768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72" y="1248"/>
                    <a:ext cx="720" cy="33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TW" altLang="en-US" sz="1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3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92" y="1152"/>
                  <a:ext cx="1018" cy="233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urier New" pitchFamily="49" charset="0"/>
                      <a:ea typeface="新細明體" charset="-120"/>
                    </a:rPr>
                    <a:t>Grade &gt;= 60</a:t>
                  </a:r>
                </a:p>
              </p:txBody>
            </p:sp>
          </p:grpSp>
          <p:sp>
            <p:nvSpPr>
              <p:cNvPr id="31" name="Line 14"/>
              <p:cNvSpPr>
                <a:spLocks noChangeShapeType="1"/>
              </p:cNvSpPr>
              <p:nvPr/>
            </p:nvSpPr>
            <p:spPr bwMode="auto">
              <a:xfrm>
                <a:off x="1824" y="100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1776" y="91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1776" y="2256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Line 17"/>
              <p:cNvSpPr>
                <a:spLocks noChangeShapeType="1"/>
              </p:cNvSpPr>
              <p:nvPr/>
            </p:nvSpPr>
            <p:spPr bwMode="auto">
              <a:xfrm>
                <a:off x="1824" y="1920"/>
                <a:ext cx="0" cy="3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Line 18"/>
              <p:cNvSpPr>
                <a:spLocks noChangeShapeType="1"/>
              </p:cNvSpPr>
              <p:nvPr/>
            </p:nvSpPr>
            <p:spPr bwMode="auto">
              <a:xfrm>
                <a:off x="2544" y="1584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Line 19"/>
              <p:cNvSpPr>
                <a:spLocks noChangeShapeType="1"/>
              </p:cNvSpPr>
              <p:nvPr/>
            </p:nvSpPr>
            <p:spPr bwMode="auto">
              <a:xfrm flipH="1">
                <a:off x="1824" y="2112"/>
                <a:ext cx="158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Line 20"/>
              <p:cNvSpPr>
                <a:spLocks noChangeShapeType="1"/>
              </p:cNvSpPr>
              <p:nvPr/>
            </p:nvSpPr>
            <p:spPr bwMode="auto">
              <a:xfrm flipV="1">
                <a:off x="3408" y="1728"/>
                <a:ext cx="0" cy="38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7" name="Text Box 21"/>
            <p:cNvSpPr txBox="1">
              <a:spLocks noChangeArrowheads="1"/>
            </p:cNvSpPr>
            <p:nvPr/>
          </p:nvSpPr>
          <p:spPr bwMode="auto">
            <a:xfrm>
              <a:off x="2688" y="1536"/>
              <a:ext cx="400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true</a:t>
              </a:r>
            </a:p>
          </p:txBody>
        </p:sp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1584" y="2160"/>
              <a:ext cx="441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false</a:t>
              </a:r>
            </a:p>
          </p:txBody>
        </p:sp>
      </p:grpSp>
      <p:sp>
        <p:nvSpPr>
          <p:cNvPr id="45" name="文字方塊 44"/>
          <p:cNvSpPr txBox="1"/>
          <p:nvPr/>
        </p:nvSpPr>
        <p:spPr>
          <a:xfrm>
            <a:off x="1714480" y="1541124"/>
            <a:ext cx="4939173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dirty="0" smtClean="0">
                <a:solidFill>
                  <a:srgbClr val="00B0F0"/>
                </a:solidFill>
                <a:latin typeface="Comic Sans MS" pitchFamily="66" charset="0"/>
              </a:rPr>
              <a:t>i</a:t>
            </a:r>
            <a:r>
              <a:rPr lang="en-US" altLang="zh-TW" sz="2400" b="0" u="none" dirty="0" smtClean="0">
                <a:solidFill>
                  <a:srgbClr val="00B0F0"/>
                </a:solidFill>
                <a:latin typeface="Comic Sans MS" pitchFamily="66" charset="0"/>
              </a:rPr>
              <a:t>f grade is greater or equal to 60</a:t>
            </a:r>
          </a:p>
          <a:p>
            <a:pPr algn="l">
              <a:lnSpc>
                <a:spcPts val="3200"/>
              </a:lnSpc>
            </a:pPr>
            <a:r>
              <a:rPr lang="en-US" altLang="zh-TW" sz="2400" u="none" dirty="0" smtClean="0">
                <a:solidFill>
                  <a:srgbClr val="00B0F0"/>
                </a:solidFill>
                <a:latin typeface="Comic Sans MS" pitchFamily="66" charset="0"/>
              </a:rPr>
              <a:t>    print “Passed”</a:t>
            </a:r>
            <a:endParaRPr lang="zh-TW" altLang="en-US" sz="2400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1643042" y="4970148"/>
            <a:ext cx="6072230" cy="9130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if(grade &gt;= 60)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    </a:t>
            </a:r>
            <a:r>
              <a:rPr lang="en-US" altLang="zh-TW" sz="2000" u="none" dirty="0" err="1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System.out.println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(“Passed”);</a:t>
            </a:r>
            <a:endParaRPr lang="zh-TW" altLang="en-US" sz="2000" u="none" dirty="0">
              <a:solidFill>
                <a:srgbClr val="00B0F0"/>
              </a:solidFill>
              <a:latin typeface="Lucida Console" pitchFamily="49" charset="0"/>
              <a:cs typeface="Lucida Sans Unicode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i="1" dirty="0" smtClean="0"/>
              <a:t>if</a:t>
            </a:r>
            <a:r>
              <a:rPr lang="en-US" altLang="ko-KR" b="0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317625"/>
            <a:ext cx="7872442" cy="4778375"/>
          </a:xfrm>
        </p:spPr>
        <p:txBody>
          <a:bodyPr/>
          <a:lstStyle/>
          <a:p>
            <a:r>
              <a:rPr lang="en-US" altLang="zh-TW" i="1" dirty="0" smtClean="0">
                <a:latin typeface="+mj-lt"/>
                <a:ea typeface="新細明體" charset="-120"/>
              </a:rPr>
              <a:t>if/else</a:t>
            </a:r>
            <a:r>
              <a:rPr lang="en-US" altLang="zh-TW" dirty="0" smtClean="0">
                <a:ea typeface="新細明體" charset="-120"/>
              </a:rPr>
              <a:t> Description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Alternate courses can be taken when the statement is false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There are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two choices</a:t>
            </a:r>
            <a:r>
              <a:rPr lang="en-US" altLang="zh-TW" dirty="0" smtClean="0">
                <a:ea typeface="新細明體" charset="-120"/>
              </a:rPr>
              <a:t> rather than one action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Nested structures </a:t>
            </a:r>
            <a:r>
              <a:rPr lang="en-US" altLang="zh-TW" dirty="0" smtClean="0">
                <a:ea typeface="新細明體" charset="-120"/>
              </a:rPr>
              <a:t>can test many cases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13</a:t>
            </a:fld>
            <a:endParaRPr lang="en-US" altLang="ko-KR"/>
          </a:p>
        </p:txBody>
      </p:sp>
      <p:sp>
        <p:nvSpPr>
          <p:cNvPr id="6" name="文字方塊 5"/>
          <p:cNvSpPr txBox="1"/>
          <p:nvPr/>
        </p:nvSpPr>
        <p:spPr>
          <a:xfrm>
            <a:off x="2143108" y="4039751"/>
            <a:ext cx="5357850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if( expression)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    statement1 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else if(expression)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    statement2;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else 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    statement 3</a:t>
            </a:r>
            <a:endParaRPr lang="zh-TW" altLang="en-US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i="1" dirty="0" smtClean="0"/>
              <a:t>if</a:t>
            </a:r>
            <a:r>
              <a:rPr lang="en-US" altLang="ko-KR" b="0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14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2000232" y="1471748"/>
            <a:ext cx="3756156" cy="1528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if grade is greater or equal to 60</a:t>
            </a:r>
          </a:p>
          <a:p>
            <a:pPr algn="l">
              <a:lnSpc>
                <a:spcPts val="2800"/>
              </a:lnSpc>
            </a:pPr>
            <a:r>
              <a:rPr lang="en-US" altLang="zh-TW" u="none" dirty="0" smtClean="0">
                <a:solidFill>
                  <a:srgbClr val="00B0F0"/>
                </a:solidFill>
                <a:latin typeface="Comic Sans MS" pitchFamily="66" charset="0"/>
              </a:rPr>
              <a:t>    print “Passed”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Comic Sans MS" pitchFamily="66" charset="0"/>
              </a:rPr>
              <a:t>else </a:t>
            </a:r>
          </a:p>
          <a:p>
            <a:pPr algn="l">
              <a:lnSpc>
                <a:spcPts val="2800"/>
              </a:lnSpc>
            </a:pPr>
            <a:r>
              <a:rPr lang="en-US" altLang="zh-TW" u="none" dirty="0" smtClean="0">
                <a:solidFill>
                  <a:srgbClr val="00B0F0"/>
                </a:solidFill>
                <a:latin typeface="Comic Sans MS" pitchFamily="66" charset="0"/>
              </a:rPr>
              <a:t>    print “Failed”</a:t>
            </a:r>
            <a:endParaRPr lang="zh-TW" altLang="en-US" u="none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122842" y="4755834"/>
            <a:ext cx="5306678" cy="15286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if(grade &gt;= 60)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  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(“Passed”);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else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(“Failed”);</a:t>
            </a:r>
            <a:endParaRPr lang="zh-TW" altLang="en-US" u="none" dirty="0">
              <a:solidFill>
                <a:srgbClr val="00B0F0"/>
              </a:solidFill>
              <a:latin typeface="Lucida Console" pitchFamily="49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422373" y="2819408"/>
            <a:ext cx="6007147" cy="1752600"/>
            <a:chOff x="528" y="384"/>
            <a:chExt cx="4273" cy="1632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1920" y="672"/>
              <a:ext cx="1505" cy="674"/>
              <a:chOff x="1104" y="912"/>
              <a:chExt cx="1505" cy="674"/>
            </a:xfrm>
          </p:grpSpPr>
          <p:grpSp>
            <p:nvGrpSpPr>
              <p:cNvPr id="8" name="Group 6"/>
              <p:cNvGrpSpPr>
                <a:grpSpLocks/>
              </p:cNvGrpSpPr>
              <p:nvPr/>
            </p:nvGrpSpPr>
            <p:grpSpPr bwMode="auto">
              <a:xfrm>
                <a:off x="1104" y="912"/>
                <a:ext cx="1505" cy="674"/>
                <a:chOff x="1104" y="912"/>
                <a:chExt cx="1505" cy="674"/>
              </a:xfrm>
            </p:grpSpPr>
            <p:sp>
              <p:nvSpPr>
                <p:cNvPr id="52" name="Freeform 7"/>
                <p:cNvSpPr>
                  <a:spLocks/>
                </p:cNvSpPr>
                <p:nvPr/>
              </p:nvSpPr>
              <p:spPr bwMode="auto">
                <a:xfrm>
                  <a:off x="1104" y="912"/>
                  <a:ext cx="1505" cy="674"/>
                </a:xfrm>
                <a:custGeom>
                  <a:avLst/>
                  <a:gdLst/>
                  <a:ahLst/>
                  <a:cxnLst>
                    <a:cxn ang="0">
                      <a:pos x="752" y="0"/>
                    </a:cxn>
                    <a:cxn ang="0">
                      <a:pos x="0" y="345"/>
                    </a:cxn>
                    <a:cxn ang="0">
                      <a:pos x="752" y="674"/>
                    </a:cxn>
                    <a:cxn ang="0">
                      <a:pos x="1505" y="345"/>
                    </a:cxn>
                    <a:cxn ang="0">
                      <a:pos x="752" y="0"/>
                    </a:cxn>
                  </a:cxnLst>
                  <a:rect l="0" t="0" r="r" b="b"/>
                  <a:pathLst>
                    <a:path w="1505" h="674">
                      <a:moveTo>
                        <a:pt x="752" y="0"/>
                      </a:moveTo>
                      <a:lnTo>
                        <a:pt x="0" y="345"/>
                      </a:lnTo>
                      <a:lnTo>
                        <a:pt x="752" y="674"/>
                      </a:lnTo>
                      <a:lnTo>
                        <a:pt x="1505" y="345"/>
                      </a:lnTo>
                      <a:lnTo>
                        <a:pt x="752" y="0"/>
                      </a:lnTo>
                      <a:close/>
                    </a:path>
                  </a:pathLst>
                </a:custGeom>
                <a:solidFill>
                  <a:srgbClr val="CCE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auto">
                <a:xfrm>
                  <a:off x="1872" y="912"/>
                  <a:ext cx="720" cy="33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104" y="912"/>
                  <a:ext cx="768" cy="33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auto">
                <a:xfrm>
                  <a:off x="1104" y="1248"/>
                  <a:ext cx="768" cy="33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872" y="1248"/>
                  <a:ext cx="720" cy="33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4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51" name="Text Box 12"/>
              <p:cNvSpPr txBox="1">
                <a:spLocks noChangeArrowheads="1"/>
              </p:cNvSpPr>
              <p:nvPr/>
            </p:nvSpPr>
            <p:spPr bwMode="auto">
              <a:xfrm>
                <a:off x="1392" y="1152"/>
                <a:ext cx="972" cy="28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ea typeface="新細明體" charset="-120"/>
                  </a:rPr>
                  <a:t>Grade &gt;= 60</a:t>
                </a:r>
              </a:p>
            </p:txBody>
          </p:sp>
        </p:grp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3600" y="1296"/>
              <a:ext cx="1201" cy="287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新細明體" charset="-120"/>
                </a:rPr>
                <a:t>print “Passed”</a:t>
              </a:r>
            </a:p>
          </p:txBody>
        </p:sp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528" y="1296"/>
              <a:ext cx="1201" cy="287"/>
            </a:xfrm>
            <a:prstGeom prst="rect">
              <a:avLst/>
            </a:prstGeom>
            <a:solidFill>
              <a:srgbClr val="CCEC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新細明體" charset="-120"/>
                </a:rPr>
                <a:t>print “Failed”</a:t>
              </a:r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flipH="1">
              <a:off x="1056" y="1008"/>
              <a:ext cx="86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3408" y="1008"/>
              <a:ext cx="91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>
              <a:off x="1056" y="1008"/>
              <a:ext cx="0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320" y="1008"/>
              <a:ext cx="0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2688" y="480"/>
              <a:ext cx="0" cy="1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val 20"/>
            <p:cNvSpPr>
              <a:spLocks noChangeArrowheads="1"/>
            </p:cNvSpPr>
            <p:nvPr/>
          </p:nvSpPr>
          <p:spPr bwMode="auto">
            <a:xfrm>
              <a:off x="2640" y="384"/>
              <a:ext cx="96" cy="96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1296" y="720"/>
              <a:ext cx="421" cy="2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false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3744" y="720"/>
              <a:ext cx="382" cy="2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新細明體" charset="-120"/>
                </a:rPr>
                <a:t>true</a:t>
              </a:r>
            </a:p>
          </p:txBody>
        </p:sp>
        <p:sp>
          <p:nvSpPr>
            <p:cNvPr id="44" name="Oval 23"/>
            <p:cNvSpPr>
              <a:spLocks noChangeArrowheads="1"/>
            </p:cNvSpPr>
            <p:nvPr/>
          </p:nvSpPr>
          <p:spPr bwMode="auto">
            <a:xfrm>
              <a:off x="2640" y="1680"/>
              <a:ext cx="96" cy="96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1056" y="1536"/>
              <a:ext cx="0" cy="1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>
              <a:off x="1056" y="1728"/>
              <a:ext cx="158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Line 26"/>
            <p:cNvSpPr>
              <a:spLocks noChangeShapeType="1"/>
            </p:cNvSpPr>
            <p:nvPr/>
          </p:nvSpPr>
          <p:spPr bwMode="auto">
            <a:xfrm flipH="1">
              <a:off x="2736" y="1728"/>
              <a:ext cx="158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27"/>
            <p:cNvSpPr>
              <a:spLocks noChangeShapeType="1"/>
            </p:cNvSpPr>
            <p:nvPr/>
          </p:nvSpPr>
          <p:spPr bwMode="auto">
            <a:xfrm flipV="1">
              <a:off x="4320" y="1536"/>
              <a:ext cx="0" cy="1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Line 28"/>
            <p:cNvSpPr>
              <a:spLocks noChangeShapeType="1"/>
            </p:cNvSpPr>
            <p:nvPr/>
          </p:nvSpPr>
          <p:spPr bwMode="auto">
            <a:xfrm>
              <a:off x="2688" y="1776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i="1" dirty="0" smtClean="0"/>
              <a:t>if</a:t>
            </a:r>
            <a:r>
              <a:rPr lang="en-US" altLang="ko-KR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428728" y="1928802"/>
            <a:ext cx="6786610" cy="41583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if(grade &gt;= 90)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    </a:t>
            </a:r>
            <a:r>
              <a:rPr lang="en-US" altLang="zh-TW" sz="2000" u="none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(“A”);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else if (grade &gt;=80)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    </a:t>
            </a:r>
            <a:r>
              <a:rPr lang="en-US" altLang="zh-TW" sz="2000" b="0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</a:rPr>
              <a:t>(“B”);</a:t>
            </a:r>
          </a:p>
          <a:p>
            <a:pPr algn="l">
              <a:lnSpc>
                <a:spcPts val="3200"/>
              </a:lnSpc>
            </a:pP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else if (grade &gt;=70)</a:t>
            </a:r>
          </a:p>
          <a:p>
            <a:pPr lvl="1"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(“C”);</a:t>
            </a:r>
          </a:p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else if (grade &gt;= 60)</a:t>
            </a:r>
          </a:p>
          <a:p>
            <a:pPr lvl="1">
              <a:lnSpc>
                <a:spcPts val="3200"/>
              </a:lnSpc>
            </a:pP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(“D”);</a:t>
            </a:r>
          </a:p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else</a:t>
            </a:r>
          </a:p>
          <a:p>
            <a:pPr lvl="1">
              <a:lnSpc>
                <a:spcPts val="3200"/>
              </a:lnSpc>
            </a:pP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System.out.println</a:t>
            </a:r>
            <a:r>
              <a:rPr lang="en-US" altLang="zh-TW" sz="2000" dirty="0" smtClean="0">
                <a:solidFill>
                  <a:srgbClr val="00B0F0"/>
                </a:solidFill>
                <a:latin typeface="Lucida Console" pitchFamily="49" charset="0"/>
              </a:rPr>
              <a:t>(“E”);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i="1" dirty="0" smtClean="0"/>
              <a:t>if</a:t>
            </a:r>
            <a:r>
              <a:rPr lang="en-US" altLang="ko-KR" b="0" dirty="0" smtClean="0">
                <a:latin typeface="Verdana" pitchFamily="34" charset="0"/>
              </a:rPr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Conditional Operators(?)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It is a Java ternary operator (three operands)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Similar to an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if/else</a:t>
            </a:r>
            <a:r>
              <a:rPr lang="en-US" altLang="zh-TW" dirty="0" smtClean="0">
                <a:ea typeface="新細明體" charset="-120"/>
              </a:rPr>
              <a:t> structure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Syntax: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(</a:t>
            </a:r>
            <a:r>
              <a:rPr lang="en-US" altLang="zh-TW" i="1" dirty="0" err="1" smtClean="0">
                <a:ea typeface="新細明體" charset="-120"/>
              </a:rPr>
              <a:t>boolean</a:t>
            </a:r>
            <a:r>
              <a:rPr lang="en-US" altLang="zh-TW" i="1" dirty="0" smtClean="0">
                <a:ea typeface="新細明體" charset="-120"/>
              </a:rPr>
              <a:t> value</a:t>
            </a:r>
            <a:r>
              <a:rPr lang="en-US" altLang="zh-TW" dirty="0" smtClean="0">
                <a:ea typeface="新細明體" charset="-120"/>
              </a:rPr>
              <a:t> ? </a:t>
            </a:r>
            <a:r>
              <a:rPr lang="en-US" altLang="zh-TW" i="1" dirty="0" smtClean="0">
                <a:ea typeface="新細明體" charset="-120"/>
              </a:rPr>
              <a:t>if true</a:t>
            </a:r>
            <a:r>
              <a:rPr lang="en-US" altLang="zh-TW" dirty="0" smtClean="0">
                <a:ea typeface="新細明體" charset="-120"/>
              </a:rPr>
              <a:t> : </a:t>
            </a:r>
            <a:r>
              <a:rPr lang="en-US" altLang="zh-TW" i="1" dirty="0" smtClean="0">
                <a:ea typeface="新細明體" charset="-120"/>
              </a:rPr>
              <a:t>if false</a:t>
            </a:r>
            <a:r>
              <a:rPr lang="en-US" altLang="zh-TW" dirty="0" smtClean="0">
                <a:ea typeface="新細明體" charset="-120"/>
              </a:rPr>
              <a:t>)</a:t>
            </a:r>
          </a:p>
          <a:p>
            <a:endParaRPr lang="en-US" altLang="zh-TW" dirty="0" smtClean="0">
              <a:ea typeface="新細明體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16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1643042" y="4429132"/>
            <a:ext cx="5306678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  <a:cs typeface="Lucida Sans Unicode" pitchFamily="34" charset="0"/>
              </a:rPr>
              <a:t>System</a:t>
            </a:r>
            <a:r>
              <a:rPr lang="en-US" altLang="zh-TW" sz="2000" b="0" u="none" dirty="0" err="1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.out.printf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(grade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&gt;=0 ?</a:t>
            </a:r>
          </a:p>
          <a:p>
            <a:pPr algn="l">
              <a:lnSpc>
                <a:spcPts val="3600"/>
              </a:lnSpc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Lucida Console" pitchFamily="49" charset="0"/>
                <a:cs typeface="Lucida Sans Unicode" pitchFamily="34" charset="0"/>
              </a:rPr>
              <a:t>    “Passed”: “Failed”);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Description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It is a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repetition structure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It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continues</a:t>
            </a:r>
            <a:r>
              <a:rPr lang="en-US" altLang="zh-TW" dirty="0" smtClean="0">
                <a:ea typeface="新細明體" charset="-120"/>
              </a:rPr>
              <a:t> while statement is true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It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ends</a:t>
            </a:r>
            <a:r>
              <a:rPr lang="en-US" altLang="zh-TW" dirty="0" smtClean="0">
                <a:ea typeface="新細明體" charset="-120"/>
              </a:rPr>
              <a:t> when statement is false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The code in the body of code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must alter </a:t>
            </a:r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conditional state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17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1142976" y="4929198"/>
            <a:ext cx="3571900" cy="15286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err="1" smtClean="0">
                <a:solidFill>
                  <a:srgbClr val="00B0F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product = 3;</a:t>
            </a:r>
          </a:p>
          <a:p>
            <a:pPr algn="l">
              <a:lnSpc>
                <a:spcPts val="2800"/>
              </a:lnSpc>
            </a:pPr>
            <a:endParaRPr lang="en-US" altLang="zh-TW" b="0" u="none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pPr algn="l">
              <a:lnSpc>
                <a:spcPts val="2800"/>
              </a:lnSpc>
            </a:pPr>
            <a:r>
              <a:rPr lang="en-US" altLang="zh-TW" u="none" dirty="0" smtClean="0">
                <a:solidFill>
                  <a:srgbClr val="7030A0"/>
                </a:solidFill>
                <a:latin typeface="Lucida Console" pitchFamily="49" charset="0"/>
                <a:cs typeface="Courier New" pitchFamily="49" charset="0"/>
              </a:rPr>
              <a:t>while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(product &lt;=100)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   product = 3* product;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929190" y="4929198"/>
            <a:ext cx="3390904" cy="15286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err="1" smtClean="0">
                <a:solidFill>
                  <a:srgbClr val="00B0F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a = 3;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err="1" smtClean="0">
                <a:solidFill>
                  <a:srgbClr val="00B0F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b = 1; </a:t>
            </a:r>
          </a:p>
          <a:p>
            <a:pPr algn="l">
              <a:lnSpc>
                <a:spcPts val="2800"/>
              </a:lnSpc>
            </a:pPr>
            <a:r>
              <a:rPr lang="en-US" altLang="zh-TW" u="none" dirty="0" smtClean="0">
                <a:solidFill>
                  <a:srgbClr val="7030A0"/>
                </a:solidFill>
                <a:latin typeface="Lucida Console" pitchFamily="49" charset="0"/>
                <a:cs typeface="Courier New" pitchFamily="49" charset="0"/>
              </a:rPr>
              <a:t>while</a:t>
            </a: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(a &lt;=100)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F0"/>
                </a:solidFill>
                <a:latin typeface="Lucida Console" pitchFamily="49" charset="0"/>
              </a:rPr>
              <a:t>    b = 3* b;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86314" y="4429132"/>
            <a:ext cx="3390904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TW" sz="2400" u="none" dirty="0" smtClean="0">
                <a:solidFill>
                  <a:srgbClr val="0070C0"/>
                </a:solidFill>
                <a:latin typeface="Comic Sans MS" pitchFamily="66" charset="0"/>
              </a:rPr>
              <a:t>Endless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Counter-Controlled Repetition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number of repetitions is </a:t>
            </a:r>
            <a:r>
              <a:rPr lang="en-US" altLang="zh-TW" dirty="0" smtClean="0">
                <a:solidFill>
                  <a:srgbClr val="00B050"/>
                </a:solidFill>
              </a:rPr>
              <a:t>known</a:t>
            </a:r>
            <a:r>
              <a:rPr lang="en-US" altLang="zh-TW" dirty="0" smtClean="0"/>
              <a:t> before the loop begins executing.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This technique uses a variable called a </a:t>
            </a:r>
            <a:r>
              <a:rPr lang="en-US" altLang="zh-TW" dirty="0" smtClean="0">
                <a:solidFill>
                  <a:srgbClr val="00B050"/>
                </a:solidFill>
              </a:rPr>
              <a:t>counter</a:t>
            </a:r>
            <a:r>
              <a:rPr lang="en-US" altLang="zh-TW" dirty="0" smtClean="0"/>
              <a:t> to control the number of repetition times.</a:t>
            </a:r>
          </a:p>
          <a:p>
            <a:pPr lvl="1"/>
            <a:r>
              <a:rPr lang="en-US" altLang="zh-TW" dirty="0" smtClean="0"/>
              <a:t>It  is called </a:t>
            </a:r>
            <a:r>
              <a:rPr lang="en-US" altLang="zh-TW" dirty="0" smtClean="0">
                <a:solidFill>
                  <a:srgbClr val="00B050"/>
                </a:solidFill>
              </a:rPr>
              <a:t>definite repetition</a:t>
            </a:r>
            <a:r>
              <a:rPr lang="en-US" altLang="zh-TW" dirty="0" smtClean="0"/>
              <a:t>.</a:t>
            </a:r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4929198"/>
            <a:ext cx="7205709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b="1" u="none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Example</a:t>
            </a: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: A class of 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5</a:t>
            </a: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 students took a quiz. The grades for this quiz are available. Determine the class average on the quiz.</a:t>
            </a:r>
            <a:endParaRPr lang="en-US" altLang="zh-TW" sz="2400" b="0" u="none" dirty="0" smtClean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Counter-Controlled Repetition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Pseudo Code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19</a:t>
            </a:fld>
            <a:endParaRPr lang="en-US" altLang="ko-KR"/>
          </a:p>
        </p:txBody>
      </p:sp>
      <p:sp>
        <p:nvSpPr>
          <p:cNvPr id="6" name="文字方塊 5"/>
          <p:cNvSpPr txBox="1"/>
          <p:nvPr/>
        </p:nvSpPr>
        <p:spPr>
          <a:xfrm>
            <a:off x="1000100" y="2714620"/>
            <a:ext cx="7205709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Set total to zero</a:t>
            </a:r>
          </a:p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Set count to zero </a:t>
            </a:r>
          </a:p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w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hile </a:t>
            </a: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count is less than or equal to 5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Prompt user to enter the next grade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Add the grade to total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Increase the count</a:t>
            </a:r>
          </a:p>
          <a:p>
            <a:pPr marL="342900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Set the average to the total divided by count</a:t>
            </a:r>
          </a:p>
          <a:p>
            <a:pPr marL="342900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Print the result</a:t>
            </a:r>
            <a:endParaRPr lang="en-US" altLang="zh-TW" sz="2000" b="0" u="none" dirty="0" smtClean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1538" y="4286256"/>
            <a:ext cx="6858048" cy="1285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71538" y="3071810"/>
            <a:ext cx="6858048" cy="1000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85720" y="1571612"/>
            <a:ext cx="85011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import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………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/>
            <a:endParaRPr lang="en-US" altLang="zh-TW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total = 0;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count = 0;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average = 0;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grade = 0;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Scanner</a:t>
            </a:r>
            <a:r>
              <a:rPr lang="en-US" altLang="zh-TW" sz="1600" dirty="0" smtClean="0">
                <a:latin typeface="Lucida Console" pitchFamily="49" charset="0"/>
              </a:rPr>
              <a:t> input = new Scanner(</a:t>
            </a: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in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</a:p>
          <a:p>
            <a:pPr lvl="2"/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while(count &lt; 5){</a:t>
            </a:r>
          </a:p>
          <a:p>
            <a:pPr lvl="3"/>
            <a:r>
              <a:rPr lang="en-US" altLang="zh-TW" sz="1600" dirty="0" smtClean="0">
                <a:latin typeface="Lucida Console" pitchFamily="49" charset="0"/>
              </a:rPr>
              <a:t>…………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while-loop */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	………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1538" y="5072074"/>
            <a:ext cx="7429552" cy="7858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71538" y="3429000"/>
            <a:ext cx="6858048" cy="1500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4282" y="1428736"/>
            <a:ext cx="8501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import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………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	………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Scanner</a:t>
            </a:r>
            <a:r>
              <a:rPr lang="en-US" altLang="zh-TW" sz="1600" dirty="0" smtClean="0">
                <a:latin typeface="Lucida Console" pitchFamily="49" charset="0"/>
              </a:rPr>
              <a:t> input = new Scanner(</a:t>
            </a: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in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</a:p>
          <a:p>
            <a:pPr lvl="2"/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while</a:t>
            </a:r>
            <a:r>
              <a:rPr lang="en-US" altLang="zh-TW" sz="1600" dirty="0" smtClean="0">
                <a:latin typeface="Lucida Console" pitchFamily="49" charset="0"/>
              </a:rPr>
              <a:t>(count &lt; 5){</a:t>
            </a:r>
          </a:p>
          <a:p>
            <a:pPr lvl="3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</a:t>
            </a:r>
            <a:r>
              <a:rPr lang="en-US" altLang="zh-TW" sz="1600" i="1" dirty="0" smtClean="0">
                <a:latin typeface="Lucida Console" pitchFamily="49" charset="0"/>
              </a:rPr>
              <a:t>("Enter Grade:");</a:t>
            </a:r>
          </a:p>
          <a:p>
            <a:pPr lvl="3"/>
            <a:r>
              <a:rPr lang="en-US" altLang="zh-TW" sz="1600" dirty="0" smtClean="0">
                <a:latin typeface="Lucida Console" pitchFamily="49" charset="0"/>
              </a:rPr>
              <a:t>grade = </a:t>
            </a:r>
            <a:r>
              <a:rPr lang="en-US" altLang="zh-TW" sz="1600" dirty="0" err="1" smtClean="0">
                <a:latin typeface="Lucida Console" pitchFamily="49" charset="0"/>
              </a:rPr>
              <a:t>input.nextInt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3"/>
            <a:r>
              <a:rPr lang="en-US" altLang="zh-TW" sz="1600" dirty="0" smtClean="0">
                <a:latin typeface="Lucida Console" pitchFamily="49" charset="0"/>
              </a:rPr>
              <a:t>total += grade;</a:t>
            </a:r>
          </a:p>
          <a:p>
            <a:pPr lvl="3"/>
            <a:r>
              <a:rPr lang="en-US" altLang="zh-TW" sz="1600" dirty="0" smtClean="0">
                <a:latin typeface="Lucida Console" pitchFamily="49" charset="0"/>
              </a:rPr>
              <a:t>count ++;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while-loop */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average = total / count;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("\</a:t>
            </a:r>
            <a:r>
              <a:rPr lang="en-US" altLang="zh-TW" sz="1600" i="1" dirty="0" err="1" smtClean="0">
                <a:latin typeface="Lucida Console" pitchFamily="49" charset="0"/>
              </a:rPr>
              <a:t>nTotal</a:t>
            </a:r>
            <a:r>
              <a:rPr lang="en-US" altLang="zh-TW" sz="1600" i="1" dirty="0" smtClean="0">
                <a:latin typeface="Lucida Console" pitchFamily="49" charset="0"/>
              </a:rPr>
              <a:t> of all grades is: %d\n", total);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("Class average is: %d", average);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1500174"/>
            <a:ext cx="8286808" cy="256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("Java");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javaGradeBook.DetermineAverage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28596" y="4183757"/>
            <a:ext cx="7782971" cy="20313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Java!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Grade:100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Grade:50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Grade:50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Grade:100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Grade:50</a:t>
            </a:r>
          </a:p>
          <a:p>
            <a:endParaRPr lang="en-US" altLang="zh-TW" sz="1400" dirty="0" smtClean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Total of all grades is: 350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Class average is: 70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Sentinel-Controlled Repetition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used in case of that the number of repetition is unknown.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solution is to use a special value called </a:t>
            </a:r>
            <a:r>
              <a:rPr lang="en-US" altLang="zh-TW" dirty="0" smtClean="0">
                <a:solidFill>
                  <a:srgbClr val="00B050"/>
                </a:solidFill>
              </a:rPr>
              <a:t>sentinel value </a:t>
            </a:r>
            <a:r>
              <a:rPr lang="en-US" altLang="zh-TW" dirty="0" smtClean="0"/>
              <a:t>to indicate the end of data entry.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 is called </a:t>
            </a:r>
            <a:r>
              <a:rPr lang="en-US" altLang="zh-TW" dirty="0" smtClean="0">
                <a:solidFill>
                  <a:srgbClr val="00B050"/>
                </a:solidFill>
              </a:rPr>
              <a:t>indefinite repetition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4929198"/>
            <a:ext cx="7205709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b="1" u="none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Example</a:t>
            </a: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: Develop a class-averaging program that processes for an arbitrary number of students each time it 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  <a:cs typeface="Courier New" pitchFamily="49" charset="0"/>
              </a:rPr>
              <a:t>is run.</a:t>
            </a:r>
            <a:endParaRPr lang="en-US" altLang="zh-TW" sz="2400" b="0" u="none" dirty="0" smtClean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Counter-Controlled Repetition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Pseudo Code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00100" y="2714620"/>
            <a:ext cx="72057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Set total to zero</a:t>
            </a:r>
          </a:p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Set count to zero</a:t>
            </a:r>
          </a:p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50"/>
                </a:solidFill>
                <a:latin typeface="Comic Sans MS" pitchFamily="66" charset="0"/>
              </a:rPr>
              <a:t>Input the first grade</a:t>
            </a:r>
          </a:p>
          <a:p>
            <a:pPr marL="342900" indent="-342900" algn="l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50"/>
                </a:solidFill>
                <a:latin typeface="Comic Sans MS" pitchFamily="66" charset="0"/>
              </a:rPr>
              <a:t>While user has not yet entered he sentinel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Add the grade to total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b="0" u="none" dirty="0" smtClean="0">
                <a:solidFill>
                  <a:srgbClr val="00B0F0"/>
                </a:solidFill>
                <a:latin typeface="Comic Sans MS" pitchFamily="66" charset="0"/>
              </a:rPr>
              <a:t>Increase the count</a:t>
            </a:r>
          </a:p>
          <a:p>
            <a:pPr marL="800100" lvl="1" indent="-342900">
              <a:lnSpc>
                <a:spcPts val="3200"/>
              </a:lnSpc>
              <a:spcBef>
                <a:spcPts val="0"/>
              </a:spcBef>
              <a:buFontTx/>
              <a:buAutoNum type="arabicPeriod"/>
            </a:pPr>
            <a:r>
              <a:rPr lang="en-US" altLang="zh-TW" sz="2000" dirty="0" smtClean="0">
                <a:solidFill>
                  <a:srgbClr val="00B050"/>
                </a:solidFill>
                <a:latin typeface="Comic Sans MS" pitchFamily="66" charset="0"/>
              </a:rPr>
              <a:t>Prompt user to enter the next grade</a:t>
            </a:r>
          </a:p>
          <a:p>
            <a:pPr marL="342900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Set the average to the total divided by count</a:t>
            </a:r>
          </a:p>
          <a:p>
            <a:pPr marL="342900" indent="-342900">
              <a:lnSpc>
                <a:spcPts val="3200"/>
              </a:lnSpc>
              <a:spcBef>
                <a:spcPts val="0"/>
              </a:spcBef>
              <a:buAutoNum type="arabicPeriod"/>
            </a:pPr>
            <a:r>
              <a:rPr lang="en-US" altLang="zh-TW" sz="2000" dirty="0" smtClean="0">
                <a:solidFill>
                  <a:srgbClr val="00B0F0"/>
                </a:solidFill>
                <a:latin typeface="Comic Sans MS" pitchFamily="66" charset="0"/>
              </a:rPr>
              <a:t>Print the result</a:t>
            </a:r>
            <a:endParaRPr lang="en-US" altLang="zh-TW" sz="2000" b="0" u="none" dirty="0" smtClean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5786" y="3857628"/>
            <a:ext cx="6858048" cy="1500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85786" y="2786058"/>
            <a:ext cx="6858048" cy="1000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85720" y="1380731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total = 0;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count = 0;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average = 0;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grade = 0;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Scanner</a:t>
            </a:r>
            <a:r>
              <a:rPr lang="en-US" altLang="zh-TW" sz="1600" dirty="0" smtClean="0">
                <a:latin typeface="Lucida Console" pitchFamily="49" charset="0"/>
              </a:rPr>
              <a:t> input = new Scanner(</a:t>
            </a: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in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</a:t>
            </a:r>
            <a:r>
              <a:rPr lang="en-US" altLang="zh-TW" sz="1600" i="1" dirty="0" smtClean="0">
                <a:latin typeface="Lucida Console" pitchFamily="49" charset="0"/>
              </a:rPr>
              <a:t>("Enter Grade:");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grade = </a:t>
            </a:r>
            <a:r>
              <a:rPr lang="en-US" altLang="zh-TW" sz="1600" dirty="0" err="1" smtClean="0">
                <a:latin typeface="Lucida Console" pitchFamily="49" charset="0"/>
              </a:rPr>
              <a:t>input.nextInt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while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smtClean="0">
                <a:solidFill>
                  <a:srgbClr val="FF0000"/>
                </a:solidFill>
                <a:latin typeface="Lucida Console" pitchFamily="49" charset="0"/>
              </a:rPr>
              <a:t>grade != -1</a:t>
            </a:r>
            <a:r>
              <a:rPr lang="en-US" altLang="zh-TW" sz="1600" dirty="0" smtClean="0">
                <a:latin typeface="Lucida Console" pitchFamily="49" charset="0"/>
              </a:rPr>
              <a:t>){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total += grade;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count ++;</a:t>
            </a:r>
          </a:p>
          <a:p>
            <a:pPr lvl="2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</a:t>
            </a:r>
            <a:r>
              <a:rPr lang="en-US" altLang="zh-TW" sz="1600" i="1" dirty="0" smtClean="0">
                <a:latin typeface="Lucida Console" pitchFamily="49" charset="0"/>
              </a:rPr>
              <a:t>("Enter Grade:");</a:t>
            </a:r>
          </a:p>
          <a:p>
            <a:pPr lvl="2"/>
            <a:r>
              <a:rPr lang="en-US" altLang="zh-TW" sz="1600" dirty="0" smtClean="0">
                <a:latin typeface="Lucida Console" pitchFamily="49" charset="0"/>
              </a:rPr>
              <a:t>grade = </a:t>
            </a:r>
            <a:r>
              <a:rPr lang="en-US" altLang="zh-TW" sz="1600" dirty="0" err="1" smtClean="0">
                <a:latin typeface="Lucida Console" pitchFamily="49" charset="0"/>
              </a:rPr>
              <a:t>input.nextInt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while-loop */</a:t>
            </a:r>
          </a:p>
          <a:p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latin typeface="Lucida Console" pitchFamily="49" charset="0"/>
              </a:rPr>
              <a:t>average = total / count;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("\</a:t>
            </a:r>
            <a:r>
              <a:rPr lang="en-US" altLang="zh-TW" sz="1600" i="1" dirty="0" err="1" smtClean="0">
                <a:latin typeface="Lucida Console" pitchFamily="49" charset="0"/>
              </a:rPr>
              <a:t>nTotal</a:t>
            </a:r>
            <a:r>
              <a:rPr lang="en-US" altLang="zh-TW" sz="1600" i="1" dirty="0" smtClean="0">
                <a:latin typeface="Lucida Console" pitchFamily="49" charset="0"/>
              </a:rPr>
              <a:t> of all grades is: %d\n", total);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("Class average is: %d", average);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DetermineAverage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 smtClean="0">
                <a:cs typeface="Courier New" pitchFamily="49" charset="0"/>
              </a:rPr>
              <a:t>while</a:t>
            </a:r>
            <a:r>
              <a:rPr lang="en-US" altLang="zh-TW" dirty="0" smtClean="0"/>
              <a:t> Statement</a:t>
            </a:r>
            <a:endParaRPr lang="zh-TW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5720" y="1643050"/>
            <a:ext cx="8143932" cy="1815882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Java!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Grade:100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Grade:50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Grade:-1</a:t>
            </a:r>
          </a:p>
          <a:p>
            <a:endParaRPr lang="en-US" altLang="zh-TW" sz="1600" dirty="0" smtClean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Total of all grades is: 150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Class average is: 75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5720" y="3643314"/>
            <a:ext cx="8143932" cy="255454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Java!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Grade:100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Grade:50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Grade:30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Grade:70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Grade:60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Enter Grade:-1</a:t>
            </a:r>
          </a:p>
          <a:p>
            <a:endParaRPr lang="en-US" altLang="zh-TW" sz="1600" dirty="0" smtClean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Total of all grades is: 310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Class average is: 62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Compound Assignment Operator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is the </a:t>
            </a:r>
            <a:r>
              <a:rPr lang="en-US" altLang="zh-TW" dirty="0" smtClean="0">
                <a:solidFill>
                  <a:srgbClr val="00B050"/>
                </a:solidFill>
              </a:rPr>
              <a:t>abbreviation </a:t>
            </a:r>
            <a:r>
              <a:rPr lang="en-US" altLang="zh-TW" dirty="0" smtClean="0"/>
              <a:t>of the assignment expressions.</a:t>
            </a:r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Example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 = c+3;  </a:t>
            </a:r>
            <a:r>
              <a:rPr lang="en-US" altLang="zh-TW" dirty="0" smtClean="0">
                <a:sym typeface="Wingdings" pitchFamily="2" charset="2"/>
              </a:rPr>
              <a:t>  c += 3;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sym typeface="Wingdings" pitchFamily="2" charset="2"/>
              </a:rPr>
              <a:t>c = c*5;     c *= 5;</a:t>
            </a:r>
          </a:p>
          <a:p>
            <a:pPr lvl="2">
              <a:lnSpc>
                <a:spcPts val="3200"/>
              </a:lnSpc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27</a:t>
            </a:fld>
            <a:endParaRPr lang="en-US" altLang="ko-KR"/>
          </a:p>
        </p:txBody>
      </p:sp>
      <p:sp>
        <p:nvSpPr>
          <p:cNvPr id="5" name="文字方塊 4"/>
          <p:cNvSpPr txBox="1"/>
          <p:nvPr/>
        </p:nvSpPr>
        <p:spPr>
          <a:xfrm>
            <a:off x="1500166" y="3240568"/>
            <a:ext cx="6619897" cy="4514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variable = variable  operator  expression;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285984" y="3834850"/>
            <a:ext cx="5834079" cy="4514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variable  operator = expression;</a:t>
            </a:r>
          </a:p>
        </p:txBody>
      </p:sp>
      <p:sp>
        <p:nvSpPr>
          <p:cNvPr id="9" name="向右箭號 8"/>
          <p:cNvSpPr/>
          <p:nvPr/>
        </p:nvSpPr>
        <p:spPr bwMode="auto">
          <a:xfrm>
            <a:off x="1500166" y="3853922"/>
            <a:ext cx="571504" cy="338118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000" b="1" i="0" u="sng" strike="noStrike" cap="none" normalizeH="0" baseline="0" smtClean="0">
              <a:ln>
                <a:noFill/>
              </a:ln>
              <a:solidFill>
                <a:schemeClr val="accent1"/>
              </a:solidFill>
              <a:effectLst/>
              <a:latin typeface="Lucida Sans Unicode" pitchFamily="34" charset="0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Compound Assignment Operator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28</a:t>
            </a:fld>
            <a:endParaRPr lang="en-US" altLang="ko-KR"/>
          </a:p>
        </p:txBody>
      </p:sp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642910" y="2428868"/>
          <a:ext cx="7793037" cy="3684588"/>
        </p:xfrm>
        <a:graphic>
          <a:graphicData uri="http://schemas.openxmlformats.org/presentationml/2006/ole">
            <p:oleObj spid="_x0000_s1026" name="Document" r:id="rId3" imgW="4617570" imgH="219085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00174"/>
            <a:ext cx="8503920" cy="5357826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Increment ++ / Decrement –</a:t>
            </a:r>
          </a:p>
          <a:p>
            <a:pPr lvl="1"/>
            <a:r>
              <a:rPr lang="en-US" altLang="zh-TW" dirty="0" smtClean="0"/>
              <a:t>++: add one to the variable</a:t>
            </a:r>
          </a:p>
          <a:p>
            <a:pPr lvl="1"/>
            <a:r>
              <a:rPr lang="en-US" altLang="zh-TW" dirty="0" smtClean="0"/>
              <a:t>-- : subtract one from the variable</a:t>
            </a:r>
          </a:p>
          <a:p>
            <a:pPr lvl="2"/>
            <a:r>
              <a:rPr lang="en-US" altLang="zh-TW" dirty="0" smtClean="0"/>
              <a:t>x = x+1; </a:t>
            </a:r>
            <a:r>
              <a:rPr lang="en-US" altLang="zh-TW" dirty="0" smtClean="0">
                <a:sym typeface="Wingdings" pitchFamily="2" charset="2"/>
              </a:rPr>
              <a:t> x++;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y = y – 1; </a:t>
            </a:r>
            <a:r>
              <a:rPr lang="en-US" altLang="zh-TW" dirty="0" smtClean="0">
                <a:sym typeface="Wingdings" pitchFamily="2" charset="2"/>
              </a:rPr>
              <a:t> y--;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Prefix vs. Postfix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x++ or x-- </a:t>
            </a:r>
            <a:r>
              <a:rPr lang="en-US" altLang="zh-TW" dirty="0" smtClean="0">
                <a:ea typeface="新細明體" charset="-120"/>
              </a:rPr>
              <a:t>: </a:t>
            </a:r>
            <a:r>
              <a:rPr lang="en-US" altLang="zh-TW" sz="2400" dirty="0" smtClean="0">
                <a:ea typeface="新細明體" charset="-120"/>
              </a:rPr>
              <a:t>perform an action first and then add to or subtract one from the value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++x or --x</a:t>
            </a:r>
            <a:r>
              <a:rPr lang="en-US" altLang="zh-TW" dirty="0" smtClean="0">
                <a:ea typeface="新細明體" charset="-120"/>
              </a:rPr>
              <a:t>: </a:t>
            </a:r>
            <a:r>
              <a:rPr lang="en-US" altLang="zh-TW" sz="2400" dirty="0" smtClean="0">
                <a:ea typeface="新細明體" charset="-120"/>
              </a:rPr>
              <a:t>add to or subtract one from the value and then perform an action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標題 7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Operators</a:t>
            </a:r>
            <a:endParaRPr lang="zh-TW" altLang="en-US" dirty="0"/>
          </a:p>
        </p:txBody>
      </p:sp>
      <p:grpSp>
        <p:nvGrpSpPr>
          <p:cNvPr id="79" name="群組 78"/>
          <p:cNvGrpSpPr/>
          <p:nvPr/>
        </p:nvGrpSpPr>
        <p:grpSpPr>
          <a:xfrm>
            <a:off x="676292" y="1643082"/>
            <a:ext cx="6324600" cy="4572000"/>
            <a:chOff x="357158" y="1500174"/>
            <a:chExt cx="6324600" cy="45720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57158" y="1500174"/>
              <a:ext cx="6324600" cy="217714"/>
              <a:chOff x="0" y="0"/>
              <a:chExt cx="3072" cy="374"/>
            </a:xfrm>
          </p:grpSpPr>
          <p:sp>
            <p:nvSpPr>
              <p:cNvPr id="96262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63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// Fig. 4.14: Increment.java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57158" y="1717888"/>
              <a:ext cx="6324600" cy="217714"/>
              <a:chOff x="0" y="374"/>
              <a:chExt cx="3072" cy="374"/>
            </a:xfrm>
          </p:grpSpPr>
          <p:sp>
            <p:nvSpPr>
              <p:cNvPr id="96265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66" name="Rectangle 10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2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//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Preincrementing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and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postincrementing</a:t>
                </a:r>
                <a:endParaRPr lang="en-US" altLang="zh-TW" sz="12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endParaRP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357158" y="1935603"/>
              <a:ext cx="6324600" cy="217714"/>
              <a:chOff x="0" y="748"/>
              <a:chExt cx="3072" cy="374"/>
            </a:xfrm>
          </p:grpSpPr>
          <p:sp>
            <p:nvSpPr>
              <p:cNvPr id="96268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69" name="Rectangle 13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3</a:t>
                </a:r>
                <a:endParaRPr lang="en-US" altLang="zh-TW" sz="12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endParaRP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357158" y="2153317"/>
              <a:ext cx="6324600" cy="217714"/>
              <a:chOff x="0" y="1122"/>
              <a:chExt cx="3072" cy="374"/>
            </a:xfrm>
          </p:grpSpPr>
          <p:sp>
            <p:nvSpPr>
              <p:cNvPr id="96271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72" name="Rectangle 16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4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public class Increment {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357158" y="2371031"/>
              <a:ext cx="6324600" cy="217714"/>
              <a:chOff x="0" y="1496"/>
              <a:chExt cx="3072" cy="374"/>
            </a:xfrm>
          </p:grpSpPr>
          <p:sp>
            <p:nvSpPr>
              <p:cNvPr id="96274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75" name="Rectangle 19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5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public static void main( String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args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[] )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357158" y="2588745"/>
              <a:ext cx="6324600" cy="217714"/>
              <a:chOff x="0" y="1870"/>
              <a:chExt cx="3072" cy="374"/>
            </a:xfrm>
          </p:grpSpPr>
          <p:sp>
            <p:nvSpPr>
              <p:cNvPr id="96277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78" name="Rectangle 22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6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{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357158" y="2806460"/>
              <a:ext cx="6324600" cy="217714"/>
              <a:chOff x="0" y="2244"/>
              <a:chExt cx="3072" cy="374"/>
            </a:xfrm>
          </p:grpSpPr>
          <p:sp>
            <p:nvSpPr>
              <p:cNvPr id="96280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81" name="Rectangle 25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7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int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c;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357158" y="3024174"/>
              <a:ext cx="6324600" cy="217714"/>
              <a:chOff x="0" y="2618"/>
              <a:chExt cx="3072" cy="374"/>
            </a:xfrm>
          </p:grpSpPr>
          <p:sp>
            <p:nvSpPr>
              <p:cNvPr id="96283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84" name="Rectangle 28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8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1" name="Group 29"/>
            <p:cNvGrpSpPr>
              <a:grpSpLocks/>
            </p:cNvGrpSpPr>
            <p:nvPr/>
          </p:nvGrpSpPr>
          <p:grpSpPr bwMode="auto">
            <a:xfrm>
              <a:off x="357158" y="3241888"/>
              <a:ext cx="6324600" cy="217714"/>
              <a:chOff x="0" y="2992"/>
              <a:chExt cx="3072" cy="374"/>
            </a:xfrm>
          </p:grpSpPr>
          <p:sp>
            <p:nvSpPr>
              <p:cNvPr id="96286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87" name="Rectangle 31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9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</a:t>
                </a:r>
                <a:r>
                  <a:rPr lang="en-US" altLang="zh-TW" sz="1200" b="1" smtClean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c 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= 5;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2" name="Group 32"/>
            <p:cNvGrpSpPr>
              <a:grpSpLocks/>
            </p:cNvGrpSpPr>
            <p:nvPr/>
          </p:nvGrpSpPr>
          <p:grpSpPr bwMode="auto">
            <a:xfrm>
              <a:off x="357158" y="3459603"/>
              <a:ext cx="6324600" cy="217714"/>
              <a:chOff x="0" y="3366"/>
              <a:chExt cx="3072" cy="374"/>
            </a:xfrm>
          </p:grpSpPr>
          <p:sp>
            <p:nvSpPr>
              <p:cNvPr id="96289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90" name="Rectangle 34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10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System.out.println( c );   // print 5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3" name="Group 35"/>
            <p:cNvGrpSpPr>
              <a:grpSpLocks/>
            </p:cNvGrpSpPr>
            <p:nvPr/>
          </p:nvGrpSpPr>
          <p:grpSpPr bwMode="auto">
            <a:xfrm>
              <a:off x="357158" y="3677317"/>
              <a:ext cx="6324600" cy="217714"/>
              <a:chOff x="0" y="3740"/>
              <a:chExt cx="3072" cy="374"/>
            </a:xfrm>
          </p:grpSpPr>
          <p:sp>
            <p:nvSpPr>
              <p:cNvPr id="96292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93" name="Rectangle 37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Courier New" pitchFamily="49" charset="0"/>
                    <a:ea typeface="新細明體" charset="-120"/>
                  </a:rPr>
                  <a:t>11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System.out.println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(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c++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); // print 5 then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postincrement</a:t>
                </a:r>
                <a:endParaRPr lang="en-US" altLang="zh-TW" sz="12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endParaRP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4" name="Group 38"/>
            <p:cNvGrpSpPr>
              <a:grpSpLocks/>
            </p:cNvGrpSpPr>
            <p:nvPr/>
          </p:nvGrpSpPr>
          <p:grpSpPr bwMode="auto">
            <a:xfrm>
              <a:off x="357158" y="3895031"/>
              <a:ext cx="6324600" cy="217714"/>
              <a:chOff x="0" y="4114"/>
              <a:chExt cx="3072" cy="374"/>
            </a:xfrm>
          </p:grpSpPr>
          <p:sp>
            <p:nvSpPr>
              <p:cNvPr id="96295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96" name="Rectangle 40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12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System.out.println( c );   // print 6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5" name="Group 41"/>
            <p:cNvGrpSpPr>
              <a:grpSpLocks/>
            </p:cNvGrpSpPr>
            <p:nvPr/>
          </p:nvGrpSpPr>
          <p:grpSpPr bwMode="auto">
            <a:xfrm>
              <a:off x="357158" y="4112745"/>
              <a:ext cx="6324600" cy="217714"/>
              <a:chOff x="0" y="4488"/>
              <a:chExt cx="3072" cy="374"/>
            </a:xfrm>
          </p:grpSpPr>
          <p:sp>
            <p:nvSpPr>
              <p:cNvPr id="96298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299" name="Rectangle 43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13</a:t>
                </a:r>
                <a:endParaRPr lang="en-US" altLang="zh-TW" sz="12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endParaRP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6" name="Group 44"/>
            <p:cNvGrpSpPr>
              <a:grpSpLocks/>
            </p:cNvGrpSpPr>
            <p:nvPr/>
          </p:nvGrpSpPr>
          <p:grpSpPr bwMode="auto">
            <a:xfrm>
              <a:off x="357158" y="4330460"/>
              <a:ext cx="6324600" cy="217714"/>
              <a:chOff x="0" y="4862"/>
              <a:chExt cx="3072" cy="374"/>
            </a:xfrm>
          </p:grpSpPr>
          <p:sp>
            <p:nvSpPr>
              <p:cNvPr id="96301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02" name="Rectangle 46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14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System.out.println();      // skip a line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7" name="Group 47"/>
            <p:cNvGrpSpPr>
              <a:grpSpLocks/>
            </p:cNvGrpSpPr>
            <p:nvPr/>
          </p:nvGrpSpPr>
          <p:grpSpPr bwMode="auto">
            <a:xfrm>
              <a:off x="357158" y="4548174"/>
              <a:ext cx="6324600" cy="217714"/>
              <a:chOff x="0" y="5236"/>
              <a:chExt cx="3072" cy="374"/>
            </a:xfrm>
          </p:grpSpPr>
          <p:sp>
            <p:nvSpPr>
              <p:cNvPr id="96304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05" name="Rectangle 49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15</a:t>
                </a:r>
                <a:endParaRPr lang="en-US" altLang="zh-TW" sz="1200" b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endParaRP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8" name="Group 50"/>
            <p:cNvGrpSpPr>
              <a:grpSpLocks/>
            </p:cNvGrpSpPr>
            <p:nvPr/>
          </p:nvGrpSpPr>
          <p:grpSpPr bwMode="auto">
            <a:xfrm>
              <a:off x="357158" y="4765888"/>
              <a:ext cx="6324600" cy="217714"/>
              <a:chOff x="0" y="5610"/>
              <a:chExt cx="3072" cy="374"/>
            </a:xfrm>
          </p:grpSpPr>
          <p:sp>
            <p:nvSpPr>
              <p:cNvPr id="96307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08" name="Rectangle 52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16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c = 5;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19" name="Group 53"/>
            <p:cNvGrpSpPr>
              <a:grpSpLocks/>
            </p:cNvGrpSpPr>
            <p:nvPr/>
          </p:nvGrpSpPr>
          <p:grpSpPr bwMode="auto">
            <a:xfrm>
              <a:off x="357158" y="4983603"/>
              <a:ext cx="6324600" cy="217714"/>
              <a:chOff x="0" y="5984"/>
              <a:chExt cx="3072" cy="374"/>
            </a:xfrm>
          </p:grpSpPr>
          <p:sp>
            <p:nvSpPr>
              <p:cNvPr id="96310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11" name="Rectangle 55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17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System.out.println( c );   // print 5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20" name="Group 56"/>
            <p:cNvGrpSpPr>
              <a:grpSpLocks/>
            </p:cNvGrpSpPr>
            <p:nvPr/>
          </p:nvGrpSpPr>
          <p:grpSpPr bwMode="auto">
            <a:xfrm>
              <a:off x="357158" y="5201317"/>
              <a:ext cx="6324600" cy="217714"/>
              <a:chOff x="0" y="6358"/>
              <a:chExt cx="3072" cy="374"/>
            </a:xfrm>
          </p:grpSpPr>
          <p:sp>
            <p:nvSpPr>
              <p:cNvPr id="96313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14" name="Rectangle 58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 dirty="0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18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System.out.println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( ++c ); // </a:t>
                </a:r>
                <a:r>
                  <a:rPr lang="en-US" altLang="zh-TW" sz="1200" b="1" dirty="0" err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preincrement</a:t>
                </a:r>
                <a:r>
                  <a:rPr lang="en-US" altLang="zh-TW" sz="1200" b="1" dirty="0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then print 6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 dirty="0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21" name="Group 59"/>
            <p:cNvGrpSpPr>
              <a:grpSpLocks/>
            </p:cNvGrpSpPr>
            <p:nvPr/>
          </p:nvGrpSpPr>
          <p:grpSpPr bwMode="auto">
            <a:xfrm>
              <a:off x="357158" y="5419031"/>
              <a:ext cx="6324600" cy="217714"/>
              <a:chOff x="0" y="6732"/>
              <a:chExt cx="3072" cy="374"/>
            </a:xfrm>
          </p:grpSpPr>
          <p:sp>
            <p:nvSpPr>
              <p:cNvPr id="96316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17" name="Rectangle 61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19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   System.out.println( c );   // print 6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22" name="Group 62"/>
            <p:cNvGrpSpPr>
              <a:grpSpLocks/>
            </p:cNvGrpSpPr>
            <p:nvPr/>
          </p:nvGrpSpPr>
          <p:grpSpPr bwMode="auto">
            <a:xfrm>
              <a:off x="357158" y="5636745"/>
              <a:ext cx="6324600" cy="217714"/>
              <a:chOff x="0" y="7106"/>
              <a:chExt cx="3072" cy="374"/>
            </a:xfrm>
          </p:grpSpPr>
          <p:sp>
            <p:nvSpPr>
              <p:cNvPr id="96319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20" name="Rectangle 64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20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   }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  <p:grpSp>
          <p:nvGrpSpPr>
            <p:cNvPr id="23" name="Group 65"/>
            <p:cNvGrpSpPr>
              <a:grpSpLocks/>
            </p:cNvGrpSpPr>
            <p:nvPr/>
          </p:nvGrpSpPr>
          <p:grpSpPr bwMode="auto">
            <a:xfrm>
              <a:off x="357158" y="5854460"/>
              <a:ext cx="6324600" cy="217714"/>
              <a:chOff x="0" y="7480"/>
              <a:chExt cx="3072" cy="374"/>
            </a:xfrm>
          </p:grpSpPr>
          <p:sp>
            <p:nvSpPr>
              <p:cNvPr id="96322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6323" name="Rectangle 67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zh-TW" sz="1200" b="1">
                    <a:solidFill>
                      <a:srgbClr val="4D8DFF"/>
                    </a:solidFill>
                    <a:latin typeface="Courier New" pitchFamily="49" charset="0"/>
                    <a:ea typeface="新細明體" charset="-120"/>
                  </a:rPr>
                  <a:t>21</a:t>
                </a:r>
                <a:r>
                  <a:rPr lang="en-US" altLang="zh-TW" sz="1200" b="1">
                    <a:solidFill>
                      <a:srgbClr val="000000"/>
                    </a:solidFill>
                    <a:latin typeface="Courier New" pitchFamily="49" charset="0"/>
                    <a:ea typeface="新細明體" charset="-120"/>
                  </a:rPr>
                  <a:t>}</a:t>
                </a:r>
              </a:p>
              <a:p>
                <a:pPr>
                  <a:spcBef>
                    <a:spcPct val="0"/>
                  </a:spcBef>
                </a:pPr>
                <a:endParaRPr lang="en-US" altLang="zh-TW" sz="1200" b="1">
                  <a:latin typeface="Courier New" pitchFamily="49" charset="0"/>
                  <a:ea typeface="新細明體" charset="-120"/>
                </a:endParaRPr>
              </a:p>
            </p:txBody>
          </p:sp>
        </p:grpSp>
      </p:grpSp>
      <p:sp>
        <p:nvSpPr>
          <p:cNvPr id="96324" name="Rectangle 68"/>
          <p:cNvSpPr>
            <a:spLocks noChangeArrowheads="1"/>
          </p:cNvSpPr>
          <p:nvPr/>
        </p:nvSpPr>
        <p:spPr bwMode="auto">
          <a:xfrm>
            <a:off x="7858148" y="4429132"/>
            <a:ext cx="500066" cy="156966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5</a:t>
            </a:r>
          </a:p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5</a:t>
            </a:r>
          </a:p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6</a:t>
            </a:r>
          </a:p>
          <a:p>
            <a:pPr>
              <a:spcBef>
                <a:spcPct val="0"/>
              </a:spcBef>
            </a:pPr>
            <a:r>
              <a:rPr lang="en-US" altLang="zh-TW" sz="1200" b="1" dirty="0">
                <a:latin typeface="Courier New" pitchFamily="49" charset="0"/>
                <a:ea typeface="新細明體" charset="-120"/>
              </a:rPr>
              <a:t> </a:t>
            </a:r>
            <a:endParaRPr lang="en-US" altLang="zh-TW" sz="1200" b="1" dirty="0">
              <a:solidFill>
                <a:srgbClr val="000000"/>
              </a:solidFill>
              <a:latin typeface="Courier New" pitchFamily="49" charset="0"/>
              <a:ea typeface="新細明體" charset="-120"/>
            </a:endParaRPr>
          </a:p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5</a:t>
            </a:r>
          </a:p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6</a:t>
            </a:r>
          </a:p>
          <a:p>
            <a:pPr>
              <a:spcBef>
                <a:spcPct val="0"/>
              </a:spcBef>
            </a:pPr>
            <a:r>
              <a:rPr lang="en-US" altLang="zh-TW" sz="12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6</a:t>
            </a:r>
          </a:p>
          <a:p>
            <a:pPr>
              <a:spcBef>
                <a:spcPct val="0"/>
              </a:spcBef>
            </a:pPr>
            <a:endParaRPr lang="en-US" altLang="zh-TW" sz="1200" b="1" dirty="0">
              <a:latin typeface="Courier New" pitchFamily="49" charset="0"/>
              <a:ea typeface="新細明體" charset="-120"/>
            </a:endParaRPr>
          </a:p>
        </p:txBody>
      </p:sp>
      <p:cxnSp>
        <p:nvCxnSpPr>
          <p:cNvPr id="81" name="直線單箭頭接點 80"/>
          <p:cNvCxnSpPr/>
          <p:nvPr/>
        </p:nvCxnSpPr>
        <p:spPr>
          <a:xfrm>
            <a:off x="6786578" y="4000504"/>
            <a:ext cx="107157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單箭頭接點 83"/>
          <p:cNvCxnSpPr/>
          <p:nvPr/>
        </p:nvCxnSpPr>
        <p:spPr>
          <a:xfrm>
            <a:off x="6715140" y="5500702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3042</TotalTime>
  <Words>1458</Words>
  <Application>Microsoft Office PowerPoint</Application>
  <PresentationFormat>如螢幕大小 (4:3)</PresentationFormat>
  <Paragraphs>345</Paragraphs>
  <Slides>31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3" baseType="lpstr">
      <vt:lpstr>市鎮</vt:lpstr>
      <vt:lpstr>Document</vt:lpstr>
      <vt:lpstr>Windows Programming Using Java</vt:lpstr>
      <vt:lpstr>Contents</vt:lpstr>
      <vt:lpstr>Introduction</vt:lpstr>
      <vt:lpstr>Introduction</vt:lpstr>
      <vt:lpstr>Introduction</vt:lpstr>
      <vt:lpstr>Introduction</vt:lpstr>
      <vt:lpstr>Introduction</vt:lpstr>
      <vt:lpstr>Introduction</vt:lpstr>
      <vt:lpstr>Primitive Data Type</vt:lpstr>
      <vt:lpstr>Primitive Data Type</vt:lpstr>
      <vt:lpstr>if Statement</vt:lpstr>
      <vt:lpstr>if Statement</vt:lpstr>
      <vt:lpstr>if Statement</vt:lpstr>
      <vt:lpstr>if Statement</vt:lpstr>
      <vt:lpstr>if Statement</vt:lpstr>
      <vt:lpstr>if Statement</vt:lpstr>
      <vt:lpstr>while Statement</vt:lpstr>
      <vt:lpstr>while Statement</vt:lpstr>
      <vt:lpstr>while Statement</vt:lpstr>
      <vt:lpstr>while Statement</vt:lpstr>
      <vt:lpstr>while Statement</vt:lpstr>
      <vt:lpstr>while Statement</vt:lpstr>
      <vt:lpstr>while Statement</vt:lpstr>
      <vt:lpstr>while Statement</vt:lpstr>
      <vt:lpstr>while Statement</vt:lpstr>
      <vt:lpstr>while Statement</vt:lpstr>
      <vt:lpstr>Operators</vt:lpstr>
      <vt:lpstr>Operators</vt:lpstr>
      <vt:lpstr>Operators</vt:lpstr>
      <vt:lpstr>Operators</vt:lpstr>
      <vt:lpstr>投影片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628</cp:revision>
  <dcterms:created xsi:type="dcterms:W3CDTF">2009-02-10T14:37:49Z</dcterms:created>
  <dcterms:modified xsi:type="dcterms:W3CDTF">2010-03-15T05:06:07Z</dcterms:modified>
</cp:coreProperties>
</file>