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9"/>
  </p:notesMasterIdLst>
  <p:handoutMasterIdLst>
    <p:handoutMasterId r:id="rId40"/>
  </p:handoutMasterIdLst>
  <p:sldIdLst>
    <p:sldId id="256" r:id="rId2"/>
    <p:sldId id="346" r:id="rId3"/>
    <p:sldId id="347" r:id="rId4"/>
    <p:sldId id="360" r:id="rId5"/>
    <p:sldId id="361" r:id="rId6"/>
    <p:sldId id="362" r:id="rId7"/>
    <p:sldId id="363" r:id="rId8"/>
    <p:sldId id="352" r:id="rId9"/>
    <p:sldId id="353" r:id="rId10"/>
    <p:sldId id="364" r:id="rId11"/>
    <p:sldId id="365" r:id="rId12"/>
    <p:sldId id="349" r:id="rId13"/>
    <p:sldId id="366" r:id="rId14"/>
    <p:sldId id="367" r:id="rId15"/>
    <p:sldId id="368" r:id="rId16"/>
    <p:sldId id="348" r:id="rId17"/>
    <p:sldId id="354" r:id="rId18"/>
    <p:sldId id="355" r:id="rId19"/>
    <p:sldId id="357" r:id="rId20"/>
    <p:sldId id="356" r:id="rId21"/>
    <p:sldId id="358" r:id="rId22"/>
    <p:sldId id="380" r:id="rId23"/>
    <p:sldId id="359" r:id="rId24"/>
    <p:sldId id="369" r:id="rId25"/>
    <p:sldId id="371" r:id="rId26"/>
    <p:sldId id="372" r:id="rId27"/>
    <p:sldId id="370" r:id="rId28"/>
    <p:sldId id="373" r:id="rId29"/>
    <p:sldId id="374" r:id="rId30"/>
    <p:sldId id="381" r:id="rId31"/>
    <p:sldId id="382" r:id="rId32"/>
    <p:sldId id="375" r:id="rId33"/>
    <p:sldId id="377" r:id="rId34"/>
    <p:sldId id="376" r:id="rId35"/>
    <p:sldId id="378" r:id="rId36"/>
    <p:sldId id="379" r:id="rId37"/>
    <p:sldId id="312" r:id="rId38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>
        <p:scale>
          <a:sx n="70" d="100"/>
          <a:sy n="70" d="100"/>
        </p:scale>
        <p:origin x="-51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BFE9F-B81A-403E-ABB4-63A69420E449}" type="datetimeFigureOut">
              <a:rPr lang="zh-TW" altLang="en-US" smtClean="0"/>
              <a:pPr/>
              <a:t>2010/2/23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B33A9-456F-4632-8E97-5D0F47C00B2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81807-6A7E-4058-A463-281A08470EDB}" type="datetimeFigureOut">
              <a:rPr lang="zh-TW" altLang="en-US" smtClean="0"/>
              <a:pPr/>
              <a:t>2010/2/23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7225-585B-44F6-AC99-988D25F7899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3039F75-EAD1-462E-87F0-0AB5E1E16C0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ECF187F-38F4-472D-9752-C2241FBB609A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 eaLnBrk="1" latinLnBrk="0" hangingPunct="1"/>
            <a:r>
              <a:rPr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lang="zh-TW" altLang="en-US" dirty="0" smtClean="0"/>
              <a:t>第二層</a:t>
            </a:r>
          </a:p>
          <a:p>
            <a:pPr lvl="2" eaLnBrk="1" latinLnBrk="0" hangingPunct="1"/>
            <a:r>
              <a:rPr lang="zh-TW" altLang="en-US" dirty="0" smtClean="0"/>
              <a:t>第三層</a:t>
            </a:r>
          </a:p>
          <a:p>
            <a:pPr lvl="3" eaLnBrk="1" latinLnBrk="0" hangingPunct="1"/>
            <a:r>
              <a:rPr lang="zh-TW" altLang="en-US" dirty="0" smtClean="0"/>
              <a:t>第四層</a:t>
            </a:r>
          </a:p>
          <a:p>
            <a:pPr lvl="4" eaLnBrk="1" latinLnBrk="0" hangingPunct="1"/>
            <a:r>
              <a:rPr lang="zh-TW" altLang="en-US" dirty="0" smtClean="0"/>
              <a:t>第五層</a:t>
            </a:r>
            <a:endParaRPr kumimoji="0" lang="en-US" dirty="0"/>
          </a:p>
        </p:txBody>
      </p:sp>
      <p:pic>
        <p:nvPicPr>
          <p:cNvPr id="7" name="Picture 9" descr="java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214290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EF760E-C8E2-40BA-A7FB-1066342A9F49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9AAF-68C9-4244-9B6D-AAD46A638DF3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1A5DF00-0B50-4D9A-8F7D-449B9BDF2E1B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2AFDE5C-E320-44C9-9F09-6C11F906B419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F46E64-05C6-4EE1-83A0-3E67EFD5F69A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028B92C-935E-40E8-AAD7-8C5A400ABCC5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47D717-5665-4ECC-9BCD-8403C3F6782D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zh-TW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TW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501D-394E-448E-B92D-C85E55AA0DB4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B6BE3CE-8A16-4CD4-B208-96C7C86FDD2F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365ECBC-99BE-4EB7-9072-3E57F35CF5E8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egames-online.com/lib/images/partners/java.jpg&amp;imgrefurl=http://www.egames-online.com/?id=PARTNERS&amp;h=294&amp;w=200&amp;sz=17&amp;tbnid=RiMSbbT9A4oJ:&amp;tbnh=111&amp;tbnw=75&amp;hl=en&amp;start=2&amp;prev=/images?q=java+sun&amp;svnum=10&amp;hl=en&amp;lr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5072074"/>
            <a:ext cx="6553200" cy="304800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sz="2000" dirty="0" smtClean="0">
                <a:ea typeface="新細明體" charset="-120"/>
              </a:rPr>
              <a:t>Instructor: Shih-</a:t>
            </a:r>
            <a:r>
              <a:rPr lang="en-US" altLang="zh-TW" sz="2000" dirty="0" err="1" smtClean="0">
                <a:ea typeface="新細明體" charset="-120"/>
              </a:rPr>
              <a:t>Shinh</a:t>
            </a:r>
            <a:r>
              <a:rPr lang="en-US" altLang="zh-TW" sz="2000" dirty="0" smtClean="0">
                <a:ea typeface="新細明體" charset="-120"/>
              </a:rPr>
              <a:t> Huang</a:t>
            </a:r>
          </a:p>
          <a:p>
            <a:endParaRPr lang="en-US" altLang="zh-TW" sz="2000" dirty="0">
              <a:ea typeface="新細明體" charset="-12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8662" y="1214422"/>
            <a:ext cx="7572396" cy="9366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ea typeface="新細明體" charset="-120"/>
              </a:rPr>
              <a:t>Windows Programming Using Java</a:t>
            </a:r>
            <a:endParaRPr lang="en-US" altLang="zh-TW" b="1" dirty="0">
              <a:ea typeface="新細明體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white">
          <a:xfrm>
            <a:off x="928662" y="3429000"/>
            <a:ext cx="7643834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Chapter3:</a:t>
            </a: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新細明體" charset="-120"/>
                <a:cs typeface="+mj-cs"/>
              </a:rPr>
              <a:t>Introduction to Classes and Objects</a:t>
            </a:r>
            <a:endParaRPr kumimoji="0" lang="en-US" altLang="zh-TW" sz="2800" b="1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新細明體" charset="-120"/>
              <a:cs typeface="+mj-cs"/>
            </a:endParaRPr>
          </a:p>
        </p:txBody>
      </p:sp>
      <p:pic>
        <p:nvPicPr>
          <p:cNvPr id="5" name="Picture 9" descr="jav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428604"/>
            <a:ext cx="7143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9F75-EAD1-462E-87F0-0AB5E1E16C09}" type="slidenum">
              <a:rPr lang="en-US" altLang="zh-TW" smtClean="0"/>
              <a:pPr/>
              <a:t>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Contents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ts val="4400"/>
              </a:lnSpc>
            </a:pPr>
            <a:r>
              <a:rPr lang="en-US" altLang="zh-TW" dirty="0" smtClean="0"/>
              <a:t>Introduction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Basic Object-Oriented Concept</a:t>
            </a:r>
          </a:p>
          <a:p>
            <a:pPr>
              <a:lnSpc>
                <a:spcPts val="4400"/>
              </a:lnSpc>
            </a:pPr>
            <a:r>
              <a:rPr lang="en-US" altLang="zh-TW" dirty="0" err="1" smtClean="0"/>
              <a:t>GradeBook</a:t>
            </a:r>
            <a:r>
              <a:rPr lang="en-US" altLang="zh-TW" dirty="0" smtClean="0"/>
              <a:t> Example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Instance Variables</a:t>
            </a:r>
          </a:p>
          <a:p>
            <a:pPr>
              <a:lnSpc>
                <a:spcPts val="4400"/>
              </a:lnSpc>
            </a:pPr>
            <a:r>
              <a:rPr lang="en-US" altLang="zh-TW" dirty="0" smtClean="0"/>
              <a:t>Constructors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Evolution of  High-Level Language</a:t>
            </a:r>
            <a:endParaRPr lang="zh-TW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5304" y="2283292"/>
            <a:ext cx="3602122" cy="381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3</a:t>
            </a:fld>
            <a:endParaRPr lang="en-US" altLang="zh-TW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altLang="zh-TW" dirty="0" smtClean="0"/>
              <a:t>Unstructured Programming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main program directly operates on the data that are declared as global variables.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same statement sequence must be copied if it is needed at different places.</a:t>
            </a:r>
          </a:p>
          <a:p>
            <a:pPr lvl="1"/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4403641"/>
            <a:ext cx="4143404" cy="159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altLang="zh-TW" dirty="0" smtClean="0"/>
              <a:t>Procedural Programming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Combine a sequence of statements into a procedure with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calls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returns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main program coordinates calls to procedures and hands over data as parameters.</a:t>
            </a:r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4071942"/>
            <a:ext cx="2928958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5053034"/>
            <a:ext cx="51435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altLang="zh-TW" dirty="0" smtClean="0"/>
              <a:t>Modular Programming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Procedures of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a common functionality </a:t>
            </a:r>
            <a:r>
              <a:rPr lang="en-US" altLang="zh-TW" dirty="0" smtClean="0"/>
              <a:t>are grouped together into separate modules.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main program coordinates calls to procedures in separate modules.</a:t>
            </a:r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2193" y="4267221"/>
            <a:ext cx="49815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altLang="zh-TW" dirty="0" smtClean="0"/>
              <a:t>Problems of Modular Programming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 No matter how well structured, large programs become excessively complex.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They allow unrestricted access to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global data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Attributes and behavior are separated  such that they poorly model of the real world.</a:t>
            </a:r>
          </a:p>
          <a:p>
            <a:pPr lvl="1">
              <a:lnSpc>
                <a:spcPts val="3600"/>
              </a:lnSpc>
            </a:pP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17" y="4819669"/>
            <a:ext cx="51339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Basic Object-Oriented Concept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are Classes ?</a:t>
            </a:r>
          </a:p>
          <a:p>
            <a:pPr lvl="1">
              <a:lnSpc>
                <a:spcPts val="3600"/>
              </a:lnSpc>
              <a:spcBef>
                <a:spcPts val="600"/>
              </a:spcBef>
            </a:pPr>
            <a:r>
              <a:rPr lang="en-US" altLang="zh-TW" dirty="0" smtClean="0"/>
              <a:t>A class is a </a:t>
            </a:r>
            <a:r>
              <a:rPr lang="en-US" altLang="zh-TW" dirty="0" smtClean="0">
                <a:solidFill>
                  <a:srgbClr val="00B050"/>
                </a:solidFill>
              </a:rPr>
              <a:t>blueprint</a:t>
            </a:r>
            <a:r>
              <a:rPr lang="en-US" altLang="zh-TW" dirty="0" smtClean="0"/>
              <a:t> defining the variables and methods of a kind of category.</a:t>
            </a:r>
          </a:p>
          <a:p>
            <a:pPr lvl="2">
              <a:lnSpc>
                <a:spcPts val="2800"/>
              </a:lnSpc>
            </a:pPr>
            <a:r>
              <a:rPr lang="en-US" altLang="zh-TW" dirty="0" smtClean="0"/>
              <a:t>Variables -&gt; States</a:t>
            </a:r>
          </a:p>
          <a:p>
            <a:pPr lvl="2">
              <a:lnSpc>
                <a:spcPts val="2800"/>
              </a:lnSpc>
            </a:pPr>
            <a:r>
              <a:rPr lang="en-US" altLang="zh-TW" dirty="0" smtClean="0"/>
              <a:t>Methods -&gt; Behaviors.</a:t>
            </a:r>
          </a:p>
          <a:p>
            <a:pPr lvl="2">
              <a:lnSpc>
                <a:spcPts val="3600"/>
              </a:lnSpc>
              <a:spcBef>
                <a:spcPts val="1200"/>
              </a:spcBef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8</a:t>
            </a:fld>
            <a:endParaRPr lang="en-US" altLang="ko-KR"/>
          </a:p>
        </p:txBody>
      </p:sp>
      <p:pic>
        <p:nvPicPr>
          <p:cNvPr id="9" name="圖片 8" descr="bicycle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82238" y="4000504"/>
            <a:ext cx="2818522" cy="206691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85720" y="4113072"/>
            <a:ext cx="3264035" cy="1887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b="1" dirty="0" smtClean="0">
                <a:solidFill>
                  <a:srgbClr val="FF0000"/>
                </a:solidFill>
                <a:latin typeface="Comic Sans MS" pitchFamily="66" charset="0"/>
              </a:rPr>
              <a:t>States (data or attributes)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FF0000"/>
                </a:solidFill>
                <a:latin typeface="Comic Sans MS" pitchFamily="66" charset="0"/>
              </a:rPr>
              <a:t> Weight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FF0000"/>
                </a:solidFill>
                <a:latin typeface="Comic Sans MS" pitchFamily="66" charset="0"/>
              </a:rPr>
              <a:t> Gear Implementation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FF0000"/>
                </a:solidFill>
                <a:latin typeface="Comic Sans MS" pitchFamily="66" charset="0"/>
              </a:rPr>
              <a:t> Type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FF0000"/>
                </a:solidFill>
                <a:latin typeface="Comic Sans MS" pitchFamily="66" charset="0"/>
              </a:rPr>
              <a:t> …..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29322" y="4041634"/>
            <a:ext cx="2653290" cy="1887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b="1" dirty="0" smtClean="0">
                <a:solidFill>
                  <a:srgbClr val="002060"/>
                </a:solidFill>
                <a:latin typeface="Comic Sans MS" pitchFamily="66" charset="0"/>
              </a:rPr>
              <a:t>Behaviors (operations)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002060"/>
                </a:solidFill>
                <a:latin typeface="Comic Sans MS" pitchFamily="66" charset="0"/>
              </a:rPr>
              <a:t> Brake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002060"/>
                </a:solidFill>
                <a:latin typeface="Comic Sans MS" pitchFamily="66" charset="0"/>
              </a:rPr>
              <a:t> Change Gear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002060"/>
                </a:solidFill>
                <a:latin typeface="Comic Sans MS" pitchFamily="66" charset="0"/>
              </a:rPr>
              <a:t> Change Cadence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002060"/>
                </a:solidFill>
                <a:latin typeface="Comic Sans MS" pitchFamily="66" charset="0"/>
              </a:rPr>
              <a:t> …..</a:t>
            </a:r>
            <a:endParaRPr lang="zh-TW" alt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Basic Object-Oriented Concept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are Objects?</a:t>
            </a:r>
          </a:p>
          <a:p>
            <a:pPr lvl="1"/>
            <a:r>
              <a:rPr lang="en-US" altLang="zh-TW" dirty="0" smtClean="0"/>
              <a:t>An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object </a:t>
            </a:r>
            <a:r>
              <a:rPr lang="en-US" altLang="zh-TW" dirty="0" smtClean="0"/>
              <a:t>is an instance of a certain class</a:t>
            </a:r>
          </a:p>
          <a:p>
            <a:pPr lvl="1">
              <a:lnSpc>
                <a:spcPts val="3200"/>
              </a:lnSpc>
            </a:pPr>
            <a:r>
              <a:rPr lang="en-US" altLang="zh-TW" dirty="0" smtClean="0"/>
              <a:t>An object is a </a:t>
            </a:r>
            <a:r>
              <a:rPr lang="en-US" altLang="zh-TW" dirty="0" smtClean="0">
                <a:solidFill>
                  <a:srgbClr val="00B050"/>
                </a:solidFill>
              </a:rPr>
              <a:t>software bundle </a:t>
            </a:r>
            <a:r>
              <a:rPr lang="en-US" altLang="zh-TW" dirty="0" smtClean="0"/>
              <a:t>of variables and related methods.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D9EC-7D0C-4F5F-A044-4024B6620E73}" type="slidenum">
              <a:rPr lang="ko-KR" altLang="en-US" smtClean="0"/>
              <a:pPr/>
              <a:t>9</a:t>
            </a:fld>
            <a:endParaRPr lang="en-US" altLang="ko-KR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509" y="3929066"/>
            <a:ext cx="3273161" cy="1639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群組 10"/>
          <p:cNvGrpSpPr/>
          <p:nvPr/>
        </p:nvGrpSpPr>
        <p:grpSpPr>
          <a:xfrm>
            <a:off x="4357686" y="3714752"/>
            <a:ext cx="4071966" cy="2241830"/>
            <a:chOff x="1714480" y="3429000"/>
            <a:chExt cx="5171610" cy="2884772"/>
          </a:xfrm>
        </p:grpSpPr>
        <p:pic>
          <p:nvPicPr>
            <p:cNvPr id="12" name="圖片 11" descr="bicycle0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4480" y="4143380"/>
              <a:ext cx="1584623" cy="1162058"/>
            </a:xfrm>
            <a:prstGeom prst="rect">
              <a:avLst/>
            </a:prstGeom>
          </p:spPr>
        </p:pic>
        <p:pic>
          <p:nvPicPr>
            <p:cNvPr id="13" name="圖片 12" descr="bicycle02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6116" y="3429000"/>
              <a:ext cx="1643074" cy="1643074"/>
            </a:xfrm>
            <a:prstGeom prst="rect">
              <a:avLst/>
            </a:prstGeom>
          </p:spPr>
        </p:pic>
        <p:pic>
          <p:nvPicPr>
            <p:cNvPr id="14" name="圖片 13" descr="bicycle03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00694" y="4071942"/>
              <a:ext cx="1385396" cy="1566858"/>
            </a:xfrm>
            <a:prstGeom prst="rect">
              <a:avLst/>
            </a:prstGeom>
          </p:spPr>
        </p:pic>
        <p:pic>
          <p:nvPicPr>
            <p:cNvPr id="15" name="圖片 14" descr="bicycle04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6116" y="4929198"/>
              <a:ext cx="1826818" cy="138457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Basic Object-Oriented Concept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altLang="zh-TW" dirty="0" smtClean="0"/>
              <a:t>Ideas of Object-Oriented Programming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Object-Orientation is a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modeling technique </a:t>
            </a:r>
            <a:r>
              <a:rPr lang="en-US" altLang="zh-TW" dirty="0" smtClean="0">
                <a:latin typeface="+mj-lt"/>
              </a:rPr>
              <a:t>that tries to imitate the way we think.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>
                <a:latin typeface="+mj-lt"/>
              </a:rPr>
              <a:t>Software objects combing both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data</a:t>
            </a:r>
            <a:r>
              <a:rPr lang="en-US" altLang="zh-TW" dirty="0" smtClean="0">
                <a:latin typeface="+mj-lt"/>
              </a:rPr>
              <a:t> and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functions</a:t>
            </a:r>
            <a:r>
              <a:rPr lang="en-US" altLang="zh-TW" dirty="0" smtClean="0">
                <a:latin typeface="+mj-lt"/>
              </a:rPr>
              <a:t> model the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real-world objects.</a:t>
            </a:r>
            <a:endParaRPr lang="en-US" altLang="zh-TW" dirty="0" smtClean="0">
              <a:latin typeface="+mj-lt"/>
            </a:endParaRP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latin typeface="+mj-lt"/>
              </a:rPr>
              <a:t>The data is hidden (Data Encapsulation).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>
                <a:latin typeface="+mj-lt"/>
              </a:rPr>
              <a:t>The member function is the way to interact with the data.</a:t>
            </a:r>
          </a:p>
          <a:p>
            <a:pPr lvl="2">
              <a:lnSpc>
                <a:spcPts val="3200"/>
              </a:lnSpc>
            </a:pPr>
            <a:endParaRPr lang="en-US" altLang="zh-TW" dirty="0" smtClean="0">
              <a:latin typeface="+mj-lt"/>
            </a:endParaRPr>
          </a:p>
          <a:p>
            <a:pPr lvl="1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Object-Oriented Concepts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Object-Oriented Programming (OOP)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  program is considered as a set of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interacting objects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Objects interact to perform the task by sending messages to each other.</a:t>
            </a:r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4214818"/>
            <a:ext cx="4572032" cy="2018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Basic Object-Oriented Concept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Benefits of OOP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Reusability:</a:t>
            </a:r>
            <a:r>
              <a:rPr lang="en-US" altLang="zh-TW" dirty="0" smtClean="0"/>
              <a:t> Programmers can reuse the code in the </a:t>
            </a:r>
            <a:r>
              <a:rPr lang="en-US" altLang="zh-TW" dirty="0" err="1" smtClean="0"/>
              <a:t>superclass</a:t>
            </a:r>
            <a:r>
              <a:rPr lang="en-US" altLang="zh-TW" dirty="0" smtClean="0"/>
              <a:t> many times.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Software Prototyping: </a:t>
            </a:r>
            <a:r>
              <a:rPr lang="en-US" altLang="zh-TW" dirty="0" smtClean="0"/>
              <a:t>The developed  class can be considered as the software IC which makes the system development more easier and efficient.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Basic Object-Oriented Concept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285992"/>
            <a:ext cx="7072330" cy="423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1000100" y="3643314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err="1" smtClean="0">
                <a:solidFill>
                  <a:schemeClr val="tx1"/>
                </a:solidFill>
              </a:rPr>
              <a:t>AddressBook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00892" y="3786190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Member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57950" y="1500174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Socket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14678" y="4929198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Edit Dialog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00364" y="3286124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Chat Dialog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57554" y="2285992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Chat Log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72264" y="5643578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…………</a:t>
            </a:r>
            <a:endParaRPr lang="zh-TW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Basic Object-Oriented Concept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Examples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928662" y="3857628"/>
            <a:ext cx="1785950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err="1" smtClean="0">
                <a:solidFill>
                  <a:schemeClr val="tx1"/>
                </a:solidFill>
              </a:rPr>
              <a:t>AddressBook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00892" y="3786190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Member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57950" y="1500174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Socket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14678" y="4929198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Edit Dialog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43174" y="3286124"/>
            <a:ext cx="185738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Chat Dialog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57554" y="2285992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Chat Log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72264" y="5643578"/>
            <a:ext cx="150019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…………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cxnSp>
        <p:nvCxnSpPr>
          <p:cNvPr id="13" name="直線接點 12"/>
          <p:cNvCxnSpPr>
            <a:stCxn id="10" idx="2"/>
            <a:endCxn id="9" idx="0"/>
          </p:cNvCxnSpPr>
          <p:nvPr/>
        </p:nvCxnSpPr>
        <p:spPr>
          <a:xfrm rot="5400000">
            <a:off x="3554009" y="2732480"/>
            <a:ext cx="571504" cy="535785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>
            <a:stCxn id="9" idx="2"/>
            <a:endCxn id="8" idx="0"/>
          </p:cNvCxnSpPr>
          <p:nvPr/>
        </p:nvCxnSpPr>
        <p:spPr>
          <a:xfrm rot="16200000" flipH="1">
            <a:off x="3161099" y="4125520"/>
            <a:ext cx="1214446" cy="392909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>
            <a:stCxn id="6" idx="1"/>
            <a:endCxn id="5" idx="3"/>
          </p:cNvCxnSpPr>
          <p:nvPr/>
        </p:nvCxnSpPr>
        <p:spPr>
          <a:xfrm rot="10800000" flipV="1">
            <a:off x="2714612" y="4000504"/>
            <a:ext cx="4286280" cy="71438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>
            <a:stCxn id="7" idx="1"/>
          </p:cNvCxnSpPr>
          <p:nvPr/>
        </p:nvCxnSpPr>
        <p:spPr>
          <a:xfrm rot="10800000" flipV="1">
            <a:off x="4500564" y="1714488"/>
            <a:ext cx="1857387" cy="1785950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357290" y="3357562"/>
            <a:ext cx="6858048" cy="1143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357290" y="4786322"/>
            <a:ext cx="6858048" cy="11430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357290" y="2571744"/>
            <a:ext cx="6858048" cy="6429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Class and Instance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Class Declaration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428596" y="2285992"/>
            <a:ext cx="82153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Lucida Console" pitchFamily="49" charset="0"/>
              </a:rPr>
              <a:t>[</a:t>
            </a:r>
            <a:r>
              <a:rPr lang="en-US" altLang="zh-TW" dirty="0" smtClean="0">
                <a:solidFill>
                  <a:srgbClr val="0070C0"/>
                </a:solidFill>
                <a:latin typeface="Lucida Console" pitchFamily="49" charset="0"/>
              </a:rPr>
              <a:t>modifier</a:t>
            </a:r>
            <a:r>
              <a:rPr lang="en-US" altLang="zh-TW" dirty="0" smtClean="0">
                <a:latin typeface="Lucida Console" pitchFamily="49" charset="0"/>
              </a:rPr>
              <a:t>] </a:t>
            </a:r>
            <a:r>
              <a:rPr lang="en-US" altLang="zh-TW" dirty="0" smtClean="0">
                <a:solidFill>
                  <a:srgbClr val="00B050"/>
                </a:solidFill>
                <a:latin typeface="Lucida Console" pitchFamily="49" charset="0"/>
              </a:rPr>
              <a:t>class</a:t>
            </a:r>
            <a:r>
              <a:rPr lang="en-US" altLang="zh-TW" dirty="0" smtClean="0">
                <a:latin typeface="Lucida Console" pitchFamily="49" charset="0"/>
              </a:rPr>
              <a:t> </a:t>
            </a:r>
            <a:r>
              <a:rPr lang="en-US" altLang="zh-TW" dirty="0" err="1" smtClean="0">
                <a:latin typeface="Lucida Console" pitchFamily="49" charset="0"/>
              </a:rPr>
              <a:t>ClassName</a:t>
            </a:r>
            <a:r>
              <a:rPr lang="en-US" altLang="zh-TW" dirty="0" smtClean="0">
                <a:latin typeface="Lucida Console" pitchFamily="49" charset="0"/>
              </a:rPr>
              <a:t> {</a:t>
            </a:r>
          </a:p>
          <a:p>
            <a:r>
              <a:rPr lang="en-US" altLang="zh-TW" dirty="0" smtClean="0">
                <a:latin typeface="Lucida Console" pitchFamily="49" charset="0"/>
              </a:rPr>
              <a:t>        //fields</a:t>
            </a:r>
          </a:p>
          <a:p>
            <a:r>
              <a:rPr lang="en-US" altLang="zh-TW" dirty="0" smtClean="0">
                <a:latin typeface="Lucida Console" pitchFamily="49" charset="0"/>
              </a:rPr>
              <a:t>        [</a:t>
            </a:r>
            <a:r>
              <a:rPr lang="en-US" altLang="zh-TW" b="1" dirty="0" smtClean="0">
                <a:solidFill>
                  <a:srgbClr val="0070C0"/>
                </a:solidFill>
                <a:latin typeface="Lucida Console" pitchFamily="49" charset="0"/>
              </a:rPr>
              <a:t>modifiers</a:t>
            </a:r>
            <a:r>
              <a:rPr lang="en-US" altLang="zh-TW" dirty="0" smtClean="0">
                <a:latin typeface="Lucida Console" pitchFamily="49" charset="0"/>
              </a:rPr>
              <a:t>] type </a:t>
            </a:r>
            <a:r>
              <a:rPr lang="en-US" altLang="zh-TW" dirty="0" err="1" smtClean="0">
                <a:latin typeface="Lucida Console" pitchFamily="49" charset="0"/>
              </a:rPr>
              <a:t>FieldName</a:t>
            </a:r>
            <a:r>
              <a:rPr lang="en-US" altLang="zh-TW" dirty="0" smtClean="0">
                <a:latin typeface="Lucida Console" pitchFamily="49" charset="0"/>
              </a:rPr>
              <a:t> [= initial value];</a:t>
            </a:r>
          </a:p>
          <a:p>
            <a:endParaRPr lang="en-US" altLang="zh-TW" dirty="0" smtClean="0">
              <a:latin typeface="Lucida Console" pitchFamily="49" charset="0"/>
            </a:endParaRPr>
          </a:p>
          <a:p>
            <a:r>
              <a:rPr lang="en-US" altLang="zh-TW" dirty="0" smtClean="0">
                <a:latin typeface="Lucida Console" pitchFamily="49" charset="0"/>
              </a:rPr>
              <a:t>        //constructors</a:t>
            </a:r>
          </a:p>
          <a:p>
            <a:r>
              <a:rPr lang="en-US" altLang="zh-TW" dirty="0" smtClean="0">
                <a:latin typeface="Lucida Console" pitchFamily="49" charset="0"/>
              </a:rPr>
              <a:t>        [</a:t>
            </a:r>
            <a:r>
              <a:rPr lang="en-US" altLang="zh-TW" b="1" dirty="0" smtClean="0">
                <a:solidFill>
                  <a:srgbClr val="0070C0"/>
                </a:solidFill>
                <a:latin typeface="Lucida Console" pitchFamily="49" charset="0"/>
              </a:rPr>
              <a:t>modifiers</a:t>
            </a:r>
            <a:r>
              <a:rPr lang="en-US" altLang="zh-TW" dirty="0" smtClean="0">
                <a:latin typeface="Lucida Console" pitchFamily="49" charset="0"/>
              </a:rPr>
              <a:t>] </a:t>
            </a:r>
            <a:r>
              <a:rPr lang="en-US" altLang="zh-TW" dirty="0" err="1" smtClean="0">
                <a:latin typeface="Lucida Console" pitchFamily="49" charset="0"/>
              </a:rPr>
              <a:t>ClassName</a:t>
            </a:r>
            <a:r>
              <a:rPr lang="en-US" altLang="zh-TW" dirty="0" smtClean="0">
                <a:latin typeface="Lucida Console" pitchFamily="49" charset="0"/>
              </a:rPr>
              <a:t>([arguments]){</a:t>
            </a:r>
          </a:p>
          <a:p>
            <a:r>
              <a:rPr lang="en-US" altLang="zh-TW" dirty="0" smtClean="0">
                <a:latin typeface="Lucida Console" pitchFamily="49" charset="0"/>
              </a:rPr>
              <a:t>         	//code</a:t>
            </a:r>
          </a:p>
          <a:p>
            <a:r>
              <a:rPr lang="en-US" altLang="zh-TW" dirty="0" smtClean="0">
                <a:latin typeface="Lucida Console" pitchFamily="49" charset="0"/>
              </a:rPr>
              <a:t>        } </a:t>
            </a:r>
          </a:p>
          <a:p>
            <a:endParaRPr lang="en-US" altLang="zh-TW" dirty="0" smtClean="0">
              <a:latin typeface="Lucida Console" pitchFamily="49" charset="0"/>
            </a:endParaRPr>
          </a:p>
          <a:p>
            <a:r>
              <a:rPr lang="en-US" altLang="zh-TW" dirty="0" smtClean="0">
                <a:latin typeface="Lucida Console" pitchFamily="49" charset="0"/>
              </a:rPr>
              <a:t>        // methods</a:t>
            </a:r>
          </a:p>
          <a:p>
            <a:r>
              <a:rPr lang="en-US" altLang="zh-TW" dirty="0" smtClean="0">
                <a:latin typeface="Lucida Console" pitchFamily="49" charset="0"/>
              </a:rPr>
              <a:t>        [</a:t>
            </a:r>
            <a:r>
              <a:rPr lang="en-US" altLang="zh-TW" b="1" dirty="0" smtClean="0">
                <a:solidFill>
                  <a:srgbClr val="0070C0"/>
                </a:solidFill>
                <a:latin typeface="Lucida Console" pitchFamily="49" charset="0"/>
              </a:rPr>
              <a:t>modifiers</a:t>
            </a:r>
            <a:r>
              <a:rPr lang="en-US" altLang="zh-TW" dirty="0" smtClean="0">
                <a:latin typeface="Lucida Console" pitchFamily="49" charset="0"/>
              </a:rPr>
              <a:t>] type </a:t>
            </a:r>
            <a:r>
              <a:rPr lang="en-US" altLang="zh-TW" dirty="0" err="1" smtClean="0">
                <a:latin typeface="Lucida Console" pitchFamily="49" charset="0"/>
              </a:rPr>
              <a:t>MethodName</a:t>
            </a:r>
            <a:r>
              <a:rPr lang="en-US" altLang="zh-TW" dirty="0" smtClean="0">
                <a:latin typeface="Lucida Console" pitchFamily="49" charset="0"/>
              </a:rPr>
              <a:t>([argument]){</a:t>
            </a:r>
          </a:p>
          <a:p>
            <a:r>
              <a:rPr lang="en-US" altLang="zh-TW" dirty="0" smtClean="0">
                <a:latin typeface="Lucida Console" pitchFamily="49" charset="0"/>
              </a:rPr>
              <a:t>		//code</a:t>
            </a:r>
          </a:p>
          <a:p>
            <a:r>
              <a:rPr lang="en-US" altLang="zh-TW" dirty="0" smtClean="0">
                <a:latin typeface="Lucida Console" pitchFamily="49" charset="0"/>
              </a:rPr>
              <a:t>        }</a:t>
            </a:r>
          </a:p>
          <a:p>
            <a:r>
              <a:rPr lang="en-US" altLang="zh-TW" dirty="0" smtClean="0">
                <a:latin typeface="Lucida Console" pitchFamily="49" charset="0"/>
              </a:rPr>
              <a:t>};</a:t>
            </a:r>
            <a:endParaRPr lang="zh-TW" altLang="en-US" dirty="0">
              <a:latin typeface="Lucida Console" pitchFamily="49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GradeBook</a:t>
            </a:r>
            <a:r>
              <a:rPr lang="en-US" altLang="zh-TW" dirty="0" smtClean="0"/>
              <a:t>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Design of </a:t>
            </a:r>
            <a:r>
              <a:rPr lang="en-US" altLang="zh-TW" dirty="0" err="1" smtClean="0"/>
              <a:t>GradeBook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CourseName</a:t>
            </a:r>
            <a:r>
              <a:rPr lang="en-US" altLang="zh-TW" dirty="0" smtClean="0"/>
              <a:t>: attribute</a:t>
            </a:r>
          </a:p>
          <a:p>
            <a:pPr lvl="2"/>
            <a:r>
              <a:rPr lang="en-US" altLang="zh-TW" dirty="0" smtClean="0"/>
              <a:t>Record the name of the course.</a:t>
            </a:r>
          </a:p>
          <a:p>
            <a:pPr lvl="1"/>
            <a:r>
              <a:rPr lang="en-US" altLang="zh-TW" dirty="0" err="1" smtClean="0"/>
              <a:t>DisplayMessage</a:t>
            </a:r>
            <a:r>
              <a:rPr lang="en-US" altLang="zh-TW" dirty="0" smtClean="0"/>
              <a:t>(): method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Display the message to the users.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Perform the task without any arguments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Complete the task without result returned.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643042" y="5000636"/>
            <a:ext cx="45005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String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void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zh-TW" altLang="en-US" sz="1600" dirty="0" smtClean="0">
              <a:solidFill>
                <a:srgbClr val="00B050"/>
              </a:solidFill>
              <a:latin typeface="Lucida Console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1500174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GradeBook</a:t>
            </a:r>
            <a:r>
              <a:rPr lang="en-US" altLang="zh-TW" dirty="0" smtClean="0"/>
              <a:t>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Class Declaration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Encapsulate all the related attributes and operations into a class.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Each class declaration contains keyword “</a:t>
            </a:r>
            <a:r>
              <a:rPr lang="en-US" altLang="zh-TW" dirty="0" smtClean="0">
                <a:solidFill>
                  <a:srgbClr val="00B050"/>
                </a:solidFill>
              </a:rPr>
              <a:t>class</a:t>
            </a:r>
            <a:r>
              <a:rPr lang="en-US" altLang="zh-TW" dirty="0" smtClean="0"/>
              <a:t>” followed by its name.</a:t>
            </a:r>
          </a:p>
          <a:p>
            <a:pPr lvl="2">
              <a:lnSpc>
                <a:spcPts val="3200"/>
              </a:lnSpc>
            </a:pPr>
            <a:r>
              <a:rPr lang="en-US" altLang="zh-TW" dirty="0" smtClean="0"/>
              <a:t>Every class’s body is enclosed in a pair of left and right braces “{“, “}”.</a:t>
            </a:r>
          </a:p>
          <a:p>
            <a:pPr lvl="2"/>
            <a:endParaRPr lang="en-US" altLang="zh-TW" dirty="0" smtClean="0"/>
          </a:p>
          <a:p>
            <a:pPr lvl="1"/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071538" y="4786322"/>
            <a:ext cx="450059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400" dirty="0" smtClean="0">
                <a:solidFill>
                  <a:srgbClr val="FF0000"/>
                </a:solidFill>
                <a:latin typeface="Lucida Console" pitchFamily="49" charset="0"/>
              </a:rPr>
              <a:t>public</a:t>
            </a: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 class</a:t>
            </a:r>
            <a:r>
              <a:rPr lang="en-US" altLang="zh-TW" sz="1400" dirty="0" smtClean="0">
                <a:latin typeface="Lucida Console" pitchFamily="49" charset="0"/>
              </a:rPr>
              <a:t> </a:t>
            </a:r>
            <a:r>
              <a:rPr lang="en-US" altLang="zh-TW" sz="1400" dirty="0" err="1" smtClean="0">
                <a:latin typeface="Lucida Console" pitchFamily="49" charset="0"/>
              </a:rPr>
              <a:t>GradeBook</a:t>
            </a:r>
            <a:r>
              <a:rPr lang="en-US" altLang="zh-TW" sz="14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String </a:t>
            </a:r>
            <a:r>
              <a:rPr lang="en-US" altLang="zh-TW" sz="1400" dirty="0" err="1" smtClean="0">
                <a:latin typeface="Lucida Console" pitchFamily="49" charset="0"/>
              </a:rPr>
              <a:t>CourseName</a:t>
            </a:r>
            <a:r>
              <a:rPr lang="en-US" altLang="zh-TW" sz="14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Void </a:t>
            </a:r>
            <a:r>
              <a:rPr lang="en-US" altLang="zh-TW" sz="1400" dirty="0" err="1" smtClean="0">
                <a:latin typeface="Lucida Console" pitchFamily="49" charset="0"/>
              </a:rPr>
              <a:t>DisplayMessage</a:t>
            </a:r>
            <a:r>
              <a:rPr lang="en-US" altLang="zh-TW" sz="14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4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class </a:t>
            </a:r>
            <a:r>
              <a:rPr lang="en-US" altLang="zh-TW" sz="14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4643446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GradeBook</a:t>
            </a:r>
            <a:r>
              <a:rPr lang="en-US" altLang="zh-TW" dirty="0" smtClean="0"/>
              <a:t>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Class Implementation</a:t>
            </a:r>
          </a:p>
          <a:p>
            <a:pPr lvl="1"/>
            <a:r>
              <a:rPr lang="en-US" altLang="zh-TW" dirty="0" smtClean="0"/>
              <a:t>Write the statements to perform the desired operations. 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71538" y="3286124"/>
            <a:ext cx="71438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public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 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String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Void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System.out.println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(“Welcome to Java Course!”);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class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18</a:t>
            </a:fld>
            <a:endParaRPr lang="en-US" altLang="zh-TW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GradeBook</a:t>
            </a:r>
            <a:r>
              <a:rPr lang="en-US" altLang="zh-TW" dirty="0" smtClean="0"/>
              <a:t>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err="1" smtClean="0"/>
              <a:t>GradeBook</a:t>
            </a:r>
            <a:r>
              <a:rPr lang="en-US" altLang="zh-TW" dirty="0" smtClean="0"/>
              <a:t> Tester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A class contains </a:t>
            </a:r>
            <a:r>
              <a:rPr lang="en-US" altLang="zh-TW" dirty="0" smtClean="0">
                <a:solidFill>
                  <a:srgbClr val="00B050"/>
                </a:solidFill>
              </a:rPr>
              <a:t>main() </a:t>
            </a:r>
            <a:r>
              <a:rPr lang="en-US" altLang="zh-TW" dirty="0" smtClean="0"/>
              <a:t>method that is used to control the application’s execution.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It creates a </a:t>
            </a:r>
            <a:r>
              <a:rPr lang="en-US" altLang="zh-TW" dirty="0" err="1" smtClean="0">
                <a:solidFill>
                  <a:srgbClr val="00B050"/>
                </a:solidFill>
              </a:rPr>
              <a:t>GradeBook</a:t>
            </a:r>
            <a:r>
              <a:rPr lang="en-US" altLang="zh-TW" dirty="0" smtClean="0">
                <a:solidFill>
                  <a:srgbClr val="00B050"/>
                </a:solidFill>
              </a:rPr>
              <a:t> object </a:t>
            </a:r>
            <a:r>
              <a:rPr lang="en-US" altLang="zh-TW" dirty="0" smtClean="0"/>
              <a:t>and uses it.</a:t>
            </a:r>
          </a:p>
          <a:p>
            <a:pPr lvl="1">
              <a:lnSpc>
                <a:spcPts val="3600"/>
              </a:lnSpc>
            </a:pPr>
            <a:endParaRPr lang="zh-TW" altLang="en-US" dirty="0"/>
          </a:p>
        </p:txBody>
      </p:sp>
      <p:pic>
        <p:nvPicPr>
          <p:cNvPr id="4" name="內容版面配置區 4" descr="Te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3786190"/>
            <a:ext cx="3108238" cy="226642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28596" y="3929066"/>
            <a:ext cx="51435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400" dirty="0" err="1" smtClean="0">
                <a:latin typeface="Lucida Console" pitchFamily="49" charset="0"/>
              </a:rPr>
              <a:t>GradeBookTest</a:t>
            </a:r>
            <a:r>
              <a:rPr lang="en-US" altLang="zh-TW" sz="14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400" dirty="0" smtClean="0">
                <a:latin typeface="Lucida Console" pitchFamily="49" charset="0"/>
              </a:rPr>
              <a:t>void main(String </a:t>
            </a:r>
            <a:r>
              <a:rPr lang="en-US" altLang="zh-TW" sz="1400" dirty="0" err="1" smtClean="0">
                <a:latin typeface="Lucida Console" pitchFamily="49" charset="0"/>
              </a:rPr>
              <a:t>args</a:t>
            </a:r>
            <a:r>
              <a:rPr lang="en-US" altLang="zh-TW" sz="1400" dirty="0" smtClean="0">
                <a:latin typeface="Lucida Console" pitchFamily="49" charset="0"/>
              </a:rPr>
              <a:t>[]){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	………</a:t>
            </a:r>
          </a:p>
          <a:p>
            <a:pPr lvl="1"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4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4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6286512" y="6143644"/>
            <a:ext cx="2306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solidFill>
                  <a:srgbClr val="0070C0"/>
                </a:solidFill>
              </a:rPr>
              <a:t>GradeBookTest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5214950"/>
            <a:ext cx="107157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19</a:t>
            </a:fld>
            <a:endParaRPr lang="en-US" altLang="zh-TW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71538" y="3071810"/>
            <a:ext cx="6858048" cy="7143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GradeBook</a:t>
            </a:r>
            <a:r>
              <a:rPr lang="en-US" altLang="zh-TW" dirty="0" smtClean="0"/>
              <a:t> Example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err="1" smtClean="0"/>
              <a:t>GradeBook</a:t>
            </a:r>
            <a:r>
              <a:rPr lang="en-US" altLang="zh-TW" dirty="0" smtClean="0"/>
              <a:t> Tester</a:t>
            </a:r>
          </a:p>
          <a:p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1000100" y="2285992"/>
            <a:ext cx="664373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= new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javaGradeBook.DisplayMessage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pic>
        <p:nvPicPr>
          <p:cNvPr id="10" name="圖片 9" descr="Gradebo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3297" y="4714884"/>
            <a:ext cx="1136157" cy="1300562"/>
          </a:xfrm>
          <a:prstGeom prst="rect">
            <a:avLst/>
          </a:prstGeom>
        </p:spPr>
      </p:pic>
      <p:sp>
        <p:nvSpPr>
          <p:cNvPr id="11" name="向右箭號 10"/>
          <p:cNvSpPr/>
          <p:nvPr/>
        </p:nvSpPr>
        <p:spPr>
          <a:xfrm>
            <a:off x="4286248" y="5214950"/>
            <a:ext cx="50006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1897962" y="6072206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</a:rPr>
              <a:t>blueprint: class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000496" y="4786322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solidFill>
                  <a:srgbClr val="0070C0"/>
                </a:solidFill>
              </a:rPr>
              <a:t>new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8521" y="4600596"/>
            <a:ext cx="1471610" cy="147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文字方塊 13"/>
          <p:cNvSpPr txBox="1"/>
          <p:nvPr/>
        </p:nvSpPr>
        <p:spPr>
          <a:xfrm>
            <a:off x="5078917" y="6000768"/>
            <a:ext cx="2707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</a:rPr>
              <a:t>javaGradeBook:object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20</a:t>
            </a:fld>
            <a:endParaRPr lang="en-US" altLang="zh-TW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GradeBook</a:t>
            </a:r>
            <a:r>
              <a:rPr lang="en-US" altLang="zh-TW" dirty="0" smtClean="0"/>
              <a:t> Example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857224" y="1643050"/>
            <a:ext cx="7143800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public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 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String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Void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System.out.println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(“Welcome to Java Course!”);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class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5" name="矩形 4"/>
          <p:cNvSpPr/>
          <p:nvPr/>
        </p:nvSpPr>
        <p:spPr>
          <a:xfrm>
            <a:off x="857224" y="4111189"/>
            <a:ext cx="7143800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Console" pitchFamily="49" charset="0"/>
              </a:rPr>
              <a:t>= new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javaGradeBook.DisplayMessage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14" name="弧形向右箭號 13"/>
          <p:cNvSpPr/>
          <p:nvPr/>
        </p:nvSpPr>
        <p:spPr>
          <a:xfrm flipV="1">
            <a:off x="500034" y="2643182"/>
            <a:ext cx="714380" cy="2857520"/>
          </a:xfrm>
          <a:prstGeom prst="curved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GradeBook</a:t>
            </a:r>
            <a:r>
              <a:rPr lang="en-US" altLang="zh-TW" dirty="0" smtClean="0"/>
              <a:t>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Implementation </a:t>
            </a:r>
            <a:r>
              <a:rPr lang="en-US" altLang="zh-TW" dirty="0" smtClean="0"/>
              <a:t>w</a:t>
            </a:r>
            <a:r>
              <a:rPr lang="en-US" altLang="zh-TW" dirty="0" smtClean="0"/>
              <a:t>ithout Object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22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714348" y="2285992"/>
            <a:ext cx="7143800" cy="33239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String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	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End of main 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*/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	</a:t>
            </a:r>
            <a:r>
              <a:rPr lang="en-US" altLang="zh-TW" sz="1600" dirty="0" err="1" smtClean="0">
                <a:latin typeface="Lucida Console" pitchFamily="49" charset="0"/>
              </a:rPr>
              <a:t>System.out.println</a:t>
            </a:r>
            <a:r>
              <a:rPr lang="en-US" altLang="zh-TW" sz="1600" dirty="0" smtClean="0">
                <a:latin typeface="Lucida Console" pitchFamily="49" charset="0"/>
              </a:rPr>
              <a:t>(“Welcome to Java Course!”);</a:t>
            </a: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  <a:endParaRPr lang="en-US" altLang="zh-TW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Instance Variables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Variables declared in the body of a particular method are known as </a:t>
            </a:r>
            <a:r>
              <a:rPr lang="en-US" altLang="zh-TW" dirty="0" smtClean="0">
                <a:solidFill>
                  <a:srgbClr val="00B050"/>
                </a:solidFill>
              </a:rPr>
              <a:t>local variables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Variables declared inside a class but outside the bodies of class’s method are known as </a:t>
            </a:r>
            <a:r>
              <a:rPr lang="en-US" altLang="zh-TW" dirty="0" smtClean="0">
                <a:solidFill>
                  <a:srgbClr val="00B050"/>
                </a:solidFill>
              </a:rPr>
              <a:t>fields.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fields in the created object represents the </a:t>
            </a:r>
            <a:r>
              <a:rPr lang="en-US" altLang="zh-TW" dirty="0" smtClean="0">
                <a:solidFill>
                  <a:srgbClr val="00B050"/>
                </a:solidFill>
              </a:rPr>
              <a:t>instance variables.</a:t>
            </a:r>
          </a:p>
          <a:p>
            <a:pPr lvl="2">
              <a:lnSpc>
                <a:spcPts val="3600"/>
              </a:lnSpc>
            </a:pPr>
            <a:r>
              <a:rPr lang="en-US" altLang="zh-TW" dirty="0" smtClean="0"/>
              <a:t>Each object (instance) of  the class has a separate instance variable in memory.</a:t>
            </a:r>
            <a:endParaRPr lang="en-US" altLang="zh-TW" dirty="0" smtClean="0">
              <a:solidFill>
                <a:srgbClr val="00B05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23</a:t>
            </a:fld>
            <a:endParaRPr lang="en-US" altLang="zh-TW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Instance Variables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00100" y="1682297"/>
            <a:ext cx="7143800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public</a:t>
            </a: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 class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String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Void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System.out.println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(“Welcome to Java Course!”);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class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429132"/>
            <a:ext cx="29146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向右箭號 5"/>
          <p:cNvSpPr/>
          <p:nvPr/>
        </p:nvSpPr>
        <p:spPr>
          <a:xfrm>
            <a:off x="4286248" y="4572008"/>
            <a:ext cx="50006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3929058" y="4143380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solidFill>
                  <a:srgbClr val="0070C0"/>
                </a:solidFill>
              </a:rPr>
              <a:t>new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8" name="向右箭號 7"/>
          <p:cNvSpPr/>
          <p:nvPr/>
        </p:nvSpPr>
        <p:spPr>
          <a:xfrm>
            <a:off x="4286248" y="5429264"/>
            <a:ext cx="50006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3929058" y="5000636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solidFill>
                  <a:srgbClr val="0070C0"/>
                </a:solidFill>
              </a:rPr>
              <a:t>new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pic>
        <p:nvPicPr>
          <p:cNvPr id="10" name="圖片 9" descr="Gradeboo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4357694"/>
            <a:ext cx="624075" cy="71438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6072198" y="4500570"/>
            <a:ext cx="2707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</a:rPr>
              <a:t>javaGradeBook:object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pic>
        <p:nvPicPr>
          <p:cNvPr id="12" name="圖片 11" descr="Gradeboo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5286388"/>
            <a:ext cx="624075" cy="714380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6072198" y="5429264"/>
            <a:ext cx="2662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</a:rPr>
              <a:t>c++GradeBook:object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24</a:t>
            </a:fld>
            <a:endParaRPr lang="en-US" altLang="zh-TW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Instance Variables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Access Modifiers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access modifier is to identify whether the variables/methods are accessible outside.</a:t>
            </a:r>
          </a:p>
          <a:p>
            <a:pPr lvl="2">
              <a:lnSpc>
                <a:spcPts val="3600"/>
              </a:lnSpc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private</a:t>
            </a:r>
            <a:r>
              <a:rPr lang="en-US" altLang="zh-TW" dirty="0" smtClean="0"/>
              <a:t>: accessible only to the methods of the class</a:t>
            </a:r>
          </a:p>
          <a:p>
            <a:pPr lvl="2">
              <a:lnSpc>
                <a:spcPts val="3600"/>
              </a:lnSpc>
            </a:pP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public:</a:t>
            </a:r>
            <a:r>
              <a:rPr lang="en-US" altLang="zh-TW" dirty="0" smtClean="0"/>
              <a:t> accessible to the methods outside the class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Declaring instance variables wit the </a:t>
            </a:r>
            <a:r>
              <a:rPr lang="en-US" altLang="zh-TW" dirty="0" smtClean="0">
                <a:solidFill>
                  <a:srgbClr val="00B050"/>
                </a:solidFill>
              </a:rPr>
              <a:t>private</a:t>
            </a:r>
            <a:r>
              <a:rPr lang="en-US" altLang="zh-TW" dirty="0" smtClean="0"/>
              <a:t> modifier is known as </a:t>
            </a:r>
            <a:r>
              <a:rPr lang="en-US" altLang="zh-TW" dirty="0" smtClean="0">
                <a:solidFill>
                  <a:srgbClr val="00B050"/>
                </a:solidFill>
              </a:rPr>
              <a:t>data hiding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altLang="zh-TW" dirty="0" smtClean="0"/>
              <a:t>The default modifier of Java is private.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25</a:t>
            </a:fld>
            <a:endParaRPr lang="en-US" altLang="zh-TW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Instance Variables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0034" y="1643050"/>
            <a:ext cx="4214842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private</a:t>
            </a:r>
            <a:r>
              <a:rPr lang="en-US" altLang="zh-TW" sz="1600" dirty="0" smtClean="0">
                <a:latin typeface="Lucida Console" pitchFamily="49" charset="0"/>
              </a:rPr>
              <a:t> String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Void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……</a:t>
            </a:r>
            <a:endParaRPr lang="en-US" altLang="zh-TW" sz="1600" dirty="0" smtClean="0">
              <a:solidFill>
                <a:srgbClr val="FF0000"/>
              </a:solidFill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class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5" name="矩形 4"/>
          <p:cNvSpPr/>
          <p:nvPr/>
        </p:nvSpPr>
        <p:spPr>
          <a:xfrm>
            <a:off x="500034" y="4071942"/>
            <a:ext cx="4214842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public</a:t>
            </a:r>
            <a:r>
              <a:rPr lang="en-US" altLang="zh-TW" sz="1600" dirty="0" smtClean="0">
                <a:latin typeface="Lucida Console" pitchFamily="49" charset="0"/>
              </a:rPr>
              <a:t> String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Void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	……</a:t>
            </a:r>
            <a:endParaRPr lang="en-US" altLang="zh-TW" sz="1600" dirty="0" smtClean="0">
              <a:solidFill>
                <a:srgbClr val="FF0000"/>
              </a:solidFill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class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4286256"/>
            <a:ext cx="343852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000240"/>
            <a:ext cx="343852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26</a:t>
            </a:fld>
            <a:endParaRPr lang="en-US" altLang="zh-TW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Instance Variables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Set()/Get() Method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fields in Java are generally designed as hiding for the purpose of </a:t>
            </a:r>
            <a:r>
              <a:rPr lang="en-US" altLang="zh-TW" dirty="0" smtClean="0">
                <a:solidFill>
                  <a:srgbClr val="00B050"/>
                </a:solidFill>
              </a:rPr>
              <a:t>data encapsulation.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ways to access the hiding data are through the methods.</a:t>
            </a:r>
            <a:endParaRPr lang="zh-TW" altLang="en-US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4071942"/>
            <a:ext cx="344805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27</a:t>
            </a:fld>
            <a:endParaRPr lang="en-US" altLang="zh-TW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71538" y="3571876"/>
            <a:ext cx="6858048" cy="9286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071538" y="2428868"/>
            <a:ext cx="6858048" cy="9286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Instance Variables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71472" y="1428736"/>
            <a:ext cx="778674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String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SetCourseName</a:t>
            </a:r>
            <a:r>
              <a:rPr lang="en-US" altLang="zh-TW" sz="1600" dirty="0" smtClean="0">
                <a:latin typeface="Lucida Console" pitchFamily="49" charset="0"/>
              </a:rPr>
              <a:t>( String name ){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 = name; // store the course name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// end method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setCourseName</a:t>
            </a:r>
            <a:endParaRPr lang="en-US" altLang="zh-TW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String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GetCourseName</a:t>
            </a:r>
            <a:r>
              <a:rPr lang="en-US" altLang="zh-TW" sz="1600" dirty="0" smtClean="0">
                <a:latin typeface="Lucida Console" pitchFamily="49" charset="0"/>
              </a:rPr>
              <a:t>(){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return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// end method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getCourseName</a:t>
            </a:r>
            <a:endParaRPr lang="en-US" altLang="zh-TW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endParaRPr lang="en-US" altLang="zh-TW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600" dirty="0" err="1" smtClean="0"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latin typeface="Lucida Console" pitchFamily="49" charset="0"/>
              </a:rPr>
              <a:t>(){ 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System.out.printf</a:t>
            </a:r>
            <a:r>
              <a:rPr lang="en-US" altLang="zh-TW" sz="1600" dirty="0" smtClean="0">
                <a:latin typeface="Lucida Console" pitchFamily="49" charset="0"/>
              </a:rPr>
              <a:t>( "Welcome to the grade book for %s!\n", 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GetCourseName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()</a:t>
            </a:r>
            <a:r>
              <a:rPr lang="en-US" altLang="zh-TW" sz="1600" dirty="0" smtClean="0">
                <a:latin typeface="Lucida Console" pitchFamily="49" charset="0"/>
              </a:rPr>
              <a:t> );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}/*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28</a:t>
            </a:fld>
            <a:endParaRPr lang="en-US" altLang="zh-TW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28728" y="3643314"/>
            <a:ext cx="6572296" cy="1071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428728" y="2285992"/>
            <a:ext cx="6572296" cy="1071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Instance Variables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714348" y="1500174"/>
            <a:ext cx="7715304" cy="4042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javaGradeBook</a:t>
            </a:r>
            <a:r>
              <a:rPr lang="en-US" altLang="zh-TW" sz="1600" dirty="0" smtClean="0">
                <a:latin typeface="Lucida Console" pitchFamily="49" charset="0"/>
              </a:rPr>
              <a:t> = new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javaGradeBook.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SetCourseName</a:t>
            </a:r>
            <a:r>
              <a:rPr lang="en-US" altLang="zh-TW" sz="1600" dirty="0" smtClean="0">
                <a:latin typeface="Lucida Console" pitchFamily="49" charset="0"/>
              </a:rPr>
              <a:t>("Java");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javaGradeBook.DisplayMessage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8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cppGradeBook</a:t>
            </a:r>
            <a:r>
              <a:rPr lang="en-US" altLang="zh-TW" sz="1600" dirty="0" smtClean="0">
                <a:latin typeface="Lucida Console" pitchFamily="49" charset="0"/>
              </a:rPr>
              <a:t> = new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cppGradeBook.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SetCourseName</a:t>
            </a:r>
            <a:r>
              <a:rPr lang="en-US" altLang="zh-TW" sz="1600" dirty="0" smtClean="0">
                <a:latin typeface="Lucida Console" pitchFamily="49" charset="0"/>
              </a:rPr>
              <a:t>("C++");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cppGradeBook.DisplayMessage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42910" y="5621553"/>
            <a:ext cx="7782971" cy="5847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Welcome to the grade book for Java!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Welcome to the grade book for C++!</a:t>
            </a:r>
            <a:endParaRPr lang="en-US" altLang="zh-TW" sz="1600" dirty="0">
              <a:solidFill>
                <a:srgbClr val="000000"/>
              </a:solidFill>
              <a:latin typeface="Lucida Console" pitchFamily="49" charset="0"/>
              <a:ea typeface="新細明體" charset="-12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29</a:t>
            </a:fld>
            <a:endParaRPr lang="en-US" altLang="zh-TW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Instance Variables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00174"/>
            <a:ext cx="8503920" cy="4572000"/>
          </a:xfrm>
        </p:spPr>
        <p:txBody>
          <a:bodyPr/>
          <a:lstStyle/>
          <a:p>
            <a:r>
              <a:rPr lang="en-US" altLang="zh-TW" dirty="0" smtClean="0"/>
              <a:t>Implementation </a:t>
            </a:r>
            <a:r>
              <a:rPr lang="en-US" altLang="zh-TW" dirty="0" smtClean="0"/>
              <a:t>w</a:t>
            </a:r>
            <a:r>
              <a:rPr lang="en-US" altLang="zh-TW" dirty="0" smtClean="0"/>
              <a:t>ithout Object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30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785786" y="2230986"/>
            <a:ext cx="7143800" cy="405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400" dirty="0" err="1" smtClean="0">
                <a:latin typeface="Lucida Console" pitchFamily="49" charset="0"/>
              </a:rPr>
              <a:t>GradeBookTest</a:t>
            </a:r>
            <a:r>
              <a:rPr lang="en-US" altLang="zh-TW" sz="14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6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400" dirty="0" smtClean="0">
                <a:latin typeface="Lucida Console" pitchFamily="49" charset="0"/>
              </a:rPr>
              <a:t>void main(String </a:t>
            </a:r>
            <a:r>
              <a:rPr lang="en-US" altLang="zh-TW" sz="1400" dirty="0" err="1" smtClean="0">
                <a:latin typeface="Lucida Console" pitchFamily="49" charset="0"/>
              </a:rPr>
              <a:t>args</a:t>
            </a:r>
            <a:r>
              <a:rPr lang="en-US" altLang="zh-TW" sz="14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600"/>
              </a:lnSpc>
            </a:pPr>
            <a:r>
              <a:rPr lang="en-US" altLang="zh-TW" sz="1400" dirty="0" smtClean="0">
                <a:latin typeface="Lucida Console" pitchFamily="49" charset="0"/>
              </a:rPr>
              <a:t>…………</a:t>
            </a:r>
            <a:endParaRPr lang="en-US" altLang="zh-TW" sz="1400" dirty="0" smtClean="0">
              <a:latin typeface="Lucida Console" pitchFamily="49" charset="0"/>
            </a:endParaRPr>
          </a:p>
          <a:p>
            <a:pPr lvl="1">
              <a:lnSpc>
                <a:spcPts val="26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End of main 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*/</a:t>
            </a:r>
          </a:p>
          <a:p>
            <a:pPr lvl="1">
              <a:lnSpc>
                <a:spcPts val="26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400" dirty="0" err="1" smtClean="0">
                <a:latin typeface="Lucida Console" pitchFamily="49" charset="0"/>
              </a:rPr>
              <a:t>DisplayMessage</a:t>
            </a:r>
            <a:r>
              <a:rPr lang="en-US" altLang="zh-TW" sz="1400" dirty="0" smtClean="0">
                <a:latin typeface="Lucida Console" pitchFamily="49" charset="0"/>
              </a:rPr>
              <a:t>(</a:t>
            </a:r>
            <a:r>
              <a:rPr lang="en-US" altLang="zh-TW" sz="1400" b="1" dirty="0" smtClean="0">
                <a:solidFill>
                  <a:srgbClr val="FF0000"/>
                </a:solidFill>
                <a:latin typeface="Lucida Console" pitchFamily="49" charset="0"/>
              </a:rPr>
              <a:t>String </a:t>
            </a:r>
            <a:r>
              <a:rPr lang="en-US" altLang="zh-TW" sz="1400" b="1" dirty="0" err="1" smtClean="0">
                <a:solidFill>
                  <a:srgbClr val="FF0000"/>
                </a:solidFill>
                <a:latin typeface="Lucida Console" pitchFamily="49" charset="0"/>
              </a:rPr>
              <a:t>str</a:t>
            </a:r>
            <a:r>
              <a:rPr lang="en-US" altLang="zh-TW" sz="1400" dirty="0" smtClean="0">
                <a:latin typeface="Lucida Console" pitchFamily="49" charset="0"/>
              </a:rPr>
              <a:t>){</a:t>
            </a:r>
          </a:p>
          <a:p>
            <a:pPr lvl="1">
              <a:lnSpc>
                <a:spcPts val="2600"/>
              </a:lnSpc>
            </a:pPr>
            <a:r>
              <a:rPr lang="en-US" altLang="zh-TW" sz="1400" dirty="0" smtClean="0">
                <a:latin typeface="Lucida Console" pitchFamily="49" charset="0"/>
              </a:rPr>
              <a:t>	</a:t>
            </a:r>
            <a:r>
              <a:rPr lang="en-US" altLang="zh-TW" sz="1400" dirty="0" err="1" smtClean="0">
                <a:latin typeface="Lucida Console" pitchFamily="49" charset="0"/>
              </a:rPr>
              <a:t>System.out.println</a:t>
            </a:r>
            <a:r>
              <a:rPr lang="en-US" altLang="zh-TW" sz="1400" dirty="0" smtClean="0">
                <a:latin typeface="Lucida Console" pitchFamily="49" charset="0"/>
              </a:rPr>
              <a:t>(“</a:t>
            </a:r>
            <a:r>
              <a:rPr lang="en-US" altLang="zh-TW" sz="1400" dirty="0" smtClean="0">
                <a:latin typeface="Lucida Console" pitchFamily="49" charset="0"/>
              </a:rPr>
              <a:t>Welcome to the grade book for </a:t>
            </a:r>
            <a:r>
              <a:rPr lang="en-US" altLang="zh-TW" sz="1400" dirty="0" smtClean="0">
                <a:latin typeface="Lucida Console" pitchFamily="49" charset="0"/>
              </a:rPr>
              <a:t>%s”, </a:t>
            </a:r>
            <a:r>
              <a:rPr lang="en-US" altLang="zh-TW" sz="1400" dirty="0" err="1" smtClean="0">
                <a:latin typeface="Lucida Console" pitchFamily="49" charset="0"/>
              </a:rPr>
              <a:t>str</a:t>
            </a:r>
            <a:r>
              <a:rPr lang="en-US" altLang="zh-TW" sz="1400" dirty="0" smtClean="0">
                <a:latin typeface="Lucida Console" pitchFamily="49" charset="0"/>
              </a:rPr>
              <a:t>);</a:t>
            </a:r>
            <a:endParaRPr lang="en-US" altLang="zh-TW" sz="1400" dirty="0" smtClean="0">
              <a:latin typeface="Lucida Console" pitchFamily="49" charset="0"/>
            </a:endParaRPr>
          </a:p>
          <a:p>
            <a:pPr lvl="1">
              <a:lnSpc>
                <a:spcPts val="26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400" dirty="0" err="1" smtClean="0">
                <a:solidFill>
                  <a:srgbClr val="00B050"/>
                </a:solidFill>
                <a:latin typeface="Lucida Console" pitchFamily="49" charset="0"/>
              </a:rPr>
              <a:t>DisplayMessage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 lvl="1">
              <a:lnSpc>
                <a:spcPts val="26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</a:t>
            </a: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ublic void </a:t>
            </a:r>
            <a:r>
              <a:rPr lang="en-US" altLang="zh-TW" sz="1400" dirty="0" err="1" smtClean="0">
                <a:latin typeface="Lucida Console" pitchFamily="49" charset="0"/>
              </a:rPr>
              <a:t>SetCourseName</a:t>
            </a:r>
            <a:r>
              <a:rPr lang="en-US" altLang="zh-TW" sz="1400" dirty="0" smtClean="0">
                <a:latin typeface="Lucida Console" pitchFamily="49" charset="0"/>
              </a:rPr>
              <a:t>(</a:t>
            </a:r>
            <a:r>
              <a:rPr lang="en-US" altLang="zh-TW" sz="1400" b="1" dirty="0" smtClean="0">
                <a:solidFill>
                  <a:srgbClr val="FF0000"/>
                </a:solidFill>
                <a:latin typeface="Lucida Console" pitchFamily="49" charset="0"/>
              </a:rPr>
              <a:t>String&amp; str1, String str2</a:t>
            </a:r>
            <a:r>
              <a:rPr lang="en-US" altLang="zh-TW" sz="1400" dirty="0" smtClean="0">
                <a:latin typeface="Lucida Console" pitchFamily="49" charset="0"/>
              </a:rPr>
              <a:t>){</a:t>
            </a:r>
          </a:p>
          <a:p>
            <a:pPr lvl="1">
              <a:lnSpc>
                <a:spcPts val="2600"/>
              </a:lnSpc>
            </a:pPr>
            <a:r>
              <a:rPr lang="en-US" altLang="zh-TW" sz="1400" dirty="0" smtClean="0">
                <a:latin typeface="Lucida Console" pitchFamily="49" charset="0"/>
              </a:rPr>
              <a:t>	</a:t>
            </a:r>
            <a:r>
              <a:rPr lang="en-US" altLang="zh-TW" sz="1400" dirty="0" smtClean="0">
                <a:latin typeface="Lucida Console" pitchFamily="49" charset="0"/>
              </a:rPr>
              <a:t>str1 = str2;</a:t>
            </a:r>
            <a:endParaRPr lang="en-US" altLang="zh-TW" sz="1400" dirty="0" smtClean="0">
              <a:latin typeface="Lucida Console" pitchFamily="49" charset="0"/>
            </a:endParaRPr>
          </a:p>
          <a:p>
            <a:pPr lvl="1">
              <a:lnSpc>
                <a:spcPts val="26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400" dirty="0" err="1" smtClean="0">
                <a:solidFill>
                  <a:srgbClr val="00B050"/>
                </a:solidFill>
                <a:latin typeface="Lucida Console" pitchFamily="49" charset="0"/>
              </a:rPr>
              <a:t>SetCourseName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6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End of </a:t>
            </a:r>
            <a:r>
              <a:rPr lang="en-US" altLang="zh-TW" sz="14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28728" y="3000372"/>
            <a:ext cx="6572296" cy="20717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Instance Variables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31</a:t>
            </a:fld>
            <a:endParaRPr lang="en-US" altLang="zh-TW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Implementation without Object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785786" y="2167302"/>
            <a:ext cx="7143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400" dirty="0" err="1" smtClean="0">
                <a:latin typeface="Lucida Console" pitchFamily="49" charset="0"/>
              </a:rPr>
              <a:t>GradeBookTest</a:t>
            </a:r>
            <a:r>
              <a:rPr lang="en-US" altLang="zh-TW" sz="14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400" dirty="0" smtClean="0">
                <a:latin typeface="Lucida Console" pitchFamily="49" charset="0"/>
              </a:rPr>
              <a:t>void main(String </a:t>
            </a:r>
            <a:r>
              <a:rPr lang="en-US" altLang="zh-TW" sz="1400" dirty="0" err="1" smtClean="0">
                <a:latin typeface="Lucida Console" pitchFamily="49" charset="0"/>
              </a:rPr>
              <a:t>args</a:t>
            </a:r>
            <a:r>
              <a:rPr lang="en-US" altLang="zh-TW" sz="14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400" dirty="0" smtClean="0">
                <a:latin typeface="Lucida Console" pitchFamily="49" charset="0"/>
              </a:rPr>
              <a:t>String CourseName1;</a:t>
            </a:r>
          </a:p>
          <a:p>
            <a:pPr lvl="2">
              <a:lnSpc>
                <a:spcPts val="2800"/>
              </a:lnSpc>
            </a:pPr>
            <a:r>
              <a:rPr lang="en-US" altLang="zh-TW" sz="1400" dirty="0" smtClean="0">
                <a:latin typeface="Lucida Console" pitchFamily="49" charset="0"/>
              </a:rPr>
              <a:t>String CourseName2;</a:t>
            </a:r>
          </a:p>
          <a:p>
            <a:pPr lvl="2">
              <a:lnSpc>
                <a:spcPts val="2800"/>
              </a:lnSpc>
            </a:pPr>
            <a:r>
              <a:rPr lang="en-US" altLang="zh-TW" sz="1400" dirty="0" smtClean="0">
                <a:latin typeface="Lucida Console" pitchFamily="49" charset="0"/>
              </a:rPr>
              <a:t>SetCourseName1(CourseName1, “Java”);</a:t>
            </a:r>
          </a:p>
          <a:p>
            <a:pPr lvl="2">
              <a:lnSpc>
                <a:spcPts val="2800"/>
              </a:lnSpc>
            </a:pPr>
            <a:r>
              <a:rPr lang="en-US" altLang="zh-TW" sz="1400" dirty="0" err="1" smtClean="0">
                <a:latin typeface="Lucida Console" pitchFamily="49" charset="0"/>
              </a:rPr>
              <a:t>DisplayMessage</a:t>
            </a:r>
            <a:r>
              <a:rPr lang="en-US" altLang="zh-TW" sz="1400" dirty="0" smtClean="0">
                <a:latin typeface="Lucida Console" pitchFamily="49" charset="0"/>
              </a:rPr>
              <a:t>(CourseName1);</a:t>
            </a:r>
          </a:p>
          <a:p>
            <a:pPr lvl="2">
              <a:lnSpc>
                <a:spcPts val="2800"/>
              </a:lnSpc>
            </a:pPr>
            <a:r>
              <a:rPr lang="en-US" altLang="zh-TW" sz="1400" dirty="0" smtClean="0">
                <a:latin typeface="Lucida Console" pitchFamily="49" charset="0"/>
              </a:rPr>
              <a:t>SetCourseName1(CourseName2, “C++);</a:t>
            </a:r>
            <a:endParaRPr lang="en-US" altLang="zh-TW" sz="1400" dirty="0" smtClean="0">
              <a:latin typeface="Lucida Console" pitchFamily="49" charset="0"/>
            </a:endParaRPr>
          </a:p>
          <a:p>
            <a:pPr lvl="2">
              <a:lnSpc>
                <a:spcPts val="2800"/>
              </a:lnSpc>
            </a:pPr>
            <a:r>
              <a:rPr lang="en-US" altLang="zh-TW" sz="1400" dirty="0" err="1" smtClean="0">
                <a:latin typeface="Lucida Console" pitchFamily="49" charset="0"/>
              </a:rPr>
              <a:t>DisplayMessage</a:t>
            </a:r>
            <a:r>
              <a:rPr lang="en-US" altLang="zh-TW" sz="1400" dirty="0" smtClean="0">
                <a:latin typeface="Lucida Console" pitchFamily="49" charset="0"/>
              </a:rPr>
              <a:t>(CourseName2);</a:t>
            </a:r>
            <a:endParaRPr lang="en-US" altLang="zh-TW" sz="1400" dirty="0" smtClean="0">
              <a:latin typeface="Lucida Console" pitchFamily="49" charset="0"/>
            </a:endParaRPr>
          </a:p>
          <a:p>
            <a:pPr lvl="1">
              <a:lnSpc>
                <a:spcPts val="2800"/>
              </a:lnSpc>
            </a:pPr>
            <a:r>
              <a:rPr lang="en-US" altLang="zh-TW" sz="1400" dirty="0" smtClean="0">
                <a:latin typeface="Lucida Console" pitchFamily="49" charset="0"/>
              </a:rPr>
              <a:t>}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/* 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End of main </a:t>
            </a:r>
            <a:r>
              <a:rPr lang="en-US" altLang="zh-TW" sz="1400" dirty="0" smtClean="0">
                <a:solidFill>
                  <a:srgbClr val="00B050"/>
                </a:solidFill>
                <a:latin typeface="Lucida Console" pitchFamily="49" charset="0"/>
              </a:rPr>
              <a:t>*/</a:t>
            </a:r>
          </a:p>
          <a:p>
            <a:pPr lvl="1">
              <a:lnSpc>
                <a:spcPts val="28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public void </a:t>
            </a:r>
            <a:r>
              <a:rPr lang="en-US" altLang="zh-TW" sz="1400" dirty="0" err="1" smtClean="0">
                <a:latin typeface="Lucida Console" pitchFamily="49" charset="0"/>
              </a:rPr>
              <a:t>DisplayMessage</a:t>
            </a:r>
            <a:r>
              <a:rPr lang="en-US" altLang="zh-TW" sz="1400" dirty="0" smtClean="0">
                <a:latin typeface="Lucida Console" pitchFamily="49" charset="0"/>
              </a:rPr>
              <a:t>(String </a:t>
            </a:r>
            <a:r>
              <a:rPr lang="en-US" altLang="zh-TW" sz="1400" dirty="0" err="1" smtClean="0">
                <a:latin typeface="Lucida Console" pitchFamily="49" charset="0"/>
              </a:rPr>
              <a:t>str</a:t>
            </a:r>
            <a:r>
              <a:rPr lang="en-US" altLang="zh-TW" sz="1400" dirty="0" smtClean="0">
                <a:latin typeface="Lucida Console" pitchFamily="49" charset="0"/>
              </a:rPr>
              <a:t>){……</a:t>
            </a:r>
            <a:r>
              <a:rPr lang="en-US" altLang="zh-TW" sz="1400" dirty="0" smtClean="0">
                <a:latin typeface="Lucida Console" pitchFamily="49" charset="0"/>
              </a:rPr>
              <a:t>}</a:t>
            </a:r>
            <a:endParaRPr lang="en-US" altLang="zh-TW" sz="14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 lvl="1">
              <a:lnSpc>
                <a:spcPts val="2800"/>
              </a:lnSpc>
            </a:pP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p</a:t>
            </a:r>
            <a:r>
              <a:rPr lang="en-US" altLang="zh-TW" sz="1400" dirty="0" smtClean="0">
                <a:solidFill>
                  <a:srgbClr val="0070C0"/>
                </a:solidFill>
                <a:latin typeface="Lucida Console" pitchFamily="49" charset="0"/>
              </a:rPr>
              <a:t>ublic void </a:t>
            </a:r>
            <a:r>
              <a:rPr lang="en-US" altLang="zh-TW" sz="1400" dirty="0" err="1" smtClean="0">
                <a:latin typeface="Lucida Console" pitchFamily="49" charset="0"/>
              </a:rPr>
              <a:t>SetCourseName</a:t>
            </a:r>
            <a:r>
              <a:rPr lang="en-US" altLang="zh-TW" sz="1400" dirty="0" smtClean="0">
                <a:latin typeface="Lucida Console" pitchFamily="49" charset="0"/>
              </a:rPr>
              <a:t>(String str1, String str2){……}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Constructor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59472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Description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constructor is used to initialize the an object of a class when the object is created.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The keyword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new</a:t>
            </a:r>
            <a:r>
              <a:rPr lang="en-US" altLang="zh-TW" dirty="0" smtClean="0"/>
              <a:t> calls the class’s constructor to perform the initialization.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By default, the complier provides a default constructor with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no parameters</a:t>
            </a:r>
            <a:r>
              <a:rPr lang="en-US" altLang="zh-TW" dirty="0" smtClean="0"/>
              <a:t>.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In default constructor, all variables are set to their default values.</a:t>
            </a:r>
          </a:p>
          <a:p>
            <a:pPr lvl="1">
              <a:lnSpc>
                <a:spcPts val="3600"/>
              </a:lnSpc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32</a:t>
            </a:fld>
            <a:endParaRPr lang="en-US" altLang="zh-TW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71538" y="5000636"/>
            <a:ext cx="6572296" cy="12858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Constructor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Declaration</a:t>
            </a:r>
          </a:p>
          <a:p>
            <a:pPr lvl="1"/>
            <a:r>
              <a:rPr lang="en-US" altLang="zh-TW" dirty="0" smtClean="0"/>
              <a:t>A constructor must have the same name as its class. </a:t>
            </a:r>
          </a:p>
          <a:p>
            <a:pPr lvl="1"/>
            <a:r>
              <a:rPr lang="en-US" altLang="zh-TW" dirty="0" smtClean="0"/>
              <a:t>Constructor cannot return values, even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void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Normally, constructors are declared as </a:t>
            </a:r>
            <a:r>
              <a:rPr lang="en-US" altLang="zh-TW" dirty="0" smtClean="0">
                <a:solidFill>
                  <a:srgbClr val="00B050"/>
                </a:solidFill>
                <a:latin typeface="Comic Sans MS" pitchFamily="66" charset="0"/>
              </a:rPr>
              <a:t>public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642910" y="4089165"/>
            <a:ext cx="778674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String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default constructor provided by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compilier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()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 = NULL;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// end method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setCourseName</a:t>
            </a:r>
            <a:endParaRPr lang="en-US" altLang="zh-TW" sz="1600" dirty="0" smtClean="0">
              <a:solidFill>
                <a:srgbClr val="00B050"/>
              </a:solidFill>
              <a:latin typeface="Lucida Console" pitchFamily="49" charset="0"/>
            </a:endParaRP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33</a:t>
            </a:fld>
            <a:endParaRPr lang="en-US" altLang="zh-TW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00100" y="5072074"/>
            <a:ext cx="6572296" cy="10001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Constructor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Declaration</a:t>
            </a:r>
          </a:p>
          <a:p>
            <a:pPr lvl="1">
              <a:lnSpc>
                <a:spcPts val="3600"/>
              </a:lnSpc>
            </a:pPr>
            <a:r>
              <a:rPr lang="en-US" altLang="zh-TW" dirty="0" smtClean="0"/>
              <a:t>If you design your own constructor, the Java compiler </a:t>
            </a:r>
            <a:r>
              <a:rPr lang="en-US" altLang="zh-TW" dirty="0" smtClean="0">
                <a:solidFill>
                  <a:srgbClr val="00B050"/>
                </a:solidFill>
              </a:rPr>
              <a:t>will not </a:t>
            </a:r>
            <a:r>
              <a:rPr lang="en-US" altLang="zh-TW" dirty="0" smtClean="0"/>
              <a:t>create a default constructor.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71472" y="3187859"/>
            <a:ext cx="778674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{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String </a:t>
            </a: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/* default constructor provided by </a:t>
            </a:r>
            <a:r>
              <a:rPr lang="en-US" altLang="zh-TW" sz="1600" dirty="0" err="1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compilier</a:t>
            </a:r>
            <a:r>
              <a:rPr lang="en-US" altLang="zh-TW" sz="1600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 */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public </a:t>
            </a:r>
            <a:r>
              <a:rPr lang="en-US" altLang="zh-TW" sz="1600" dirty="0" err="1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() 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 = NULL;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} // end method </a:t>
            </a:r>
            <a:r>
              <a:rPr lang="en-US" altLang="zh-TW" sz="1600" dirty="0" err="1" smtClean="0">
                <a:solidFill>
                  <a:schemeClr val="bg1">
                    <a:lumMod val="95000"/>
                  </a:schemeClr>
                </a:solidFill>
                <a:latin typeface="Lucida Console" pitchFamily="49" charset="0"/>
              </a:rPr>
              <a:t>setCourseName</a:t>
            </a:r>
            <a:endParaRPr lang="en-US" altLang="zh-TW" sz="1600" dirty="0" smtClean="0">
              <a:solidFill>
                <a:schemeClr val="bg1">
                  <a:lumMod val="95000"/>
                </a:schemeClr>
              </a:solidFill>
              <a:latin typeface="Lucida Console" pitchFamily="49" charset="0"/>
            </a:endParaRP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(String name)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2">
              <a:lnSpc>
                <a:spcPts val="24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courseName</a:t>
            </a:r>
            <a:r>
              <a:rPr lang="en-US" altLang="zh-TW" sz="1600" dirty="0" smtClean="0">
                <a:latin typeface="Lucida Console" pitchFamily="49" charset="0"/>
              </a:rPr>
              <a:t> = name;</a:t>
            </a:r>
          </a:p>
          <a:p>
            <a:pPr lvl="1"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 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// end method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setCourseName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  <a:p>
            <a:pPr>
              <a:lnSpc>
                <a:spcPts val="24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4714876" y="4286256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no default constructor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34</a:t>
            </a:fld>
            <a:endParaRPr lang="en-US" altLang="zh-TW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Constructor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714348" y="1500174"/>
            <a:ext cx="7715304" cy="4042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javaGradeBook</a:t>
            </a:r>
            <a:r>
              <a:rPr lang="en-US" altLang="zh-TW" sz="1600" dirty="0" smtClean="0">
                <a:latin typeface="Lucida Console" pitchFamily="49" charset="0"/>
              </a:rPr>
              <a:t> = new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javaGradeBook.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SetCourseName</a:t>
            </a:r>
            <a:r>
              <a:rPr lang="en-US" altLang="zh-TW" sz="1600" dirty="0" smtClean="0">
                <a:latin typeface="Lucida Console" pitchFamily="49" charset="0"/>
              </a:rPr>
              <a:t>("Java");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javaGradeBook.DisplayMessage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8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cppGradeBook</a:t>
            </a:r>
            <a:r>
              <a:rPr lang="en-US" altLang="zh-TW" sz="1600" dirty="0" smtClean="0">
                <a:latin typeface="Lucida Console" pitchFamily="49" charset="0"/>
              </a:rPr>
              <a:t> = new </a:t>
            </a: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cppGradeBook.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SetCourseName</a:t>
            </a:r>
            <a:r>
              <a:rPr lang="en-US" altLang="zh-TW" sz="1600" dirty="0" smtClean="0">
                <a:latin typeface="Lucida Console" pitchFamily="49" charset="0"/>
              </a:rPr>
              <a:t>("C++");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cppGradeBook.DisplayMessage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42910" y="5621553"/>
            <a:ext cx="7782971" cy="861774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600" dirty="0" smtClean="0"/>
              <a:t>Exception in thread "main" </a:t>
            </a:r>
            <a:r>
              <a:rPr lang="en-US" altLang="zh-TW" sz="1600" dirty="0" err="1" smtClean="0"/>
              <a:t>java.lang.Error</a:t>
            </a:r>
            <a:r>
              <a:rPr lang="en-US" altLang="zh-TW" sz="1600" dirty="0" smtClean="0"/>
              <a:t>: Unresolved compilation problems: </a:t>
            </a:r>
          </a:p>
          <a:p>
            <a:r>
              <a:rPr lang="en-US" altLang="zh-TW" sz="1600" dirty="0" smtClean="0"/>
              <a:t>The constructor </a:t>
            </a:r>
            <a:r>
              <a:rPr lang="en-US" altLang="zh-TW" sz="1600" dirty="0" err="1" smtClean="0"/>
              <a:t>GradeBook</a:t>
            </a:r>
            <a:r>
              <a:rPr lang="en-US" altLang="zh-TW" sz="1600" dirty="0" smtClean="0"/>
              <a:t>() is undefined</a:t>
            </a:r>
          </a:p>
          <a:p>
            <a:r>
              <a:rPr lang="en-US" altLang="zh-TW" sz="1600" dirty="0" smtClean="0"/>
              <a:t>The constructor </a:t>
            </a:r>
            <a:r>
              <a:rPr lang="en-US" altLang="zh-TW" sz="1600" dirty="0" err="1" smtClean="0"/>
              <a:t>GradeBook</a:t>
            </a:r>
            <a:r>
              <a:rPr lang="en-US" altLang="zh-TW" sz="1600" dirty="0" smtClean="0"/>
              <a:t>() is undefined</a:t>
            </a:r>
            <a:endParaRPr lang="en-US" altLang="zh-TW" sz="1600" dirty="0">
              <a:solidFill>
                <a:srgbClr val="000000"/>
              </a:solidFill>
              <a:latin typeface="Lucida Console" pitchFamily="49" charset="0"/>
              <a:ea typeface="新細明體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35</a:t>
            </a:fld>
            <a:endParaRPr lang="en-US" altLang="zh-TW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Constructor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714348" y="1500174"/>
            <a:ext cx="771530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class </a:t>
            </a:r>
            <a:r>
              <a:rPr lang="en-US" altLang="zh-TW" sz="1600" dirty="0" err="1" smtClean="0"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latin typeface="Lucida Console" pitchFamily="49" charset="0"/>
              </a:rPr>
              <a:t> {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solidFill>
                  <a:srgbClr val="0070C0"/>
                </a:solidFill>
                <a:latin typeface="Lucida Console" pitchFamily="49" charset="0"/>
              </a:rPr>
              <a:t>public static </a:t>
            </a:r>
            <a:r>
              <a:rPr lang="en-US" altLang="zh-TW" sz="1600" dirty="0" smtClean="0">
                <a:latin typeface="Lucida Console" pitchFamily="49" charset="0"/>
              </a:rPr>
              <a:t>void main(String </a:t>
            </a:r>
            <a:r>
              <a:rPr lang="en-US" altLang="zh-TW" sz="1600" dirty="0" err="1" smtClean="0">
                <a:latin typeface="Lucida Console" pitchFamily="49" charset="0"/>
              </a:rPr>
              <a:t>args</a:t>
            </a:r>
            <a:r>
              <a:rPr lang="en-US" altLang="zh-TW" sz="1600" dirty="0" smtClean="0">
                <a:latin typeface="Lucida Console" pitchFamily="49" charset="0"/>
              </a:rPr>
              <a:t>[]){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javaGradeBook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new 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(“Java”);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javaGradeBook.DisplayMessage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2">
              <a:lnSpc>
                <a:spcPts val="2800"/>
              </a:lnSpc>
            </a:pPr>
            <a:endParaRPr lang="en-US" altLang="zh-TW" sz="1600" dirty="0" smtClean="0">
              <a:latin typeface="Lucida Console" pitchFamily="49" charset="0"/>
            </a:endParaRP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latin typeface="Lucida Console" pitchFamily="49" charset="0"/>
              </a:rPr>
              <a:t> </a:t>
            </a:r>
            <a:r>
              <a:rPr lang="en-US" altLang="zh-TW" sz="1600" dirty="0" err="1" smtClean="0">
                <a:latin typeface="Lucida Console" pitchFamily="49" charset="0"/>
              </a:rPr>
              <a:t>cppGradeBook</a:t>
            </a:r>
            <a:r>
              <a:rPr lang="en-US" altLang="zh-TW" sz="1600" dirty="0" smtClean="0">
                <a:latin typeface="Lucida Console" pitchFamily="49" charset="0"/>
              </a:rPr>
              <a:t> = 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new </a:t>
            </a:r>
            <a:r>
              <a:rPr lang="en-US" altLang="zh-TW" sz="1600" dirty="0" err="1" smtClean="0">
                <a:solidFill>
                  <a:srgbClr val="FF0000"/>
                </a:solidFill>
                <a:latin typeface="Lucida Console" pitchFamily="49" charset="0"/>
              </a:rPr>
              <a:t>GradeBook</a:t>
            </a:r>
            <a:r>
              <a:rPr lang="en-US" altLang="zh-TW" sz="1600" dirty="0" smtClean="0">
                <a:solidFill>
                  <a:srgbClr val="FF0000"/>
                </a:solidFill>
                <a:latin typeface="Lucida Console" pitchFamily="49" charset="0"/>
              </a:rPr>
              <a:t>(“C++”);</a:t>
            </a:r>
          </a:p>
          <a:p>
            <a:pPr lvl="2">
              <a:lnSpc>
                <a:spcPts val="2800"/>
              </a:lnSpc>
            </a:pPr>
            <a:r>
              <a:rPr lang="en-US" altLang="zh-TW" sz="1600" dirty="0" err="1" smtClean="0">
                <a:latin typeface="Lucida Console" pitchFamily="49" charset="0"/>
              </a:rPr>
              <a:t>cppGradeBook.DisplayMessage</a:t>
            </a:r>
            <a:r>
              <a:rPr lang="en-US" altLang="zh-TW" sz="1600" dirty="0" smtClean="0">
                <a:latin typeface="Lucida Console" pitchFamily="49" charset="0"/>
              </a:rPr>
              <a:t>();</a:t>
            </a:r>
          </a:p>
          <a:p>
            <a:pPr lvl="1"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main */</a:t>
            </a:r>
          </a:p>
          <a:p>
            <a:pPr>
              <a:lnSpc>
                <a:spcPts val="2800"/>
              </a:lnSpc>
            </a:pPr>
            <a:r>
              <a:rPr lang="en-US" altLang="zh-TW" sz="1600" dirty="0" smtClean="0">
                <a:latin typeface="Lucida Console" pitchFamily="49" charset="0"/>
              </a:rPr>
              <a:t>}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/* End of </a:t>
            </a:r>
            <a:r>
              <a:rPr lang="en-US" altLang="zh-TW" sz="1600" dirty="0" err="1" smtClean="0">
                <a:solidFill>
                  <a:srgbClr val="00B050"/>
                </a:solidFill>
                <a:latin typeface="Lucida Console" pitchFamily="49" charset="0"/>
              </a:rPr>
              <a:t>GradeBookTest</a:t>
            </a:r>
            <a:r>
              <a:rPr lang="en-US" altLang="zh-TW" sz="1600" dirty="0" smtClean="0">
                <a:solidFill>
                  <a:srgbClr val="00B050"/>
                </a:solidFill>
                <a:latin typeface="Lucida Console" pitchFamily="49" charset="0"/>
              </a:rPr>
              <a:t> */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42910" y="5214950"/>
            <a:ext cx="7782971" cy="5847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Welcome to the grade book for Java!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latin typeface="Lucida Console" pitchFamily="49" charset="0"/>
                <a:ea typeface="新細明體" charset="-120"/>
              </a:rPr>
              <a:t>Welcome to the grade book for C++!</a:t>
            </a:r>
            <a:endParaRPr lang="en-US" altLang="zh-TW" sz="1600" dirty="0">
              <a:solidFill>
                <a:srgbClr val="000000"/>
              </a:solidFill>
              <a:latin typeface="Lucida Console" pitchFamily="49" charset="0"/>
              <a:ea typeface="新細明體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187F-38F4-472D-9752-C2241FBB609A}" type="slidenum">
              <a:rPr lang="en-US" altLang="zh-TW" smtClean="0"/>
              <a:pPr/>
              <a:t>36</a:t>
            </a:fld>
            <a:endParaRPr lang="en-US" altLang="zh-TW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WordArt 3"/>
          <p:cNvSpPr>
            <a:spLocks noChangeArrowheads="1" noChangeShapeType="1" noTextEdit="1"/>
          </p:cNvSpPr>
          <p:nvPr/>
        </p:nvSpPr>
        <p:spPr bwMode="gray">
          <a:xfrm>
            <a:off x="2971800" y="1633538"/>
            <a:ext cx="46482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hlink"/>
                    </a:gs>
                  </a:gsLst>
                  <a:lin ang="0" scaled="1"/>
                </a:gradFill>
                <a:latin typeface="Arial"/>
                <a:cs typeface="Arial"/>
              </a:rPr>
              <a:t>Thank You !</a:t>
            </a:r>
            <a:endParaRPr lang="zh-TW" altLang="en-US" sz="3600" b="1" kern="1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hlink"/>
                  </a:gs>
                </a:gsLst>
                <a:lin ang="0" scaled="1"/>
              </a:gradFill>
              <a:latin typeface="Arial"/>
              <a:cs typeface="Arial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3657600" y="5715000"/>
            <a:ext cx="1884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1000" b="1">
                <a:solidFill>
                  <a:schemeClr val="bg1"/>
                </a:solidFill>
                <a:latin typeface="Verdana" pitchFamily="34" charset="0"/>
                <a:ea typeface="新細明體" charset="-120"/>
              </a:rPr>
              <a:t>www.themegallery.com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9F75-EAD1-462E-87F0-0AB5E1E16C09}" type="slidenum">
              <a:rPr lang="en-US" altLang="zh-TW" smtClean="0"/>
              <a:pPr/>
              <a:t>37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2482</TotalTime>
  <Words>1477</Words>
  <Application>Microsoft Office PowerPoint</Application>
  <PresentationFormat>如螢幕大小 (4:3)</PresentationFormat>
  <Paragraphs>376</Paragraphs>
  <Slides>37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38" baseType="lpstr">
      <vt:lpstr>市鎮</vt:lpstr>
      <vt:lpstr>Windows Programming Using Java</vt:lpstr>
      <vt:lpstr>Contents</vt:lpstr>
      <vt:lpstr>Introduction</vt:lpstr>
      <vt:lpstr>Introduction</vt:lpstr>
      <vt:lpstr>Introduction</vt:lpstr>
      <vt:lpstr>Introduction</vt:lpstr>
      <vt:lpstr>Introduction</vt:lpstr>
      <vt:lpstr>Basic Object-Oriented Concept</vt:lpstr>
      <vt:lpstr>Basic Object-Oriented Concept</vt:lpstr>
      <vt:lpstr>Basic Object-Oriented Concept</vt:lpstr>
      <vt:lpstr>Object-Oriented Concepts</vt:lpstr>
      <vt:lpstr>Basic Object-Oriented Concept</vt:lpstr>
      <vt:lpstr>Basic Object-Oriented Concept</vt:lpstr>
      <vt:lpstr>Basic Object-Oriented Concept</vt:lpstr>
      <vt:lpstr>Class and Instance</vt:lpstr>
      <vt:lpstr>GradeBook Example</vt:lpstr>
      <vt:lpstr>GradeBook Example</vt:lpstr>
      <vt:lpstr>GradeBook Example</vt:lpstr>
      <vt:lpstr>GradeBook Example</vt:lpstr>
      <vt:lpstr>GradeBook Example</vt:lpstr>
      <vt:lpstr>GradeBook Example</vt:lpstr>
      <vt:lpstr>GradeBook Example</vt:lpstr>
      <vt:lpstr>Instance Variables</vt:lpstr>
      <vt:lpstr>Instance Variables</vt:lpstr>
      <vt:lpstr>Instance Variables</vt:lpstr>
      <vt:lpstr>Instance Variables</vt:lpstr>
      <vt:lpstr>Instance Variables</vt:lpstr>
      <vt:lpstr>Instance Variables</vt:lpstr>
      <vt:lpstr>Instance Variables</vt:lpstr>
      <vt:lpstr>Instance Variables</vt:lpstr>
      <vt:lpstr>Instance Variables</vt:lpstr>
      <vt:lpstr>Constructor</vt:lpstr>
      <vt:lpstr>Constructor</vt:lpstr>
      <vt:lpstr>Constructor</vt:lpstr>
      <vt:lpstr>Constructor</vt:lpstr>
      <vt:lpstr>Constructor</vt:lpstr>
      <vt:lpstr>投影片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USER</cp:lastModifiedBy>
  <cp:revision>532</cp:revision>
  <dcterms:created xsi:type="dcterms:W3CDTF">2009-02-10T14:37:49Z</dcterms:created>
  <dcterms:modified xsi:type="dcterms:W3CDTF">2010-02-23T07:38:47Z</dcterms:modified>
</cp:coreProperties>
</file>