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32"/>
  </p:notesMasterIdLst>
  <p:handoutMasterIdLst>
    <p:handoutMasterId r:id="rId33"/>
  </p:handoutMasterIdLst>
  <p:sldIdLst>
    <p:sldId id="256" r:id="rId2"/>
    <p:sldId id="309" r:id="rId3"/>
    <p:sldId id="318" r:id="rId4"/>
    <p:sldId id="324" r:id="rId5"/>
    <p:sldId id="319" r:id="rId6"/>
    <p:sldId id="310" r:id="rId7"/>
    <p:sldId id="311" r:id="rId8"/>
    <p:sldId id="313" r:id="rId9"/>
    <p:sldId id="314" r:id="rId10"/>
    <p:sldId id="322" r:id="rId11"/>
    <p:sldId id="320" r:id="rId12"/>
    <p:sldId id="321" r:id="rId13"/>
    <p:sldId id="326" r:id="rId14"/>
    <p:sldId id="328" r:id="rId15"/>
    <p:sldId id="329" r:id="rId16"/>
    <p:sldId id="330" r:id="rId17"/>
    <p:sldId id="331" r:id="rId18"/>
    <p:sldId id="332" r:id="rId19"/>
    <p:sldId id="333" r:id="rId20"/>
    <p:sldId id="335" r:id="rId21"/>
    <p:sldId id="342" r:id="rId22"/>
    <p:sldId id="343" r:id="rId23"/>
    <p:sldId id="344" r:id="rId24"/>
    <p:sldId id="345" r:id="rId25"/>
    <p:sldId id="336" r:id="rId26"/>
    <p:sldId id="338" r:id="rId27"/>
    <p:sldId id="337" r:id="rId28"/>
    <p:sldId id="340" r:id="rId29"/>
    <p:sldId id="346" r:id="rId30"/>
    <p:sldId id="312" r:id="rId31"/>
  </p:sldIdLst>
  <p:sldSz cx="9144000" cy="6858000" type="screen4x3"/>
  <p:notesSz cx="6797675" cy="98742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969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60" autoAdjust="0"/>
  </p:normalViewPr>
  <p:slideViewPr>
    <p:cSldViewPr>
      <p:cViewPr>
        <p:scale>
          <a:sx n="70" d="100"/>
          <a:sy n="70" d="100"/>
        </p:scale>
        <p:origin x="-516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2BFE9F-B81A-403E-ABB4-63A69420E449}" type="datetimeFigureOut">
              <a:rPr lang="zh-TW" altLang="en-US" smtClean="0"/>
              <a:pPr/>
              <a:t>2010/2/23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AB33A9-456F-4632-8E97-5D0F47C00B2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881807-6A7E-4058-A463-281A08470EDB}" type="datetimeFigureOut">
              <a:rPr lang="zh-TW" altLang="en-US" smtClean="0"/>
              <a:pPr/>
              <a:t>2010/2/23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450" y="4691063"/>
            <a:ext cx="5438775" cy="4443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AD7225-585B-44F6-AC99-988D25F7899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images.google.com/imgres?imgurl=http://www.egames-online.com/lib/images/partners/java.jpg&amp;imgrefurl=http://www.egames-online.com/?id=PARTNERS&amp;h=294&amp;w=200&amp;sz=17&amp;tbnid=RiMSbbT9A4oJ:&amp;tbnh=111&amp;tbnw=75&amp;hl=en&amp;start=2&amp;prev=/images?q=java+sun&amp;svnum=10&amp;hl=en&amp;lr=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橢圓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橢圓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3039F75-EAD1-462E-87F0-0AB5E1E16C09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1ECF187F-38F4-472D-9752-C2241FBB609A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</a:lstStyle>
          <a:p>
            <a:pPr lvl="0" eaLnBrk="1" latinLnBrk="0" hangingPunct="1"/>
            <a:r>
              <a:rPr lang="zh-TW" altLang="en-US" dirty="0" smtClean="0"/>
              <a:t>按一下以編輯母片文字樣式</a:t>
            </a:r>
          </a:p>
          <a:p>
            <a:pPr lvl="1" eaLnBrk="1" latinLnBrk="0" hangingPunct="1"/>
            <a:r>
              <a:rPr lang="zh-TW" altLang="en-US" dirty="0" smtClean="0"/>
              <a:t>第二層</a:t>
            </a:r>
          </a:p>
          <a:p>
            <a:pPr lvl="2" eaLnBrk="1" latinLnBrk="0" hangingPunct="1"/>
            <a:r>
              <a:rPr lang="zh-TW" altLang="en-US" dirty="0" smtClean="0"/>
              <a:t>第三層</a:t>
            </a:r>
          </a:p>
          <a:p>
            <a:pPr lvl="3" eaLnBrk="1" latinLnBrk="0" hangingPunct="1"/>
            <a:r>
              <a:rPr lang="zh-TW" altLang="en-US" dirty="0" smtClean="0"/>
              <a:t>第四層</a:t>
            </a:r>
          </a:p>
          <a:p>
            <a:pPr lvl="4" eaLnBrk="1" latinLnBrk="0" hangingPunct="1"/>
            <a:r>
              <a:rPr lang="zh-TW" altLang="en-US" dirty="0" smtClean="0"/>
              <a:t>第五層</a:t>
            </a:r>
            <a:endParaRPr kumimoji="0" lang="en-US" dirty="0"/>
          </a:p>
        </p:txBody>
      </p:sp>
      <p:pic>
        <p:nvPicPr>
          <p:cNvPr id="7" name="Picture 9" descr="java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43900" y="214290"/>
            <a:ext cx="71437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橢圓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橢圓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BEF760E-C8E2-40BA-A7FB-1066342A9F49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endParaRPr lang="zh-TW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29AAF-68C9-4244-9B6D-AAD46A638DF3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內容版面配置區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2" name="內容版面配置區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接點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zh-TW" altLang="zh-TW"/>
          </a:p>
        </p:txBody>
      </p:sp>
      <p:sp>
        <p:nvSpPr>
          <p:cNvPr id="15" name="直線接點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內容版面配置區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6" name="內容版面配置區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5" name="橢圓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橢圓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91A5DF00-0B50-4D9A-8F7D-449B9BDF2E1B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23" name="標題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F2AFDE5C-E320-44C9-9F09-6C11F906B419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8F46E64-05C6-4EE1-83A0-3E67EFD5F69A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矩形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內容版面配置區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0" name="橢圓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橢圓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028B92C-935E-40E8-AAD7-8C5A400ABCC5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zh-TW" altLang="zh-TW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直線接點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橢圓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橢圓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0347D717-5665-4ECC-9BCD-8403C3F6782D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endParaRPr lang="zh-TW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zh-TW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501D-394E-448E-B92D-C85E55AA0DB4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直線接點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橢圓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橢圓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4B6BE3CE-8A16-4CD4-B208-96C7C86FDD2F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endParaRPr lang="zh-TW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zh-TW" altLang="zh-TW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橢圓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橢圓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365ECBC-99BE-4EB7-9072-3E57F35CF5E8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images.google.com/imgres?imgurl=http://www.egames-online.com/lib/images/partners/java.jpg&amp;imgrefurl=http://www.egames-online.com/?id=PARTNERS&amp;h=294&amp;w=200&amp;sz=17&amp;tbnid=RiMSbbT9A4oJ:&amp;tbnh=111&amp;tbnw=75&amp;hl=en&amp;start=2&amp;prev=/images?q=java+sun&amp;svnum=10&amp;hl=en&amp;lr=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__1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290" y="5072074"/>
            <a:ext cx="6553200" cy="304800"/>
          </a:xfrm>
        </p:spPr>
        <p:txBody>
          <a:bodyPr>
            <a:normAutofit fontScale="85000" lnSpcReduction="20000"/>
          </a:bodyPr>
          <a:lstStyle/>
          <a:p>
            <a:r>
              <a:rPr lang="en-US" altLang="zh-TW" sz="2000" dirty="0" smtClean="0">
                <a:ea typeface="新細明體" charset="-120"/>
              </a:rPr>
              <a:t>Instructor: Shih-</a:t>
            </a:r>
            <a:r>
              <a:rPr lang="en-US" altLang="zh-TW" sz="2000" dirty="0" err="1" smtClean="0">
                <a:ea typeface="新細明體" charset="-120"/>
              </a:rPr>
              <a:t>Shinh</a:t>
            </a:r>
            <a:r>
              <a:rPr lang="en-US" altLang="zh-TW" sz="2000" dirty="0" smtClean="0">
                <a:ea typeface="新細明體" charset="-120"/>
              </a:rPr>
              <a:t> Huang</a:t>
            </a:r>
          </a:p>
          <a:p>
            <a:endParaRPr lang="en-US" altLang="zh-TW" sz="2000" dirty="0">
              <a:ea typeface="新細明體" charset="-120"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28662" y="1214422"/>
            <a:ext cx="7572396" cy="936625"/>
          </a:xfrm>
        </p:spPr>
        <p:txBody>
          <a:bodyPr>
            <a:normAutofit fontScale="90000"/>
          </a:bodyPr>
          <a:lstStyle/>
          <a:p>
            <a:r>
              <a:rPr lang="en-US" altLang="zh-TW" b="1" dirty="0" smtClean="0">
                <a:ea typeface="新細明體" charset="-120"/>
              </a:rPr>
              <a:t>Windows Programming Using Java</a:t>
            </a:r>
            <a:endParaRPr lang="en-US" altLang="zh-TW" b="1" dirty="0">
              <a:ea typeface="新細明體" charset="-12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white">
          <a:xfrm>
            <a:off x="928662" y="3429000"/>
            <a:ext cx="7643834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新細明體" charset="-120"/>
                <a:cs typeface="+mj-cs"/>
              </a:rPr>
              <a:t>Chapter2:</a:t>
            </a:r>
            <a:r>
              <a:rPr kumimoji="0" lang="en-US" altLang="zh-TW" sz="2800" b="1" i="1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新細明體" charset="-120"/>
                <a:cs typeface="+mj-cs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1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新細明體" charset="-120"/>
                <a:cs typeface="+mj-cs"/>
              </a:rPr>
              <a:t>Introduction to Java Applications</a:t>
            </a:r>
            <a:endParaRPr kumimoji="0" lang="en-US" altLang="zh-TW" sz="2800" b="1" i="1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itchFamily="34" charset="0"/>
              <a:ea typeface="新細明體" charset="-120"/>
              <a:cs typeface="+mj-cs"/>
            </a:endParaRPr>
          </a:p>
        </p:txBody>
      </p:sp>
      <p:pic>
        <p:nvPicPr>
          <p:cNvPr id="5" name="Picture 9" descr="java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24" y="428604"/>
            <a:ext cx="71437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9F75-EAD1-462E-87F0-0AB5E1E16C09}" type="slidenum">
              <a:rPr lang="en-US" altLang="zh-TW" smtClean="0"/>
              <a:pPr/>
              <a:t>1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Contents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ts val="4200"/>
              </a:lnSpc>
            </a:pPr>
            <a:r>
              <a:rPr lang="en-US" altLang="zh-TW" dirty="0" smtClean="0"/>
              <a:t>Introduction</a:t>
            </a:r>
          </a:p>
          <a:p>
            <a:pPr>
              <a:lnSpc>
                <a:spcPts val="4200"/>
              </a:lnSpc>
            </a:pPr>
            <a:r>
              <a:rPr lang="en-US" altLang="zh-TW" dirty="0" smtClean="0"/>
              <a:t>A First Program in Java</a:t>
            </a:r>
          </a:p>
          <a:p>
            <a:pPr>
              <a:lnSpc>
                <a:spcPts val="4200"/>
              </a:lnSpc>
            </a:pPr>
            <a:r>
              <a:rPr lang="en-US" altLang="zh-TW" dirty="0" smtClean="0"/>
              <a:t>Text Displaying</a:t>
            </a:r>
          </a:p>
          <a:p>
            <a:pPr>
              <a:lnSpc>
                <a:spcPts val="4200"/>
              </a:lnSpc>
            </a:pPr>
            <a:r>
              <a:rPr lang="en-US" altLang="zh-TW" dirty="0" smtClean="0"/>
              <a:t>Value Input: Integer Addition</a:t>
            </a:r>
          </a:p>
          <a:p>
            <a:pPr>
              <a:lnSpc>
                <a:spcPts val="4200"/>
              </a:lnSpc>
            </a:pPr>
            <a:r>
              <a:rPr lang="en-US" altLang="zh-TW" dirty="0" smtClean="0"/>
              <a:t>Arithmetic</a:t>
            </a:r>
          </a:p>
          <a:p>
            <a:pPr>
              <a:lnSpc>
                <a:spcPts val="4200"/>
              </a:lnSpc>
            </a:pPr>
            <a:r>
              <a:rPr lang="en-US" altLang="zh-TW" dirty="0" smtClean="0"/>
              <a:t>Equality and Relational Operators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2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Java Keywords</a:t>
            </a:r>
            <a:endParaRPr lang="zh-TW" altLang="en-US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857224" y="2214554"/>
          <a:ext cx="7572430" cy="4063998"/>
        </p:xfrm>
        <a:graphic>
          <a:graphicData uri="http://schemas.openxmlformats.org/drawingml/2006/table">
            <a:tbl>
              <a:tblPr/>
              <a:tblGrid>
                <a:gridCol w="1514486"/>
                <a:gridCol w="1514486"/>
                <a:gridCol w="1514486"/>
                <a:gridCol w="1514486"/>
                <a:gridCol w="1514486"/>
              </a:tblGrid>
              <a:tr h="331755">
                <a:tc>
                  <a:txBody>
                    <a:bodyPr/>
                    <a:lstStyle/>
                    <a:p>
                      <a:r>
                        <a:rPr lang="en-US" sz="1600"/>
                        <a:t>abstract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do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import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public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throws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80571">
                <a:tc>
                  <a:txBody>
                    <a:bodyPr/>
                    <a:lstStyle/>
                    <a:p>
                      <a:r>
                        <a:rPr lang="en-US" sz="1600"/>
                        <a:t>boolean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double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instanceof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return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transient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1755">
                <a:tc>
                  <a:txBody>
                    <a:bodyPr/>
                    <a:lstStyle/>
                    <a:p>
                      <a:r>
                        <a:rPr lang="en-US" sz="1600"/>
                        <a:t>break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else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int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short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try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1755">
                <a:tc>
                  <a:txBody>
                    <a:bodyPr/>
                    <a:lstStyle/>
                    <a:p>
                      <a:r>
                        <a:rPr lang="en-US" sz="1600"/>
                        <a:t>byte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extends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interface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static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void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1755">
                <a:tc>
                  <a:txBody>
                    <a:bodyPr/>
                    <a:lstStyle/>
                    <a:p>
                      <a:r>
                        <a:rPr lang="en-US" sz="1600"/>
                        <a:t>case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final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long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strictfp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volatile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1755">
                <a:tc>
                  <a:txBody>
                    <a:bodyPr/>
                    <a:lstStyle/>
                    <a:p>
                      <a:r>
                        <a:rPr lang="en-US" sz="1600"/>
                        <a:t>catch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finally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native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super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while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1755">
                <a:tc>
                  <a:txBody>
                    <a:bodyPr/>
                    <a:lstStyle/>
                    <a:p>
                      <a:r>
                        <a:rPr lang="en-US" sz="1600"/>
                        <a:t>char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float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new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switch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/>
                        <a:t> 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80571">
                <a:tc>
                  <a:txBody>
                    <a:bodyPr/>
                    <a:lstStyle/>
                    <a:p>
                      <a:r>
                        <a:rPr lang="en-US" sz="1600"/>
                        <a:t>class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for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package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synchronized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/>
                        <a:t> 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1755">
                <a:tc>
                  <a:txBody>
                    <a:bodyPr/>
                    <a:lstStyle/>
                    <a:p>
                      <a:r>
                        <a:rPr lang="en-US" sz="1600"/>
                        <a:t>continue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if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private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this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/>
                        <a:t> 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80571">
                <a:tc>
                  <a:txBody>
                    <a:bodyPr/>
                    <a:lstStyle/>
                    <a:p>
                      <a:r>
                        <a:rPr lang="en-US" sz="1600"/>
                        <a:t>default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implements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protected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throw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 dirty="0"/>
                        <a:t> </a:t>
                      </a:r>
                    </a:p>
                  </a:txBody>
                  <a:tcPr marL="82939" marR="82939" marT="41469" marB="41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3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Identifier Rule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>
                <a:ea typeface="新細明體" charset="-120"/>
              </a:rPr>
              <a:t>Series of characters consisting of letters, digits,   </a:t>
            </a:r>
            <a:br>
              <a:rPr lang="en-US" altLang="zh-TW" dirty="0" smtClean="0">
                <a:ea typeface="新細明體" charset="-120"/>
              </a:rPr>
            </a:br>
            <a:r>
              <a:rPr lang="en-US" altLang="zh-TW" dirty="0" smtClean="0">
                <a:ea typeface="新細明體" charset="-120"/>
              </a:rPr>
              <a:t>underscores ( </a:t>
            </a:r>
            <a:r>
              <a:rPr lang="en-US" altLang="zh-TW" b="1" dirty="0" smtClean="0">
                <a:latin typeface="Courier New" pitchFamily="49" charset="0"/>
                <a:ea typeface="新細明體" charset="-120"/>
              </a:rPr>
              <a:t>_</a:t>
            </a:r>
            <a:r>
              <a:rPr lang="en-US" altLang="zh-TW" dirty="0" smtClean="0">
                <a:ea typeface="新細明體" charset="-120"/>
              </a:rPr>
              <a:t> ) and dollar signs ( </a:t>
            </a:r>
            <a:r>
              <a:rPr lang="en-US" altLang="zh-TW" b="1" dirty="0" smtClean="0">
                <a:latin typeface="Courier New" pitchFamily="49" charset="0"/>
                <a:ea typeface="新細明體" charset="-120"/>
              </a:rPr>
              <a:t>$</a:t>
            </a:r>
            <a:r>
              <a:rPr lang="en-US" altLang="zh-TW" dirty="0" smtClean="0">
                <a:ea typeface="新細明體" charset="-120"/>
              </a:rPr>
              <a:t> )</a:t>
            </a:r>
          </a:p>
          <a:p>
            <a:pPr lvl="1">
              <a:lnSpc>
                <a:spcPts val="3600"/>
              </a:lnSpc>
            </a:pPr>
            <a:endParaRPr lang="en-US" altLang="zh-TW" dirty="0" smtClean="0">
              <a:ea typeface="新細明體" charset="-120"/>
            </a:endParaRPr>
          </a:p>
          <a:p>
            <a:pPr lvl="2">
              <a:lnSpc>
                <a:spcPts val="3600"/>
              </a:lnSpc>
              <a:spcBef>
                <a:spcPts val="1200"/>
              </a:spcBef>
            </a:pPr>
            <a:r>
              <a:rPr lang="en-US" altLang="zh-TW" dirty="0" smtClean="0">
                <a:ea typeface="新細明體" charset="-120"/>
              </a:rPr>
              <a:t>“Welcome1”, “$value”, “_value”, “button7” are valid</a:t>
            </a:r>
          </a:p>
          <a:p>
            <a:pPr lvl="2"/>
            <a:r>
              <a:rPr lang="en-US" altLang="zh-TW" dirty="0" smtClean="0">
                <a:ea typeface="新細明體" charset="-120"/>
              </a:rPr>
              <a:t>“7button” is invalid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>
                <a:ea typeface="新細明體" charset="-120"/>
              </a:rPr>
              <a:t>Case sensitive (capitalization matters) </a:t>
            </a:r>
          </a:p>
          <a:p>
            <a:pPr lvl="2"/>
            <a:r>
              <a:rPr lang="en-US" altLang="zh-TW" b="1" dirty="0" smtClean="0">
                <a:latin typeface="Courier New" pitchFamily="49" charset="0"/>
                <a:ea typeface="新細明體" charset="-120"/>
              </a:rPr>
              <a:t>a1</a:t>
            </a:r>
            <a:r>
              <a:rPr lang="en-US" altLang="zh-TW" dirty="0" smtClean="0">
                <a:ea typeface="新細明體" charset="-120"/>
              </a:rPr>
              <a:t> and </a:t>
            </a:r>
            <a:r>
              <a:rPr lang="en-US" altLang="zh-TW" b="1" dirty="0" smtClean="0">
                <a:latin typeface="Courier New" pitchFamily="49" charset="0"/>
                <a:ea typeface="新細明體" charset="-120"/>
              </a:rPr>
              <a:t>A1</a:t>
            </a:r>
            <a:r>
              <a:rPr lang="en-US" altLang="zh-TW" dirty="0" smtClean="0">
                <a:ea typeface="新細明體" charset="-120"/>
              </a:rPr>
              <a:t> are different</a:t>
            </a:r>
          </a:p>
          <a:p>
            <a:pPr lvl="2"/>
            <a:endParaRPr lang="en-US" altLang="zh-TW" dirty="0" smtClean="0">
              <a:ea typeface="新細明體" charset="-120"/>
            </a:endParaRPr>
          </a:p>
          <a:p>
            <a:pPr lvl="1"/>
            <a:endParaRPr lang="zh-TW" altLang="en-US" dirty="0"/>
          </a:p>
        </p:txBody>
      </p:sp>
      <p:sp>
        <p:nvSpPr>
          <p:cNvPr id="4" name="文字方塊 4"/>
          <p:cNvSpPr txBox="1">
            <a:spLocks noChangeArrowheads="1"/>
          </p:cNvSpPr>
          <p:nvPr/>
        </p:nvSpPr>
        <p:spPr bwMode="auto">
          <a:xfrm>
            <a:off x="1071538" y="3181649"/>
            <a:ext cx="6458819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hangingPunct="0"/>
            <a:r>
              <a:rPr lang="en-US" altLang="zh-TW" sz="2400" u="none" dirty="0">
                <a:solidFill>
                  <a:srgbClr val="0070C0"/>
                </a:solidFill>
                <a:latin typeface="Arial" pitchFamily="34" charset="0"/>
              </a:rPr>
              <a:t>Identifier = (letter | '_' | </a:t>
            </a:r>
            <a:r>
              <a:rPr lang="en-US" altLang="zh-TW" sz="2400" dirty="0" smtClean="0">
                <a:solidFill>
                  <a:srgbClr val="0070C0"/>
                </a:solidFill>
                <a:latin typeface="Arial" pitchFamily="34" charset="0"/>
              </a:rPr>
              <a:t>' $ ') </a:t>
            </a:r>
            <a:r>
              <a:rPr lang="en-US" altLang="zh-TW" sz="2400" u="none" dirty="0">
                <a:solidFill>
                  <a:srgbClr val="0070C0"/>
                </a:solidFill>
                <a:latin typeface="Arial" pitchFamily="34" charset="0"/>
              </a:rPr>
              <a:t>{letter | digit | '_'}.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4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Primitive Data Type</a:t>
            </a:r>
          </a:p>
          <a:p>
            <a:pPr lvl="1"/>
            <a:endParaRPr lang="zh-TW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642910" y="2214554"/>
          <a:ext cx="7858180" cy="4123112"/>
        </p:xfrm>
        <a:graphic>
          <a:graphicData uri="http://schemas.openxmlformats.org/drawingml/2006/table">
            <a:tbl>
              <a:tblPr/>
              <a:tblGrid>
                <a:gridCol w="1285884"/>
                <a:gridCol w="1714512"/>
                <a:gridCol w="2893239"/>
                <a:gridCol w="1964545"/>
              </a:tblGrid>
              <a:tr h="43103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Data Type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Purpose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Contents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Default Value*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6303">
                <a:tc>
                  <a:txBody>
                    <a:bodyPr/>
                    <a:lstStyle/>
                    <a:p>
                      <a:r>
                        <a:rPr lang="en-US" sz="1600"/>
                        <a:t>boolean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Truth value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true or false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fales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1030">
                <a:tc>
                  <a:txBody>
                    <a:bodyPr/>
                    <a:lstStyle/>
                    <a:p>
                      <a:r>
                        <a:rPr lang="en-US" sz="1600"/>
                        <a:t>char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Character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Unicode characters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\u0000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1030">
                <a:tc>
                  <a:txBody>
                    <a:bodyPr/>
                    <a:lstStyle/>
                    <a:p>
                      <a:r>
                        <a:rPr lang="en-US" sz="1600"/>
                        <a:t>byte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Signed integer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8 bit two's complement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(byte) 0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1030">
                <a:tc>
                  <a:txBody>
                    <a:bodyPr/>
                    <a:lstStyle/>
                    <a:p>
                      <a:r>
                        <a:rPr lang="en-US" sz="1600"/>
                        <a:t>short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Signed integer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16 bit two's complement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(short) 0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1030">
                <a:tc>
                  <a:txBody>
                    <a:bodyPr/>
                    <a:lstStyle/>
                    <a:p>
                      <a:r>
                        <a:rPr lang="en-US" sz="1600"/>
                        <a:t>int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Signed integer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32 bit two's complement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600"/>
                        <a:t>0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1030">
                <a:tc>
                  <a:txBody>
                    <a:bodyPr/>
                    <a:lstStyle/>
                    <a:p>
                      <a:r>
                        <a:rPr lang="en-US" sz="1600"/>
                        <a:t>long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Signed integer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64 bit two's complement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0L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15758">
                <a:tc>
                  <a:txBody>
                    <a:bodyPr/>
                    <a:lstStyle/>
                    <a:p>
                      <a:r>
                        <a:rPr lang="en-US" sz="1600"/>
                        <a:t>float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Real number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32 bit IEEE 754 floating point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0.0f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15758">
                <a:tc>
                  <a:txBody>
                    <a:bodyPr/>
                    <a:lstStyle/>
                    <a:p>
                      <a:r>
                        <a:rPr lang="en-US" sz="1600"/>
                        <a:t>double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Real number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64 bit IEEE 754 floating point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0.0d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5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 First Program in Java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Function: printing a line of text</a:t>
            </a:r>
          </a:p>
          <a:p>
            <a:pPr lvl="1"/>
            <a:endParaRPr lang="zh-TW" alt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42910" y="2357430"/>
            <a:ext cx="7786742" cy="2897187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vantGarde" pitchFamily="34" charset="0"/>
                <a:ea typeface="新細明體" charset="-120"/>
                <a:cs typeface="Times New Roman" pitchFamily="18" charset="0"/>
              </a:rPr>
              <a:t>1      </a:t>
            </a: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Lucida Console" pitchFamily="49" charset="0"/>
                <a:ea typeface="新細明體" charset="-120"/>
                <a:cs typeface="Times New Roman" pitchFamily="18" charset="0"/>
              </a:rPr>
              <a:t>// Fig. 2.1: Welcome1.java</a:t>
            </a:r>
            <a:endParaRPr kumimoji="0" lang="en-US" altLang="zh-TW" sz="15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Console" pitchFamily="49" charset="0"/>
              <a:ea typeface="新細明體" charset="-120"/>
              <a:cs typeface="Times New Roman" pitchFamily="18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vantGarde" pitchFamily="34" charset="0"/>
                <a:ea typeface="新細明體" charset="-120"/>
                <a:cs typeface="Times New Roman" pitchFamily="18" charset="0"/>
              </a:rPr>
              <a:t>2      </a:t>
            </a: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Lucida Console" pitchFamily="49" charset="0"/>
                <a:ea typeface="新細明體" charset="-120"/>
                <a:cs typeface="Times New Roman" pitchFamily="18" charset="0"/>
              </a:rPr>
              <a:t>// Text-printing program.</a:t>
            </a:r>
            <a:endParaRPr kumimoji="0" lang="en-US" altLang="zh-TW" sz="15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Console" pitchFamily="49" charset="0"/>
              <a:ea typeface="新細明體" charset="-120"/>
              <a:cs typeface="Times New Roman" pitchFamily="18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vantGarde" pitchFamily="34" charset="0"/>
                <a:ea typeface="新細明體" charset="-120"/>
                <a:cs typeface="Times New Roman" pitchFamily="18" charset="0"/>
              </a:rPr>
              <a:t>3      </a:t>
            </a:r>
            <a:endParaRPr kumimoji="0" lang="en-US" altLang="zh-TW" sz="15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Console" pitchFamily="49" charset="0"/>
              <a:ea typeface="新細明體" charset="-120"/>
              <a:cs typeface="Times New Roman" pitchFamily="18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vantGarde" pitchFamily="34" charset="0"/>
                <a:ea typeface="新細明體" charset="-120"/>
                <a:cs typeface="Times New Roman" pitchFamily="18" charset="0"/>
              </a:rPr>
              <a:t>4      </a:t>
            </a: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Lucida Console" pitchFamily="49" charset="0"/>
                <a:ea typeface="新細明體" charset="-120"/>
                <a:cs typeface="Times New Roman" pitchFamily="18" charset="0"/>
              </a:rPr>
              <a:t>public class </a:t>
            </a: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Console" pitchFamily="49" charset="0"/>
                <a:ea typeface="新細明體" charset="-120"/>
                <a:cs typeface="Times New Roman" pitchFamily="18" charset="0"/>
              </a:rPr>
              <a:t>Welcome1 {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vantGarde" pitchFamily="34" charset="0"/>
                <a:ea typeface="新細明體" charset="-120"/>
                <a:cs typeface="Times New Roman" pitchFamily="18" charset="0"/>
              </a:rPr>
              <a:t>5      </a:t>
            </a:r>
            <a:endParaRPr kumimoji="0" lang="en-US" altLang="zh-TW" sz="15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Console" pitchFamily="49" charset="0"/>
              <a:ea typeface="新細明體" charset="-120"/>
              <a:cs typeface="Times New Roman" pitchFamily="18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vantGarde" pitchFamily="34" charset="0"/>
                <a:ea typeface="新細明體" charset="-120"/>
                <a:cs typeface="Times New Roman" pitchFamily="18" charset="0"/>
              </a:rPr>
              <a:t>6      </a:t>
            </a: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Console" pitchFamily="49" charset="0"/>
                <a:ea typeface="新細明體" charset="-120"/>
                <a:cs typeface="Times New Roman" pitchFamily="18" charset="0"/>
              </a:rPr>
              <a:t>   </a:t>
            </a: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Lucida Console" pitchFamily="49" charset="0"/>
                <a:ea typeface="新細明體" charset="-120"/>
                <a:cs typeface="Times New Roman" pitchFamily="18" charset="0"/>
              </a:rPr>
              <a:t>// main method begins execution of Java application</a:t>
            </a:r>
            <a:endParaRPr kumimoji="0" lang="en-US" altLang="zh-TW" sz="15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Console" pitchFamily="49" charset="0"/>
              <a:ea typeface="新細明體" charset="-120"/>
              <a:cs typeface="Times New Roman" pitchFamily="18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vantGarde" pitchFamily="34" charset="0"/>
                <a:ea typeface="新細明體" charset="-120"/>
                <a:cs typeface="Times New Roman" pitchFamily="18" charset="0"/>
              </a:rPr>
              <a:t>7      </a:t>
            </a: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Console" pitchFamily="49" charset="0"/>
                <a:ea typeface="新細明體" charset="-120"/>
                <a:cs typeface="Times New Roman" pitchFamily="18" charset="0"/>
              </a:rPr>
              <a:t>   </a:t>
            </a: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Lucida Console" pitchFamily="49" charset="0"/>
                <a:ea typeface="新細明體" charset="-120"/>
                <a:cs typeface="Times New Roman" pitchFamily="18" charset="0"/>
              </a:rPr>
              <a:t>public static void</a:t>
            </a: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Console" pitchFamily="49" charset="0"/>
                <a:ea typeface="新細明體" charset="-120"/>
                <a:cs typeface="Times New Roman" pitchFamily="18" charset="0"/>
              </a:rPr>
              <a:t> main( String </a:t>
            </a:r>
            <a:r>
              <a:rPr kumimoji="0" lang="en-US" altLang="zh-TW" sz="15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Console" pitchFamily="49" charset="0"/>
                <a:ea typeface="新細明體" charset="-120"/>
                <a:cs typeface="Times New Roman" pitchFamily="18" charset="0"/>
              </a:rPr>
              <a:t>args</a:t>
            </a: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Console" pitchFamily="49" charset="0"/>
                <a:ea typeface="新細明體" charset="-120"/>
                <a:cs typeface="Times New Roman" pitchFamily="18" charset="0"/>
              </a:rPr>
              <a:t>[] )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vantGarde" pitchFamily="34" charset="0"/>
                <a:ea typeface="新細明體" charset="-120"/>
                <a:cs typeface="Times New Roman" pitchFamily="18" charset="0"/>
              </a:rPr>
              <a:t>8      </a:t>
            </a: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Console" pitchFamily="49" charset="0"/>
                <a:ea typeface="新細明體" charset="-120"/>
                <a:cs typeface="Times New Roman" pitchFamily="18" charset="0"/>
              </a:rPr>
              <a:t>   {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vantGarde" pitchFamily="34" charset="0"/>
                <a:ea typeface="新細明體" charset="-120"/>
                <a:cs typeface="Times New Roman" pitchFamily="18" charset="0"/>
              </a:rPr>
              <a:t>9      </a:t>
            </a: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Console" pitchFamily="49" charset="0"/>
                <a:ea typeface="新細明體" charset="-120"/>
                <a:cs typeface="Times New Roman" pitchFamily="18" charset="0"/>
              </a:rPr>
              <a:t>      </a:t>
            </a:r>
            <a:r>
              <a:rPr kumimoji="0" lang="en-US" altLang="zh-TW" sz="15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Console" pitchFamily="49" charset="0"/>
                <a:ea typeface="新細明體" charset="-120"/>
                <a:cs typeface="Times New Roman" pitchFamily="18" charset="0"/>
              </a:rPr>
              <a:t>System.out.println</a:t>
            </a: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Console" pitchFamily="49" charset="0"/>
                <a:ea typeface="新細明體" charset="-120"/>
                <a:cs typeface="Times New Roman" pitchFamily="18" charset="0"/>
              </a:rPr>
              <a:t>( </a:t>
            </a: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9FF"/>
                </a:solidFill>
                <a:effectLst/>
                <a:uLnTx/>
                <a:uFillTx/>
                <a:latin typeface="Lucida Console" pitchFamily="49" charset="0"/>
                <a:ea typeface="新細明體" charset="-120"/>
                <a:cs typeface="Times New Roman" pitchFamily="18" charset="0"/>
              </a:rPr>
              <a:t>"Welcome to Java Programming!"</a:t>
            </a: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Console" pitchFamily="49" charset="0"/>
                <a:ea typeface="新細明體" charset="-120"/>
                <a:cs typeface="Times New Roman" pitchFamily="18" charset="0"/>
              </a:rPr>
              <a:t> );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vantGarde" pitchFamily="34" charset="0"/>
                <a:ea typeface="新細明體" charset="-120"/>
                <a:cs typeface="Times New Roman" pitchFamily="18" charset="0"/>
              </a:rPr>
              <a:t>10    </a:t>
            </a:r>
            <a:endParaRPr kumimoji="0" lang="en-US" altLang="zh-TW" sz="15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Console" pitchFamily="49" charset="0"/>
              <a:ea typeface="新細明體" charset="-120"/>
              <a:cs typeface="Times New Roman" pitchFamily="18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vantGarde" pitchFamily="34" charset="0"/>
                <a:ea typeface="新細明體" charset="-120"/>
                <a:cs typeface="Times New Roman" pitchFamily="18" charset="0"/>
              </a:rPr>
              <a:t>11    </a:t>
            </a: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Console" pitchFamily="49" charset="0"/>
                <a:ea typeface="新細明體" charset="-120"/>
                <a:cs typeface="Times New Roman" pitchFamily="18" charset="0"/>
              </a:rPr>
              <a:t>   } </a:t>
            </a: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Lucida Console" pitchFamily="49" charset="0"/>
                <a:ea typeface="新細明體" charset="-120"/>
                <a:cs typeface="Times New Roman" pitchFamily="18" charset="0"/>
              </a:rPr>
              <a:t>// end method main</a:t>
            </a:r>
            <a:endParaRPr kumimoji="0" lang="en-US" altLang="zh-TW" sz="15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Console" pitchFamily="49" charset="0"/>
              <a:ea typeface="新細明體" charset="-120"/>
              <a:cs typeface="Times New Roman" pitchFamily="18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vantGarde" pitchFamily="34" charset="0"/>
                <a:ea typeface="新細明體" charset="-120"/>
                <a:cs typeface="Times New Roman" pitchFamily="18" charset="0"/>
              </a:rPr>
              <a:t>12    </a:t>
            </a:r>
            <a:endParaRPr kumimoji="0" lang="en-US" altLang="zh-TW" sz="15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Console" pitchFamily="49" charset="0"/>
              <a:ea typeface="新細明體" charset="-120"/>
              <a:cs typeface="Times New Roman" pitchFamily="18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vantGarde" pitchFamily="34" charset="0"/>
                <a:ea typeface="新細明體" charset="-120"/>
                <a:cs typeface="Times New Roman" pitchFamily="18" charset="0"/>
              </a:rPr>
              <a:t>13    </a:t>
            </a: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Console" pitchFamily="49" charset="0"/>
                <a:ea typeface="新細明體" charset="-120"/>
                <a:cs typeface="Times New Roman" pitchFamily="18" charset="0"/>
              </a:rPr>
              <a:t>} </a:t>
            </a: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Lucida Console" pitchFamily="49" charset="0"/>
                <a:ea typeface="新細明體" charset="-120"/>
                <a:cs typeface="Times New Roman" pitchFamily="18" charset="0"/>
              </a:rPr>
              <a:t>// end class Welcome1</a:t>
            </a:r>
            <a:endParaRPr kumimoji="0" lang="en-US" altLang="zh-TW" sz="15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Console" pitchFamily="49" charset="0"/>
              <a:ea typeface="新細明體" charset="-120"/>
              <a:cs typeface="Times New Roman" pitchFamily="18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kumimoji="0" lang="en-US" altLang="zh-TW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新細明體" charset="-120"/>
              <a:cs typeface="+mn-cs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42910" y="5407239"/>
            <a:ext cx="7782971" cy="307777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TW" sz="1400">
                <a:solidFill>
                  <a:srgbClr val="000000"/>
                </a:solidFill>
                <a:latin typeface="Lucida Console" pitchFamily="49" charset="0"/>
                <a:ea typeface="新細明體" charset="-120"/>
              </a:rPr>
              <a:t>Welcome to Java Programming!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6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 First Program in Java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Comments</a:t>
            </a:r>
          </a:p>
          <a:p>
            <a:pPr lvl="1"/>
            <a:r>
              <a:rPr lang="en-US" altLang="zh-TW" dirty="0" smtClean="0"/>
              <a:t>// remainder of line is comment</a:t>
            </a:r>
          </a:p>
          <a:p>
            <a:pPr lvl="2"/>
            <a:r>
              <a:rPr lang="en-US" altLang="zh-TW" dirty="0" smtClean="0"/>
              <a:t>Comments ignored</a:t>
            </a:r>
          </a:p>
          <a:p>
            <a:pPr lvl="2"/>
            <a:r>
              <a:rPr lang="en-US" altLang="zh-TW" dirty="0" smtClean="0"/>
              <a:t>Document and describe code</a:t>
            </a:r>
          </a:p>
          <a:p>
            <a:pPr lvl="1"/>
            <a:endParaRPr lang="en-US" altLang="zh-TW" dirty="0" smtClean="0">
              <a:ea typeface="新細明體" charset="-120"/>
            </a:endParaRPr>
          </a:p>
          <a:p>
            <a:pPr lvl="1">
              <a:spcBef>
                <a:spcPts val="1200"/>
              </a:spcBef>
            </a:pPr>
            <a:r>
              <a:rPr lang="en-US" altLang="zh-TW" dirty="0" smtClean="0">
                <a:ea typeface="新細明體" charset="-120"/>
              </a:rPr>
              <a:t>Multiple line comments: </a:t>
            </a:r>
            <a:r>
              <a:rPr lang="en-US" altLang="zh-TW" b="1" dirty="0" smtClean="0">
                <a:latin typeface="Courier New" pitchFamily="49" charset="0"/>
                <a:ea typeface="新細明體" charset="-120"/>
              </a:rPr>
              <a:t>/* ... */</a:t>
            </a:r>
          </a:p>
          <a:p>
            <a:pPr lvl="1">
              <a:buFontTx/>
              <a:buNone/>
            </a:pPr>
            <a:r>
              <a:rPr lang="en-US" altLang="zh-TW" b="1" dirty="0" smtClean="0">
                <a:latin typeface="Courier New" pitchFamily="49" charset="0"/>
                <a:ea typeface="新細明體" charset="-120"/>
              </a:rPr>
              <a:t>		</a:t>
            </a:r>
            <a:endParaRPr lang="zh-TW" altLang="en-US" dirty="0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962044" y="3571876"/>
            <a:ext cx="6324600" cy="357190"/>
          </a:xfrm>
          <a:prstGeom prst="rect">
            <a:avLst/>
          </a:prstGeom>
          <a:solidFill>
            <a:srgbClr val="FFE699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1" hangingPunct="1">
              <a:spcBef>
                <a:spcPct val="0"/>
              </a:spcBef>
              <a:tabLst>
                <a:tab pos="139700" algn="r"/>
                <a:tab pos="292100" algn="l"/>
              </a:tabLst>
            </a:pPr>
            <a:r>
              <a:rPr lang="en-US" altLang="zh-TW" b="1" dirty="0">
                <a:solidFill>
                  <a:srgbClr val="4D8DFF"/>
                </a:solidFill>
                <a:latin typeface="Courier New" pitchFamily="49" charset="0"/>
                <a:ea typeface="新細明體" charset="-120"/>
              </a:rPr>
              <a:t>	1	</a:t>
            </a:r>
            <a:r>
              <a:rPr lang="en-US" altLang="zh-TW" b="1" dirty="0">
                <a:solidFill>
                  <a:srgbClr val="000000"/>
                </a:solidFill>
                <a:latin typeface="Courier New" pitchFamily="49" charset="0"/>
                <a:ea typeface="新細明體" charset="-120"/>
              </a:rPr>
              <a:t>// Fig. 2.1: Welcome1.java</a:t>
            </a:r>
          </a:p>
          <a:p>
            <a:pPr>
              <a:spcBef>
                <a:spcPct val="0"/>
              </a:spcBef>
              <a:tabLst>
                <a:tab pos="139700" algn="r"/>
                <a:tab pos="292100" algn="l"/>
              </a:tabLst>
            </a:pPr>
            <a:endParaRPr lang="en-US" altLang="zh-TW" b="1" dirty="0">
              <a:latin typeface="Courier New" pitchFamily="49" charset="0"/>
              <a:ea typeface="新細明體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930070" y="4677329"/>
            <a:ext cx="6356574" cy="13234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TW" sz="2000" b="1" dirty="0" smtClean="0">
                <a:latin typeface="Courier New" pitchFamily="49" charset="0"/>
                <a:ea typeface="新細明體" charset="-120"/>
              </a:rPr>
              <a:t>/* </a:t>
            </a:r>
          </a:p>
          <a:p>
            <a:r>
              <a:rPr lang="en-US" altLang="zh-TW" sz="2000" b="1" dirty="0" smtClean="0">
                <a:latin typeface="Courier New" pitchFamily="49" charset="0"/>
                <a:ea typeface="新細明體" charset="-120"/>
              </a:rPr>
              <a:t>  This is a multiple line comment. </a:t>
            </a:r>
          </a:p>
          <a:p>
            <a:r>
              <a:rPr lang="en-US" altLang="zh-TW" sz="2000" b="1" dirty="0" smtClean="0">
                <a:latin typeface="Courier New" pitchFamily="49" charset="0"/>
                <a:ea typeface="新細明體" charset="-120"/>
              </a:rPr>
              <a:t>  It can be split over many lines </a:t>
            </a:r>
          </a:p>
          <a:p>
            <a:r>
              <a:rPr lang="en-US" altLang="zh-TW" sz="2000" b="1" dirty="0" smtClean="0">
                <a:latin typeface="Courier New" pitchFamily="49" charset="0"/>
                <a:ea typeface="新細明體" charset="-120"/>
              </a:rPr>
              <a:t>*/</a:t>
            </a:r>
            <a:endParaRPr lang="zh-TW" altLang="en-US" sz="2000" dirty="0" smtClean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7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 First Program in Java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Class Declaration</a:t>
            </a:r>
          </a:p>
          <a:p>
            <a:endParaRPr lang="en-US" altLang="zh-TW" dirty="0" smtClean="0"/>
          </a:p>
          <a:p>
            <a:pPr lvl="1">
              <a:lnSpc>
                <a:spcPts val="3600"/>
              </a:lnSpc>
            </a:pPr>
            <a:r>
              <a:rPr lang="en-US" altLang="zh-TW" dirty="0" smtClean="0">
                <a:ea typeface="新細明體" charset="-120"/>
              </a:rPr>
              <a:t>Every Java program has at least one defined class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>
                <a:ea typeface="新細明體" charset="-120"/>
              </a:rPr>
              <a:t>Keyword: words reserved for use by Java</a:t>
            </a:r>
            <a:endParaRPr lang="en-US" altLang="zh-TW" b="1" dirty="0" smtClean="0">
              <a:latin typeface="Courier New" pitchFamily="49" charset="0"/>
              <a:ea typeface="新細明體" charset="-120"/>
            </a:endParaRPr>
          </a:p>
          <a:p>
            <a:pPr lvl="3">
              <a:lnSpc>
                <a:spcPts val="3200"/>
              </a:lnSpc>
            </a:pPr>
            <a:r>
              <a:rPr lang="en-US" altLang="zh-TW" sz="2400" b="1" dirty="0" smtClean="0">
                <a:latin typeface="Courier New" pitchFamily="49" charset="0"/>
                <a:ea typeface="新細明體" charset="-120"/>
              </a:rPr>
              <a:t>class</a:t>
            </a:r>
            <a:r>
              <a:rPr lang="en-US" altLang="zh-TW" sz="2400" dirty="0" smtClean="0">
                <a:ea typeface="新細明體" charset="-120"/>
              </a:rPr>
              <a:t> keyword followed by class name</a:t>
            </a:r>
          </a:p>
          <a:p>
            <a:pPr lvl="3">
              <a:lnSpc>
                <a:spcPts val="3200"/>
              </a:lnSpc>
            </a:pPr>
            <a:r>
              <a:rPr lang="en-US" altLang="zh-TW" sz="2400" dirty="0" smtClean="0">
                <a:ea typeface="新細明體" charset="-120"/>
              </a:rPr>
              <a:t>The class name has to be an identifier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>
                <a:ea typeface="新細明體" charset="-120"/>
              </a:rPr>
              <a:t>Naming Convention: capitalize every word</a:t>
            </a:r>
          </a:p>
          <a:p>
            <a:pPr lvl="2">
              <a:lnSpc>
                <a:spcPts val="3600"/>
              </a:lnSpc>
            </a:pPr>
            <a:r>
              <a:rPr lang="en-US" altLang="zh-TW" dirty="0" smtClean="0">
                <a:ea typeface="新細明體" charset="-120"/>
              </a:rPr>
              <a:t>Example: </a:t>
            </a:r>
            <a:r>
              <a:rPr lang="en-US" altLang="zh-TW" sz="2400" b="1" dirty="0" err="1" smtClean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S</a:t>
            </a:r>
            <a:r>
              <a:rPr lang="en-US" altLang="zh-TW" sz="2400" b="1" dirty="0" err="1" smtClean="0">
                <a:latin typeface="Courier New" pitchFamily="49" charset="0"/>
                <a:ea typeface="新細明體" charset="-120"/>
              </a:rPr>
              <a:t>ample</a:t>
            </a:r>
            <a:r>
              <a:rPr lang="en-US" altLang="zh-TW" sz="2400" b="1" dirty="0" err="1" smtClean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C</a:t>
            </a:r>
            <a:r>
              <a:rPr lang="en-US" altLang="zh-TW" sz="2400" b="1" dirty="0" err="1" smtClean="0">
                <a:latin typeface="Courier New" pitchFamily="49" charset="0"/>
                <a:ea typeface="新細明體" charset="-120"/>
              </a:rPr>
              <a:t>lass</a:t>
            </a:r>
            <a:r>
              <a:rPr lang="en-US" altLang="zh-TW" sz="2400" b="1" dirty="0" err="1" smtClean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N</a:t>
            </a:r>
            <a:r>
              <a:rPr lang="en-US" altLang="zh-TW" sz="2400" b="1" dirty="0" err="1" smtClean="0">
                <a:latin typeface="Courier New" pitchFamily="49" charset="0"/>
                <a:ea typeface="新細明體" charset="-120"/>
              </a:rPr>
              <a:t>ame</a:t>
            </a:r>
            <a:endParaRPr lang="en-US" altLang="zh-TW" sz="2400" b="1" dirty="0" smtClean="0">
              <a:latin typeface="Courier New" pitchFamily="49" charset="0"/>
              <a:ea typeface="新細明體" charset="-120"/>
            </a:endParaRPr>
          </a:p>
          <a:p>
            <a:pPr lvl="1"/>
            <a:endParaRPr lang="zh-TW" altLang="en-US" dirty="0"/>
          </a:p>
        </p:txBody>
      </p: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962044" y="2143116"/>
            <a:ext cx="6324600" cy="428625"/>
            <a:chOff x="0" y="1122"/>
            <a:chExt cx="3072" cy="561"/>
          </a:xfrm>
        </p:grpSpPr>
        <p:sp>
          <p:nvSpPr>
            <p:cNvPr id="5" name="Rectangle 8"/>
            <p:cNvSpPr>
              <a:spLocks noChangeArrowheads="1"/>
            </p:cNvSpPr>
            <p:nvPr/>
          </p:nvSpPr>
          <p:spPr bwMode="auto">
            <a:xfrm>
              <a:off x="0" y="1122"/>
              <a:ext cx="3072" cy="524"/>
            </a:xfrm>
            <a:prstGeom prst="rect">
              <a:avLst/>
            </a:prstGeom>
            <a:solidFill>
              <a:srgbClr val="FFE6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zh-TW" altLang="en-US" sz="2000"/>
            </a:p>
          </p:txBody>
        </p:sp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>
              <a:off x="0" y="1122"/>
              <a:ext cx="3072" cy="561"/>
            </a:xfrm>
            <a:prstGeom prst="rect">
              <a:avLst/>
            </a:prstGeom>
            <a:solidFill>
              <a:srgbClr val="FFE6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0"/>
                </a:spcBef>
                <a:tabLst>
                  <a:tab pos="139700" algn="r"/>
                  <a:tab pos="292100" algn="l"/>
                </a:tabLst>
              </a:pPr>
              <a:r>
                <a:rPr lang="en-US" altLang="zh-TW" sz="2000" b="1" dirty="0">
                  <a:solidFill>
                    <a:srgbClr val="4D8DFF"/>
                  </a:solidFill>
                  <a:latin typeface="Courier New" pitchFamily="49" charset="0"/>
                  <a:ea typeface="新細明體" charset="-120"/>
                </a:rPr>
                <a:t>	4	</a:t>
              </a:r>
              <a:r>
                <a:rPr lang="en-US" altLang="zh-TW" sz="2000" b="1" dirty="0">
                  <a:solidFill>
                    <a:srgbClr val="000000"/>
                  </a:solidFill>
                  <a:latin typeface="Courier New" pitchFamily="49" charset="0"/>
                  <a:ea typeface="新細明體" charset="-120"/>
                </a:rPr>
                <a:t>public class Welcome1 { </a:t>
              </a:r>
            </a:p>
            <a:p>
              <a:pPr>
                <a:spcBef>
                  <a:spcPct val="0"/>
                </a:spcBef>
                <a:tabLst>
                  <a:tab pos="139700" algn="r"/>
                  <a:tab pos="292100" algn="l"/>
                </a:tabLst>
              </a:pPr>
              <a:endParaRPr lang="en-US" altLang="zh-TW" sz="2000" b="1" dirty="0">
                <a:latin typeface="Courier New" pitchFamily="49" charset="0"/>
                <a:ea typeface="新細明體" charset="-120"/>
              </a:endParaRPr>
            </a:p>
          </p:txBody>
        </p:sp>
      </p:grp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8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 First Program in Java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5330952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Body Delimiter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Left brace </a:t>
            </a:r>
            <a:r>
              <a:rPr lang="en-US" altLang="zh-TW" b="1" dirty="0" smtClean="0">
                <a:latin typeface="Courier New" pitchFamily="49" charset="0"/>
                <a:ea typeface="新細明體" charset="-120"/>
              </a:rPr>
              <a:t>{</a:t>
            </a:r>
          </a:p>
          <a:p>
            <a:pPr lvl="2"/>
            <a:r>
              <a:rPr lang="en-US" altLang="zh-TW" dirty="0" smtClean="0">
                <a:ea typeface="新細明體" charset="-120"/>
              </a:rPr>
              <a:t>Begins body of every class</a:t>
            </a:r>
          </a:p>
          <a:p>
            <a:pPr lvl="2"/>
            <a:r>
              <a:rPr lang="en-US" altLang="zh-TW" dirty="0" smtClean="0">
                <a:ea typeface="新細明體" charset="-120"/>
              </a:rPr>
              <a:t>A corresponding right brace “}” ends definition (line </a:t>
            </a:r>
            <a:r>
              <a:rPr lang="en-US" altLang="zh-TW" b="1" dirty="0" smtClean="0">
                <a:latin typeface="Courier New" pitchFamily="49" charset="0"/>
                <a:ea typeface="新細明體" charset="-120"/>
              </a:rPr>
              <a:t>13</a:t>
            </a:r>
            <a:r>
              <a:rPr lang="en-US" altLang="zh-TW" dirty="0" smtClean="0">
                <a:ea typeface="新細明體" charset="-120"/>
              </a:rPr>
              <a:t>)</a:t>
            </a:r>
          </a:p>
          <a:p>
            <a:pPr lvl="1"/>
            <a:endParaRPr lang="en-US" altLang="zh-TW" dirty="0" smtClean="0"/>
          </a:p>
          <a:p>
            <a:pPr lvl="1"/>
            <a:endParaRPr lang="en-US" altLang="zh-TW" dirty="0" smtClean="0"/>
          </a:p>
          <a:p>
            <a:pPr lvl="1">
              <a:spcBef>
                <a:spcPts val="1200"/>
              </a:spcBef>
            </a:pPr>
            <a:r>
              <a:rPr lang="en-US" altLang="zh-TW" dirty="0" smtClean="0"/>
              <a:t>Indentation Convention</a:t>
            </a:r>
          </a:p>
          <a:p>
            <a:pPr lvl="2">
              <a:lnSpc>
                <a:spcPts val="3200"/>
              </a:lnSpc>
              <a:spcBef>
                <a:spcPts val="600"/>
              </a:spcBef>
            </a:pPr>
            <a:r>
              <a:rPr lang="en-US" altLang="zh-TW" dirty="0" smtClean="0"/>
              <a:t>Whenever you type an left brace “{“, immediately type the right brace “}”.</a:t>
            </a:r>
          </a:p>
          <a:p>
            <a:pPr lvl="2">
              <a:lnSpc>
                <a:spcPts val="3200"/>
              </a:lnSpc>
              <a:spcBef>
                <a:spcPts val="600"/>
              </a:spcBef>
            </a:pPr>
            <a:r>
              <a:rPr lang="en-US" altLang="zh-TW" dirty="0" smtClean="0"/>
              <a:t>Then, indent to begin type the body.</a:t>
            </a:r>
          </a:p>
          <a:p>
            <a:pPr lvl="1"/>
            <a:endParaRPr lang="zh-TW" altLang="en-US" dirty="0"/>
          </a:p>
        </p:txBody>
      </p: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1142976" y="3500438"/>
            <a:ext cx="6324600" cy="428625"/>
            <a:chOff x="0" y="1122"/>
            <a:chExt cx="3072" cy="561"/>
          </a:xfrm>
        </p:grpSpPr>
        <p:sp>
          <p:nvSpPr>
            <p:cNvPr id="5" name="Rectangle 8"/>
            <p:cNvSpPr>
              <a:spLocks noChangeArrowheads="1"/>
            </p:cNvSpPr>
            <p:nvPr/>
          </p:nvSpPr>
          <p:spPr bwMode="auto">
            <a:xfrm>
              <a:off x="0" y="1122"/>
              <a:ext cx="3072" cy="524"/>
            </a:xfrm>
            <a:prstGeom prst="rect">
              <a:avLst/>
            </a:prstGeom>
            <a:solidFill>
              <a:srgbClr val="FFE6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zh-TW" altLang="en-US" sz="2000"/>
            </a:p>
          </p:txBody>
        </p:sp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>
              <a:off x="0" y="1122"/>
              <a:ext cx="3072" cy="561"/>
            </a:xfrm>
            <a:prstGeom prst="rect">
              <a:avLst/>
            </a:prstGeom>
            <a:solidFill>
              <a:srgbClr val="FFE6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0"/>
                </a:spcBef>
                <a:tabLst>
                  <a:tab pos="139700" algn="r"/>
                  <a:tab pos="292100" algn="l"/>
                </a:tabLst>
              </a:pPr>
              <a:r>
                <a:rPr lang="en-US" altLang="zh-TW" sz="2000" b="1" dirty="0">
                  <a:solidFill>
                    <a:srgbClr val="4D8DFF"/>
                  </a:solidFill>
                  <a:latin typeface="Courier New" pitchFamily="49" charset="0"/>
                  <a:ea typeface="新細明體" charset="-120"/>
                </a:rPr>
                <a:t>	4	</a:t>
              </a:r>
              <a:r>
                <a:rPr lang="en-US" altLang="zh-TW" sz="2000" b="1" dirty="0">
                  <a:solidFill>
                    <a:srgbClr val="000000"/>
                  </a:solidFill>
                  <a:latin typeface="Courier New" pitchFamily="49" charset="0"/>
                  <a:ea typeface="新細明體" charset="-120"/>
                </a:rPr>
                <a:t>public class Welcome1 { </a:t>
              </a:r>
            </a:p>
            <a:p>
              <a:pPr>
                <a:spcBef>
                  <a:spcPct val="0"/>
                </a:spcBef>
                <a:tabLst>
                  <a:tab pos="139700" algn="r"/>
                  <a:tab pos="292100" algn="l"/>
                </a:tabLst>
              </a:pPr>
              <a:endParaRPr lang="en-US" altLang="zh-TW" sz="2000" b="1" dirty="0">
                <a:latin typeface="Courier New" pitchFamily="49" charset="0"/>
                <a:ea typeface="新細明體" charset="-120"/>
              </a:endParaRP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142976" y="4000504"/>
            <a:ext cx="6324600" cy="428625"/>
            <a:chOff x="0" y="1122"/>
            <a:chExt cx="3072" cy="561"/>
          </a:xfrm>
        </p:grpSpPr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0" y="1122"/>
              <a:ext cx="3072" cy="524"/>
            </a:xfrm>
            <a:prstGeom prst="rect">
              <a:avLst/>
            </a:prstGeom>
            <a:solidFill>
              <a:srgbClr val="FFE6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zh-TW" altLang="en-US" sz="2000"/>
            </a:p>
          </p:txBody>
        </p:sp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>
              <a:off x="0" y="1122"/>
              <a:ext cx="3072" cy="561"/>
            </a:xfrm>
            <a:prstGeom prst="rect">
              <a:avLst/>
            </a:prstGeom>
            <a:solidFill>
              <a:srgbClr val="FFE6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0"/>
                </a:spcBef>
                <a:tabLst>
                  <a:tab pos="139700" algn="r"/>
                  <a:tab pos="292100" algn="l"/>
                </a:tabLst>
              </a:pPr>
              <a:r>
                <a:rPr lang="en-US" altLang="zh-TW" sz="2000" b="1" dirty="0">
                  <a:solidFill>
                    <a:srgbClr val="4D8DFF"/>
                  </a:solidFill>
                  <a:latin typeface="Courier New" pitchFamily="49" charset="0"/>
                  <a:ea typeface="新細明體" charset="-120"/>
                </a:rPr>
                <a:t>	</a:t>
              </a:r>
              <a:r>
                <a:rPr lang="en-US" altLang="zh-TW" sz="2000" b="1" dirty="0" smtClean="0">
                  <a:solidFill>
                    <a:srgbClr val="4D8DFF"/>
                  </a:solidFill>
                  <a:latin typeface="Courier New" pitchFamily="49" charset="0"/>
                  <a:ea typeface="新細明體" charset="-120"/>
                </a:rPr>
                <a:t>13</a:t>
              </a:r>
              <a:r>
                <a:rPr lang="en-US" altLang="zh-TW" sz="2000" b="1" dirty="0" smtClean="0">
                  <a:latin typeface="Courier New" pitchFamily="49" charset="0"/>
                  <a:ea typeface="新細明體" charset="-120"/>
                </a:rPr>
                <a:t>}/* End of Class Welcome1 */</a:t>
              </a:r>
              <a:r>
                <a:rPr lang="en-US" altLang="zh-TW" sz="2000" b="1" dirty="0" smtClean="0">
                  <a:solidFill>
                    <a:srgbClr val="000000"/>
                  </a:solidFill>
                  <a:latin typeface="Courier New" pitchFamily="49" charset="0"/>
                  <a:ea typeface="新細明體" charset="-120"/>
                </a:rPr>
                <a:t> </a:t>
              </a:r>
              <a:endParaRPr lang="en-US" altLang="zh-TW" sz="2000" b="1" dirty="0">
                <a:solidFill>
                  <a:srgbClr val="000000"/>
                </a:solidFill>
                <a:latin typeface="Courier New" pitchFamily="49" charset="0"/>
                <a:ea typeface="新細明體" charset="-120"/>
              </a:endParaRPr>
            </a:p>
            <a:p>
              <a:pPr>
                <a:spcBef>
                  <a:spcPct val="0"/>
                </a:spcBef>
                <a:tabLst>
                  <a:tab pos="139700" algn="r"/>
                  <a:tab pos="292100" algn="l"/>
                </a:tabLst>
              </a:pPr>
              <a:endParaRPr lang="en-US" altLang="zh-TW" sz="2000" b="1" dirty="0">
                <a:latin typeface="Courier New" pitchFamily="49" charset="0"/>
                <a:ea typeface="新細明體" charset="-120"/>
              </a:endParaRPr>
            </a:p>
          </p:txBody>
        </p:sp>
      </p:grp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9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 First Program in Java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Program Entry</a:t>
            </a:r>
          </a:p>
          <a:p>
            <a:pPr lvl="1"/>
            <a:r>
              <a:rPr lang="en-US" altLang="zh-TW" dirty="0" smtClean="0"/>
              <a:t>Applications begin executing at main()</a:t>
            </a:r>
          </a:p>
          <a:p>
            <a:pPr lvl="2">
              <a:lnSpc>
                <a:spcPts val="3000"/>
              </a:lnSpc>
            </a:pPr>
            <a:r>
              <a:rPr lang="en-US" altLang="zh-TW" dirty="0" smtClean="0">
                <a:ea typeface="新細明體" charset="-120"/>
              </a:rPr>
              <a:t>Exactly one method must be called </a:t>
            </a:r>
            <a:r>
              <a:rPr lang="en-US" altLang="zh-TW" b="1" dirty="0" smtClean="0">
                <a:latin typeface="Courier New" pitchFamily="49" charset="0"/>
                <a:ea typeface="新細明體" charset="-120"/>
              </a:rPr>
              <a:t>main</a:t>
            </a:r>
          </a:p>
          <a:p>
            <a:pPr lvl="2">
              <a:lnSpc>
                <a:spcPts val="3000"/>
              </a:lnSpc>
            </a:pPr>
            <a:r>
              <a:rPr lang="en-US" altLang="zh-TW" dirty="0" smtClean="0"/>
              <a:t>Parenthesis indicate main is a method</a:t>
            </a:r>
          </a:p>
          <a:p>
            <a:pPr lvl="2">
              <a:lnSpc>
                <a:spcPts val="3000"/>
              </a:lnSpc>
            </a:pPr>
            <a:r>
              <a:rPr lang="en-US" altLang="zh-TW" dirty="0" smtClean="0"/>
              <a:t>Java applications contain one or more methods</a:t>
            </a:r>
          </a:p>
          <a:p>
            <a:pPr lvl="2"/>
            <a:endParaRPr lang="en-US" altLang="zh-TW" dirty="0" smtClean="0"/>
          </a:p>
          <a:p>
            <a:pPr lvl="1">
              <a:spcBef>
                <a:spcPts val="1800"/>
              </a:spcBef>
            </a:pPr>
            <a:r>
              <a:rPr lang="en-US" altLang="zh-TW" dirty="0" smtClean="0">
                <a:ea typeface="新細明體" charset="-120"/>
              </a:rPr>
              <a:t>Methods can perform tasks and return  result</a:t>
            </a:r>
          </a:p>
          <a:p>
            <a:pPr lvl="2"/>
            <a:r>
              <a:rPr lang="en-US" altLang="zh-TW" b="1" dirty="0" smtClean="0">
                <a:latin typeface="Courier New" pitchFamily="49" charset="0"/>
                <a:ea typeface="新細明體" charset="-120"/>
              </a:rPr>
              <a:t>void:</a:t>
            </a:r>
            <a:r>
              <a:rPr lang="en-US" altLang="zh-TW" dirty="0" smtClean="0">
                <a:ea typeface="新細明體" charset="-120"/>
              </a:rPr>
              <a:t> means </a:t>
            </a:r>
            <a:r>
              <a:rPr lang="en-US" altLang="zh-TW" b="1" dirty="0" smtClean="0">
                <a:latin typeface="Courier New" pitchFamily="49" charset="0"/>
                <a:ea typeface="新細明體" charset="-120"/>
              </a:rPr>
              <a:t>main</a:t>
            </a:r>
            <a:r>
              <a:rPr lang="en-US" altLang="zh-TW" dirty="0" smtClean="0">
                <a:ea typeface="新細明體" charset="-120"/>
              </a:rPr>
              <a:t> returns no information</a:t>
            </a:r>
          </a:p>
          <a:p>
            <a:pPr lvl="2"/>
            <a:r>
              <a:rPr lang="en-US" altLang="zh-TW" b="1" dirty="0" err="1" smtClean="0">
                <a:latin typeface="Courier" pitchFamily="49" charset="0"/>
              </a:rPr>
              <a:t>args</a:t>
            </a:r>
            <a:r>
              <a:rPr lang="en-US" altLang="zh-TW" b="1" dirty="0" smtClean="0">
                <a:latin typeface="Courier" pitchFamily="49" charset="0"/>
              </a:rPr>
              <a:t>[]:</a:t>
            </a:r>
            <a:r>
              <a:rPr lang="en-US" altLang="zh-TW" dirty="0" smtClean="0"/>
              <a:t>input arguments in String data type.</a:t>
            </a:r>
          </a:p>
          <a:p>
            <a:pPr lvl="1"/>
            <a:endParaRPr lang="en-US" altLang="zh-TW" dirty="0" smtClean="0"/>
          </a:p>
          <a:p>
            <a:pPr lvl="1"/>
            <a:endParaRPr lang="zh-TW" altLang="en-US" dirty="0"/>
          </a:p>
        </p:txBody>
      </p: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785786" y="4071942"/>
            <a:ext cx="7072362" cy="500066"/>
            <a:chOff x="0" y="1496"/>
            <a:chExt cx="3072" cy="374"/>
          </a:xfrm>
        </p:grpSpPr>
        <p:sp>
          <p:nvSpPr>
            <p:cNvPr id="5" name="Rectangle 8"/>
            <p:cNvSpPr>
              <a:spLocks noChangeArrowheads="1"/>
            </p:cNvSpPr>
            <p:nvPr/>
          </p:nvSpPr>
          <p:spPr bwMode="auto">
            <a:xfrm>
              <a:off x="0" y="1496"/>
              <a:ext cx="3072" cy="374"/>
            </a:xfrm>
            <a:prstGeom prst="rect">
              <a:avLst/>
            </a:prstGeom>
            <a:solidFill>
              <a:srgbClr val="FFE6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zh-TW" altLang="en-US"/>
            </a:p>
          </p:txBody>
        </p:sp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>
              <a:off x="0" y="1496"/>
              <a:ext cx="3072" cy="321"/>
            </a:xfrm>
            <a:prstGeom prst="rect">
              <a:avLst/>
            </a:prstGeom>
            <a:solidFill>
              <a:srgbClr val="FFE6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0"/>
                </a:spcBef>
                <a:tabLst>
                  <a:tab pos="139700" algn="r"/>
                  <a:tab pos="292100" algn="l"/>
                </a:tabLst>
              </a:pPr>
              <a:r>
                <a:rPr lang="en-US" altLang="zh-TW" sz="2000" b="1" dirty="0">
                  <a:solidFill>
                    <a:srgbClr val="4D8DFF"/>
                  </a:solidFill>
                  <a:latin typeface="Courier New" pitchFamily="49" charset="0"/>
                  <a:ea typeface="新細明體" charset="-120"/>
                </a:rPr>
                <a:t>	5	</a:t>
              </a:r>
              <a:r>
                <a:rPr lang="en-US" altLang="zh-TW" sz="2000" b="1" dirty="0">
                  <a:solidFill>
                    <a:srgbClr val="000000"/>
                  </a:solidFill>
                  <a:latin typeface="Courier New" pitchFamily="49" charset="0"/>
                  <a:ea typeface="新細明體" charset="-120"/>
                </a:rPr>
                <a:t>   public static void main( String </a:t>
              </a:r>
              <a:r>
                <a:rPr lang="en-US" altLang="zh-TW" sz="2000" b="1" dirty="0" err="1">
                  <a:solidFill>
                    <a:srgbClr val="000000"/>
                  </a:solidFill>
                  <a:latin typeface="Courier New" pitchFamily="49" charset="0"/>
                  <a:ea typeface="新細明體" charset="-120"/>
                </a:rPr>
                <a:t>args</a:t>
              </a:r>
              <a:r>
                <a:rPr lang="en-US" altLang="zh-TW" sz="2000" b="1" dirty="0">
                  <a:solidFill>
                    <a:srgbClr val="000000"/>
                  </a:solidFill>
                  <a:latin typeface="Courier New" pitchFamily="49" charset="0"/>
                  <a:ea typeface="新細明體" charset="-120"/>
                </a:rPr>
                <a:t>[] )</a:t>
              </a:r>
            </a:p>
            <a:p>
              <a:pPr>
                <a:spcBef>
                  <a:spcPct val="0"/>
                </a:spcBef>
                <a:tabLst>
                  <a:tab pos="139700" algn="r"/>
                  <a:tab pos="292100" algn="l"/>
                </a:tabLst>
              </a:pPr>
              <a:endParaRPr lang="en-US" altLang="zh-TW" sz="2000" b="1" dirty="0">
                <a:latin typeface="Courier New" pitchFamily="49" charset="0"/>
                <a:ea typeface="新細明體" charset="-120"/>
              </a:endParaRPr>
            </a:p>
          </p:txBody>
        </p:sp>
      </p:grp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10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 First Program in Java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Statements</a:t>
            </a:r>
          </a:p>
          <a:p>
            <a:pPr lvl="1"/>
            <a:r>
              <a:rPr lang="en-US" altLang="zh-TW" dirty="0" smtClean="0"/>
              <a:t>Statements are instructions to commend hardware to perform some operations.</a:t>
            </a:r>
          </a:p>
          <a:p>
            <a:pPr lvl="1"/>
            <a:r>
              <a:rPr lang="en-US" altLang="zh-TW" dirty="0" smtClean="0"/>
              <a:t>It must end with </a:t>
            </a:r>
            <a:r>
              <a:rPr lang="en-US" altLang="zh-TW" dirty="0" smtClean="0">
                <a:ea typeface="新細明體" charset="-120"/>
              </a:rPr>
              <a:t>semicolon </a:t>
            </a:r>
            <a:r>
              <a:rPr lang="en-US" altLang="zh-TW" dirty="0" smtClean="0"/>
              <a:t>“;”</a:t>
            </a:r>
          </a:p>
          <a:p>
            <a:pPr lvl="2"/>
            <a:endParaRPr lang="en-US" altLang="zh-TW" b="1" dirty="0" smtClean="0">
              <a:latin typeface="Courier New" pitchFamily="49" charset="0"/>
              <a:ea typeface="新細明體" charset="-120"/>
            </a:endParaRPr>
          </a:p>
          <a:p>
            <a:pPr lvl="2"/>
            <a:endParaRPr lang="en-US" altLang="zh-TW" b="1" dirty="0" smtClean="0">
              <a:latin typeface="Courier New" pitchFamily="49" charset="0"/>
              <a:ea typeface="新細明體" charset="-120"/>
            </a:endParaRPr>
          </a:p>
          <a:p>
            <a:pPr lvl="2">
              <a:spcBef>
                <a:spcPts val="1200"/>
              </a:spcBef>
            </a:pPr>
            <a:r>
              <a:rPr lang="en-US" altLang="zh-TW" b="1" dirty="0" err="1" smtClean="0">
                <a:latin typeface="Courier New" pitchFamily="49" charset="0"/>
                <a:ea typeface="新細明體" charset="-120"/>
              </a:rPr>
              <a:t>System.out</a:t>
            </a:r>
            <a:r>
              <a:rPr lang="en-US" altLang="zh-TW" b="1" dirty="0" smtClean="0">
                <a:latin typeface="Courier New" pitchFamily="49" charset="0"/>
                <a:ea typeface="新細明體" charset="-120"/>
              </a:rPr>
              <a:t>: </a:t>
            </a:r>
            <a:r>
              <a:rPr lang="en-US" altLang="zh-TW" dirty="0" smtClean="0">
                <a:ea typeface="新細明體" charset="-120"/>
              </a:rPr>
              <a:t>standard output object</a:t>
            </a:r>
          </a:p>
          <a:p>
            <a:pPr lvl="2"/>
            <a:r>
              <a:rPr lang="en-US" altLang="zh-TW" b="1" dirty="0" err="1" smtClean="0">
                <a:latin typeface="Courier New" pitchFamily="49" charset="0"/>
                <a:ea typeface="新細明體" charset="-120"/>
              </a:rPr>
              <a:t>System.out.println</a:t>
            </a:r>
            <a:r>
              <a:rPr lang="en-US" altLang="zh-TW" dirty="0" smtClean="0">
                <a:ea typeface="新細明體" charset="-120"/>
              </a:rPr>
              <a:t>: displays line of text</a:t>
            </a: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785786" y="3714401"/>
            <a:ext cx="7715304" cy="714731"/>
            <a:chOff x="0" y="2244"/>
            <a:chExt cx="3072" cy="877"/>
          </a:xfrm>
        </p:grpSpPr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0" y="2244"/>
              <a:ext cx="3072" cy="491"/>
            </a:xfrm>
            <a:prstGeom prst="rect">
              <a:avLst/>
            </a:prstGeom>
            <a:solidFill>
              <a:srgbClr val="FFE6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zh-TW" altLang="en-US" sz="200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0" y="2244"/>
              <a:ext cx="3072" cy="877"/>
            </a:xfrm>
            <a:prstGeom prst="rect">
              <a:avLst/>
            </a:prstGeom>
            <a:solidFill>
              <a:srgbClr val="FFE6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0"/>
                </a:spcBef>
                <a:tabLst>
                  <a:tab pos="139700" algn="r"/>
                  <a:tab pos="292100" algn="l"/>
                </a:tabLst>
              </a:pPr>
              <a:r>
                <a:rPr lang="en-US" altLang="zh-TW" sz="2000" b="1" dirty="0">
                  <a:solidFill>
                    <a:srgbClr val="4D8DFF"/>
                  </a:solidFill>
                  <a:latin typeface="Courier New" pitchFamily="49" charset="0"/>
                  <a:ea typeface="新細明體" charset="-120"/>
                </a:rPr>
                <a:t>	7	</a:t>
              </a:r>
              <a:r>
                <a:rPr lang="en-US" altLang="zh-TW" sz="2000" b="1" dirty="0" smtClean="0">
                  <a:solidFill>
                    <a:srgbClr val="4D8DFF"/>
                  </a:solidFill>
                  <a:latin typeface="Courier New" pitchFamily="49" charset="0"/>
                  <a:ea typeface="新細明體" charset="-120"/>
                </a:rPr>
                <a:t>	</a:t>
              </a:r>
              <a:r>
                <a:rPr lang="en-US" altLang="zh-TW" sz="2000" b="1" dirty="0" err="1" smtClean="0">
                  <a:solidFill>
                    <a:srgbClr val="000000"/>
                  </a:solidFill>
                  <a:latin typeface="Courier New" pitchFamily="49" charset="0"/>
                  <a:ea typeface="新細明體" charset="-120"/>
                </a:rPr>
                <a:t>System.out.println</a:t>
              </a:r>
              <a:r>
                <a:rPr lang="en-US" altLang="zh-TW" sz="2000" b="1" dirty="0" smtClean="0">
                  <a:solidFill>
                    <a:srgbClr val="000000"/>
                  </a:solidFill>
                  <a:latin typeface="Courier New" pitchFamily="49" charset="0"/>
                  <a:ea typeface="新細明體" charset="-120"/>
                </a:rPr>
                <a:t>("</a:t>
              </a:r>
              <a:r>
                <a:rPr lang="en-US" altLang="zh-TW" sz="2000" b="1" dirty="0">
                  <a:solidFill>
                    <a:srgbClr val="000000"/>
                  </a:solidFill>
                  <a:latin typeface="Courier New" pitchFamily="49" charset="0"/>
                  <a:ea typeface="新細明體" charset="-120"/>
                </a:rPr>
                <a:t>Welcome to Java </a:t>
              </a:r>
              <a:r>
                <a:rPr lang="en-US" altLang="zh-TW" sz="2000" b="1" dirty="0" smtClean="0">
                  <a:solidFill>
                    <a:srgbClr val="000000"/>
                  </a:solidFill>
                  <a:latin typeface="Courier New" pitchFamily="49" charset="0"/>
                  <a:ea typeface="新細明體" charset="-120"/>
                </a:rPr>
                <a:t>								Programming</a:t>
              </a:r>
              <a:r>
                <a:rPr lang="en-US" altLang="zh-TW" sz="2000" b="1" dirty="0">
                  <a:solidFill>
                    <a:srgbClr val="000000"/>
                  </a:solidFill>
                  <a:latin typeface="Courier New" pitchFamily="49" charset="0"/>
                  <a:ea typeface="新細明體" charset="-120"/>
                </a:rPr>
                <a:t>!" );</a:t>
              </a:r>
            </a:p>
            <a:p>
              <a:pPr>
                <a:spcBef>
                  <a:spcPct val="0"/>
                </a:spcBef>
                <a:tabLst>
                  <a:tab pos="139700" algn="r"/>
                  <a:tab pos="292100" algn="l"/>
                </a:tabLst>
              </a:pPr>
              <a:endParaRPr lang="en-US" altLang="zh-TW" sz="2000" b="1" dirty="0">
                <a:latin typeface="Courier New" pitchFamily="49" charset="0"/>
                <a:ea typeface="新細明體" charset="-120"/>
              </a:endParaRPr>
            </a:p>
          </p:txBody>
        </p:sp>
      </p:grp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11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 First Program in Java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Execution Steps</a:t>
            </a:r>
          </a:p>
          <a:p>
            <a:pPr lvl="1"/>
            <a:endParaRPr lang="zh-TW" alt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42844" y="2228872"/>
            <a:ext cx="8763000" cy="4343400"/>
          </a:xfrm>
          <a:prstGeom prst="rect">
            <a:avLst/>
          </a:prstGeom>
          <a:solidFill>
            <a:srgbClr val="D9F2F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zh-TW" altLang="zh-TW">
              <a:ea typeface="新細明體" charset="-12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886044" y="3067072"/>
            <a:ext cx="1905000" cy="685800"/>
          </a:xfrm>
          <a:prstGeom prst="rect">
            <a:avLst/>
          </a:prstGeom>
          <a:solidFill>
            <a:srgbClr val="FFDB4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b="1">
                <a:ea typeface="新細明體" charset="-120"/>
              </a:rPr>
              <a:t>Java</a:t>
            </a:r>
          </a:p>
          <a:p>
            <a:pPr algn="ctr"/>
            <a:r>
              <a:rPr lang="en-US" altLang="zh-TW" b="1">
                <a:ea typeface="新細明體" charset="-120"/>
              </a:rPr>
              <a:t>compiler</a:t>
            </a:r>
            <a:endParaRPr lang="tr-TR" altLang="zh-TW" b="1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668307" y="3067072"/>
            <a:ext cx="1676400" cy="685800"/>
          </a:xfrm>
          <a:prstGeom prst="rect">
            <a:avLst/>
          </a:prstGeom>
          <a:solidFill>
            <a:srgbClr val="FFE57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b="1" dirty="0">
                <a:ea typeface="新細明體" charset="-120"/>
              </a:rPr>
              <a:t>Java</a:t>
            </a:r>
          </a:p>
          <a:p>
            <a:pPr algn="ctr"/>
            <a:r>
              <a:rPr lang="en-US" altLang="zh-TW" b="1" dirty="0">
                <a:ea typeface="新細明體" charset="-120"/>
              </a:rPr>
              <a:t>source code</a:t>
            </a:r>
            <a:endParaRPr lang="tr-TR" altLang="zh-TW" b="1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5324444" y="3067072"/>
            <a:ext cx="1676400" cy="685800"/>
          </a:xfrm>
          <a:prstGeom prst="rect">
            <a:avLst/>
          </a:prstGeom>
          <a:solidFill>
            <a:srgbClr val="E4B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b="1">
                <a:ea typeface="新細明體" charset="-120"/>
              </a:rPr>
              <a:t>byte-code</a:t>
            </a:r>
            <a:endParaRPr lang="tr-TR" altLang="zh-TW" b="1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5476844" y="6038872"/>
            <a:ext cx="15478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b="1">
                <a:solidFill>
                  <a:srgbClr val="000099"/>
                </a:solidFill>
                <a:ea typeface="新細明體" charset="-120"/>
              </a:rPr>
              <a:t>EXECUTION</a:t>
            </a:r>
            <a:endParaRPr lang="tr-TR" altLang="zh-TW" b="1">
              <a:solidFill>
                <a:srgbClr val="000099"/>
              </a:solidFill>
            </a:endParaRPr>
          </a:p>
        </p:txBody>
      </p:sp>
      <p:sp>
        <p:nvSpPr>
          <p:cNvPr id="11" name="AutoShape 9"/>
          <p:cNvSpPr>
            <a:spLocks noChangeArrowheads="1"/>
          </p:cNvSpPr>
          <p:nvPr/>
        </p:nvSpPr>
        <p:spPr bwMode="auto">
          <a:xfrm>
            <a:off x="2485994" y="3257572"/>
            <a:ext cx="304800" cy="3810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zh-TW">
              <a:ea typeface="新細明體" charset="-120"/>
            </a:endParaRPr>
          </a:p>
        </p:txBody>
      </p:sp>
      <p:sp>
        <p:nvSpPr>
          <p:cNvPr id="12" name="AutoShape 10"/>
          <p:cNvSpPr>
            <a:spLocks noChangeArrowheads="1"/>
          </p:cNvSpPr>
          <p:nvPr/>
        </p:nvSpPr>
        <p:spPr bwMode="auto">
          <a:xfrm>
            <a:off x="4905344" y="3238522"/>
            <a:ext cx="304800" cy="3810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zh-TW">
              <a:ea typeface="新細明體" charset="-120"/>
            </a:endParaRPr>
          </a:p>
        </p:txBody>
      </p:sp>
      <p:sp>
        <p:nvSpPr>
          <p:cNvPr id="13" name="Text Box 17"/>
          <p:cNvSpPr txBox="1">
            <a:spLocks noChangeArrowheads="1"/>
          </p:cNvSpPr>
          <p:nvPr/>
        </p:nvSpPr>
        <p:spPr bwMode="auto">
          <a:xfrm>
            <a:off x="5095844" y="2279672"/>
            <a:ext cx="38131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000" b="1">
                <a:solidFill>
                  <a:srgbClr val="800000"/>
                </a:solidFill>
                <a:ea typeface="新細明體" charset="-120"/>
              </a:rPr>
              <a:t>JAVA PROGRAM EXECUTION</a:t>
            </a:r>
            <a:endParaRPr lang="tr-TR" altLang="zh-TW" sz="2000" b="1">
              <a:solidFill>
                <a:srgbClr val="800000"/>
              </a:solidFill>
            </a:endParaRPr>
          </a:p>
        </p:txBody>
      </p:sp>
      <p:sp>
        <p:nvSpPr>
          <p:cNvPr id="14" name="AutoShape 18"/>
          <p:cNvSpPr>
            <a:spLocks noChangeArrowheads="1"/>
          </p:cNvSpPr>
          <p:nvPr/>
        </p:nvSpPr>
        <p:spPr bwMode="auto">
          <a:xfrm>
            <a:off x="5934044" y="3829072"/>
            <a:ext cx="457200" cy="304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zh-TW">
              <a:ea typeface="新細明體" charset="-120"/>
            </a:endParaRPr>
          </a:p>
        </p:txBody>
      </p:sp>
      <p:sp>
        <p:nvSpPr>
          <p:cNvPr id="15" name="Rectangle 19"/>
          <p:cNvSpPr>
            <a:spLocks noChangeArrowheads="1"/>
          </p:cNvSpPr>
          <p:nvPr/>
        </p:nvSpPr>
        <p:spPr bwMode="auto">
          <a:xfrm>
            <a:off x="5400644" y="4438672"/>
            <a:ext cx="1676400" cy="685800"/>
          </a:xfrm>
          <a:prstGeom prst="rect">
            <a:avLst/>
          </a:prstGeom>
          <a:solidFill>
            <a:srgbClr val="B492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b="1">
                <a:ea typeface="新細明體" charset="-120"/>
              </a:rPr>
              <a:t>byte-code</a:t>
            </a:r>
          </a:p>
          <a:p>
            <a:pPr algn="ctr"/>
            <a:r>
              <a:rPr lang="en-US" altLang="zh-TW" b="1">
                <a:ea typeface="新細明體" charset="-120"/>
              </a:rPr>
              <a:t>interpreter</a:t>
            </a:r>
            <a:endParaRPr lang="tr-TR" altLang="zh-TW" b="1"/>
          </a:p>
        </p:txBody>
      </p:sp>
      <p:sp>
        <p:nvSpPr>
          <p:cNvPr id="16" name="Rectangle 20"/>
          <p:cNvSpPr>
            <a:spLocks noChangeArrowheads="1"/>
          </p:cNvSpPr>
          <p:nvPr/>
        </p:nvSpPr>
        <p:spPr bwMode="auto">
          <a:xfrm>
            <a:off x="5172044" y="4133872"/>
            <a:ext cx="2133600" cy="13716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zh-TW">
              <a:ea typeface="新細明體" charset="-120"/>
            </a:endParaRPr>
          </a:p>
        </p:txBody>
      </p:sp>
      <p:sp>
        <p:nvSpPr>
          <p:cNvPr id="17" name="Text Box 23"/>
          <p:cNvSpPr txBox="1">
            <a:spLocks noChangeArrowheads="1"/>
          </p:cNvSpPr>
          <p:nvPr/>
        </p:nvSpPr>
        <p:spPr bwMode="auto">
          <a:xfrm>
            <a:off x="6648419" y="5214960"/>
            <a:ext cx="6572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b="1">
                <a:ea typeface="新細明體" charset="-120"/>
              </a:rPr>
              <a:t>JVM</a:t>
            </a:r>
            <a:endParaRPr lang="tr-TR" altLang="zh-TW" b="1"/>
          </a:p>
        </p:txBody>
      </p:sp>
      <p:sp>
        <p:nvSpPr>
          <p:cNvPr id="18" name="AutoShape 24"/>
          <p:cNvSpPr>
            <a:spLocks noChangeArrowheads="1"/>
          </p:cNvSpPr>
          <p:nvPr/>
        </p:nvSpPr>
        <p:spPr bwMode="auto">
          <a:xfrm>
            <a:off x="6010244" y="5581672"/>
            <a:ext cx="457200" cy="304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zh-TW">
              <a:ea typeface="新細明體" charset="-120"/>
            </a:endParaRPr>
          </a:p>
        </p:txBody>
      </p:sp>
      <p:sp>
        <p:nvSpPr>
          <p:cNvPr id="19" name="Text Box 25"/>
          <p:cNvSpPr txBox="1">
            <a:spLocks noChangeArrowheads="1"/>
          </p:cNvSpPr>
          <p:nvPr/>
        </p:nvSpPr>
        <p:spPr bwMode="auto">
          <a:xfrm>
            <a:off x="642910" y="3786190"/>
            <a:ext cx="170655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b="1" dirty="0" smtClean="0">
                <a:ea typeface="新細明體" charset="-120"/>
              </a:rPr>
              <a:t>Welcome.java</a:t>
            </a:r>
            <a:endParaRPr lang="tr-TR" altLang="zh-TW" b="1" dirty="0"/>
          </a:p>
        </p:txBody>
      </p:sp>
      <p:sp>
        <p:nvSpPr>
          <p:cNvPr id="20" name="Text Box 26"/>
          <p:cNvSpPr txBox="1">
            <a:spLocks noChangeArrowheads="1"/>
          </p:cNvSpPr>
          <p:nvPr/>
        </p:nvSpPr>
        <p:spPr bwMode="auto">
          <a:xfrm>
            <a:off x="7077044" y="3371872"/>
            <a:ext cx="8159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b="1">
                <a:ea typeface="新細明體" charset="-120"/>
              </a:rPr>
              <a:t>.class</a:t>
            </a:r>
            <a:endParaRPr lang="tr-TR" altLang="zh-TW" b="1"/>
          </a:p>
        </p:txBody>
      </p:sp>
      <p:sp>
        <p:nvSpPr>
          <p:cNvPr id="21" name="Text Box 25"/>
          <p:cNvSpPr txBox="1">
            <a:spLocks noChangeArrowheads="1"/>
          </p:cNvSpPr>
          <p:nvPr/>
        </p:nvSpPr>
        <p:spPr bwMode="auto">
          <a:xfrm>
            <a:off x="2643174" y="3857628"/>
            <a:ext cx="234775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b="1" dirty="0" err="1" smtClean="0">
                <a:ea typeface="新細明體" charset="-120"/>
              </a:rPr>
              <a:t>javac</a:t>
            </a:r>
            <a:r>
              <a:rPr lang="en-US" altLang="zh-TW" b="1" dirty="0" smtClean="0">
                <a:ea typeface="新細明體" charset="-120"/>
              </a:rPr>
              <a:t> Welcome.java</a:t>
            </a:r>
            <a:endParaRPr lang="tr-TR" altLang="zh-TW" b="1" dirty="0"/>
          </a:p>
        </p:txBody>
      </p:sp>
      <p:sp>
        <p:nvSpPr>
          <p:cNvPr id="22" name="Text Box 25"/>
          <p:cNvSpPr txBox="1">
            <a:spLocks noChangeArrowheads="1"/>
          </p:cNvSpPr>
          <p:nvPr/>
        </p:nvSpPr>
        <p:spPr bwMode="auto">
          <a:xfrm>
            <a:off x="3786182" y="6000768"/>
            <a:ext cx="170655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b="1" dirty="0" smtClean="0">
                <a:ea typeface="新細明體" charset="-120"/>
              </a:rPr>
              <a:t>java Welcome</a:t>
            </a:r>
            <a:endParaRPr lang="tr-TR" altLang="zh-TW" b="1" dirty="0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12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 First Program in Java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830910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Execution Steps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Compiling a program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>
                <a:ea typeface="新細明體" charset="-120"/>
              </a:rPr>
              <a:t>Open a command window, go to program’s directory.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>
                <a:ea typeface="新細明體" charset="-120"/>
              </a:rPr>
              <a:t>Type </a:t>
            </a:r>
            <a:r>
              <a:rPr lang="en-US" altLang="zh-TW" b="1" dirty="0" err="1" smtClean="0">
                <a:latin typeface="Courier New" pitchFamily="49" charset="0"/>
                <a:ea typeface="新細明體" charset="-120"/>
              </a:rPr>
              <a:t>javac</a:t>
            </a:r>
            <a:r>
              <a:rPr lang="en-US" altLang="zh-TW" b="1" dirty="0" smtClean="0">
                <a:latin typeface="Courier New" pitchFamily="49" charset="0"/>
                <a:ea typeface="新細明體" charset="-120"/>
              </a:rPr>
              <a:t> Welcome.java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>
                <a:ea typeface="新細明體" charset="-120"/>
              </a:rPr>
              <a:t>If no errors, </a:t>
            </a:r>
            <a:r>
              <a:rPr lang="en-US" altLang="zh-TW" b="1" dirty="0" err="1" smtClean="0">
                <a:latin typeface="Courier New" pitchFamily="49" charset="0"/>
                <a:ea typeface="新細明體" charset="-120"/>
              </a:rPr>
              <a:t>Welcome.class</a:t>
            </a:r>
            <a:r>
              <a:rPr lang="en-US" altLang="zh-TW" dirty="0" smtClean="0">
                <a:ea typeface="新細明體" charset="-120"/>
              </a:rPr>
              <a:t> created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Executing a program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>
                <a:ea typeface="新細明體" charset="-120"/>
              </a:rPr>
              <a:t>Type</a:t>
            </a:r>
            <a:r>
              <a:rPr lang="en-US" altLang="zh-TW" b="1" dirty="0" smtClean="0">
                <a:latin typeface="Courier New" pitchFamily="49" charset="0"/>
                <a:ea typeface="新細明體" charset="-120"/>
              </a:rPr>
              <a:t> java Welcome </a:t>
            </a:r>
            <a:r>
              <a:rPr lang="en-US" altLang="zh-TW" dirty="0" smtClean="0">
                <a:ea typeface="新細明體" charset="-120"/>
              </a:rPr>
              <a:t>to</a:t>
            </a:r>
            <a:r>
              <a:rPr lang="en-US" altLang="zh-TW" b="1" dirty="0" smtClean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dirty="0" smtClean="0">
                <a:ea typeface="新細明體" charset="-120"/>
              </a:rPr>
              <a:t>start JVM and then run the program </a:t>
            </a:r>
            <a:r>
              <a:rPr lang="en-US" altLang="zh-TW" b="1" dirty="0" err="1" smtClean="0">
                <a:latin typeface="Courier New" pitchFamily="49" charset="0"/>
                <a:ea typeface="新細明體" charset="-120"/>
              </a:rPr>
              <a:t>Welcome.class</a:t>
            </a:r>
            <a:endParaRPr lang="en-US" altLang="zh-TW" dirty="0" smtClean="0">
              <a:ea typeface="新細明體" charset="-120"/>
            </a:endParaRPr>
          </a:p>
          <a:p>
            <a:pPr lvl="2">
              <a:lnSpc>
                <a:spcPts val="3200"/>
              </a:lnSpc>
            </a:pPr>
            <a:r>
              <a:rPr lang="en-US" altLang="zh-TW" dirty="0" smtClean="0">
                <a:ea typeface="新細明體" charset="-120"/>
              </a:rPr>
              <a:t>Interpreter calls method </a:t>
            </a:r>
            <a:r>
              <a:rPr lang="en-US" altLang="zh-TW" b="1" dirty="0" smtClean="0">
                <a:latin typeface="Courier New" pitchFamily="49" charset="0"/>
                <a:ea typeface="新細明體" charset="-120"/>
              </a:rPr>
              <a:t>main</a:t>
            </a:r>
          </a:p>
          <a:p>
            <a:pPr lvl="2"/>
            <a:endParaRPr lang="en-US" altLang="zh-TW" dirty="0" smtClean="0">
              <a:ea typeface="新細明體" charset="-120"/>
            </a:endParaRPr>
          </a:p>
          <a:p>
            <a:pPr lvl="1"/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13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 First Program in Java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Demonstration</a:t>
            </a:r>
            <a:endParaRPr lang="zh-TW" altLang="en-US" dirty="0"/>
          </a:p>
        </p:txBody>
      </p:sp>
      <p:pic>
        <p:nvPicPr>
          <p:cNvPr id="4" name="Picture 32" descr="C:\Kalid\JAVA\Java_Images Converted\02\02_0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4809" y="5000636"/>
            <a:ext cx="5860397" cy="1452487"/>
          </a:xfrm>
          <a:prstGeom prst="rect">
            <a:avLst/>
          </a:prstGeom>
          <a:noFill/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42910" y="2071678"/>
            <a:ext cx="7786742" cy="2897187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vantGarde" pitchFamily="34" charset="0"/>
                <a:ea typeface="新細明體" charset="-120"/>
                <a:cs typeface="Times New Roman" pitchFamily="18" charset="0"/>
              </a:rPr>
              <a:t>4      </a:t>
            </a: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Lucida Console" pitchFamily="49" charset="0"/>
                <a:ea typeface="新細明體" charset="-120"/>
                <a:cs typeface="Times New Roman" pitchFamily="18" charset="0"/>
              </a:rPr>
              <a:t>public class </a:t>
            </a: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Console" pitchFamily="49" charset="0"/>
                <a:ea typeface="新細明體" charset="-120"/>
                <a:cs typeface="Times New Roman" pitchFamily="18" charset="0"/>
              </a:rPr>
              <a:t>Welcome1 {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vantGarde" pitchFamily="34" charset="0"/>
                <a:ea typeface="新細明體" charset="-120"/>
                <a:cs typeface="Times New Roman" pitchFamily="18" charset="0"/>
              </a:rPr>
              <a:t>5      </a:t>
            </a:r>
            <a:endParaRPr kumimoji="0" lang="en-US" altLang="zh-TW" sz="15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Console" pitchFamily="49" charset="0"/>
              <a:ea typeface="新細明體" charset="-120"/>
              <a:cs typeface="Times New Roman" pitchFamily="18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vantGarde" pitchFamily="34" charset="0"/>
                <a:ea typeface="新細明體" charset="-120"/>
                <a:cs typeface="Times New Roman" pitchFamily="18" charset="0"/>
              </a:rPr>
              <a:t>6      </a:t>
            </a: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Console" pitchFamily="49" charset="0"/>
                <a:ea typeface="新細明體" charset="-120"/>
                <a:cs typeface="Times New Roman" pitchFamily="18" charset="0"/>
              </a:rPr>
              <a:t>   </a:t>
            </a: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Lucida Console" pitchFamily="49" charset="0"/>
                <a:ea typeface="新細明體" charset="-120"/>
                <a:cs typeface="Times New Roman" pitchFamily="18" charset="0"/>
              </a:rPr>
              <a:t>// main method begins execution of Java application</a:t>
            </a:r>
            <a:endParaRPr kumimoji="0" lang="en-US" altLang="zh-TW" sz="15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Console" pitchFamily="49" charset="0"/>
              <a:ea typeface="新細明體" charset="-120"/>
              <a:cs typeface="Times New Roman" pitchFamily="18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vantGarde" pitchFamily="34" charset="0"/>
                <a:ea typeface="新細明體" charset="-120"/>
                <a:cs typeface="Times New Roman" pitchFamily="18" charset="0"/>
              </a:rPr>
              <a:t>7      </a:t>
            </a: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Console" pitchFamily="49" charset="0"/>
                <a:ea typeface="新細明體" charset="-120"/>
                <a:cs typeface="Times New Roman" pitchFamily="18" charset="0"/>
              </a:rPr>
              <a:t>   </a:t>
            </a: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Lucida Console" pitchFamily="49" charset="0"/>
                <a:ea typeface="新細明體" charset="-120"/>
                <a:cs typeface="Times New Roman" pitchFamily="18" charset="0"/>
              </a:rPr>
              <a:t>public static void</a:t>
            </a: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Console" pitchFamily="49" charset="0"/>
                <a:ea typeface="新細明體" charset="-120"/>
                <a:cs typeface="Times New Roman" pitchFamily="18" charset="0"/>
              </a:rPr>
              <a:t> main( String </a:t>
            </a:r>
            <a:r>
              <a:rPr kumimoji="0" lang="en-US" altLang="zh-TW" sz="15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Console" pitchFamily="49" charset="0"/>
                <a:ea typeface="新細明體" charset="-120"/>
                <a:cs typeface="Times New Roman" pitchFamily="18" charset="0"/>
              </a:rPr>
              <a:t>args</a:t>
            </a: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Console" pitchFamily="49" charset="0"/>
                <a:ea typeface="新細明體" charset="-120"/>
                <a:cs typeface="Times New Roman" pitchFamily="18" charset="0"/>
              </a:rPr>
              <a:t>[] )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vantGarde" pitchFamily="34" charset="0"/>
                <a:ea typeface="新細明體" charset="-120"/>
                <a:cs typeface="Times New Roman" pitchFamily="18" charset="0"/>
              </a:rPr>
              <a:t>8      </a:t>
            </a: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Console" pitchFamily="49" charset="0"/>
                <a:ea typeface="新細明體" charset="-120"/>
                <a:cs typeface="Times New Roman" pitchFamily="18" charset="0"/>
              </a:rPr>
              <a:t>   {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vantGarde" pitchFamily="34" charset="0"/>
                <a:ea typeface="新細明體" charset="-120"/>
                <a:cs typeface="Times New Roman" pitchFamily="18" charset="0"/>
              </a:rPr>
              <a:t>9      </a:t>
            </a: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Console" pitchFamily="49" charset="0"/>
                <a:ea typeface="新細明體" charset="-120"/>
                <a:cs typeface="Times New Roman" pitchFamily="18" charset="0"/>
              </a:rPr>
              <a:t>      </a:t>
            </a:r>
            <a:r>
              <a:rPr kumimoji="0" lang="en-US" altLang="zh-TW" sz="15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Console" pitchFamily="49" charset="0"/>
                <a:ea typeface="新細明體" charset="-120"/>
                <a:cs typeface="Times New Roman" pitchFamily="18" charset="0"/>
              </a:rPr>
              <a:t>System.out.println</a:t>
            </a: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Console" pitchFamily="49" charset="0"/>
                <a:ea typeface="新細明體" charset="-120"/>
                <a:cs typeface="Times New Roman" pitchFamily="18" charset="0"/>
              </a:rPr>
              <a:t>( </a:t>
            </a: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9FF"/>
                </a:solidFill>
                <a:effectLst/>
                <a:uLnTx/>
                <a:uFillTx/>
                <a:latin typeface="Lucida Console" pitchFamily="49" charset="0"/>
                <a:ea typeface="新細明體" charset="-120"/>
                <a:cs typeface="Times New Roman" pitchFamily="18" charset="0"/>
              </a:rPr>
              <a:t>"Welcome to Java Programming!"</a:t>
            </a: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Console" pitchFamily="49" charset="0"/>
                <a:ea typeface="新細明體" charset="-120"/>
                <a:cs typeface="Times New Roman" pitchFamily="18" charset="0"/>
              </a:rPr>
              <a:t> );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vantGarde" pitchFamily="34" charset="0"/>
                <a:ea typeface="新細明體" charset="-120"/>
                <a:cs typeface="Times New Roman" pitchFamily="18" charset="0"/>
              </a:rPr>
              <a:t>10    </a:t>
            </a:r>
            <a:endParaRPr kumimoji="0" lang="en-US" altLang="zh-TW" sz="15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Console" pitchFamily="49" charset="0"/>
              <a:ea typeface="新細明體" charset="-120"/>
              <a:cs typeface="Times New Roman" pitchFamily="18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vantGarde" pitchFamily="34" charset="0"/>
                <a:ea typeface="新細明體" charset="-120"/>
                <a:cs typeface="Times New Roman" pitchFamily="18" charset="0"/>
              </a:rPr>
              <a:t>11    </a:t>
            </a: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Console" pitchFamily="49" charset="0"/>
                <a:ea typeface="新細明體" charset="-120"/>
                <a:cs typeface="Times New Roman" pitchFamily="18" charset="0"/>
              </a:rPr>
              <a:t>   } </a:t>
            </a: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Lucida Console" pitchFamily="49" charset="0"/>
                <a:ea typeface="新細明體" charset="-120"/>
                <a:cs typeface="Times New Roman" pitchFamily="18" charset="0"/>
              </a:rPr>
              <a:t>// end method main</a:t>
            </a:r>
            <a:endParaRPr kumimoji="0" lang="en-US" altLang="zh-TW" sz="15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Console" pitchFamily="49" charset="0"/>
              <a:ea typeface="新細明體" charset="-120"/>
              <a:cs typeface="Times New Roman" pitchFamily="18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vantGarde" pitchFamily="34" charset="0"/>
                <a:ea typeface="新細明體" charset="-120"/>
                <a:cs typeface="Times New Roman" pitchFamily="18" charset="0"/>
              </a:rPr>
              <a:t>12    </a:t>
            </a:r>
            <a:endParaRPr kumimoji="0" lang="en-US" altLang="zh-TW" sz="15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Console" pitchFamily="49" charset="0"/>
              <a:ea typeface="新細明體" charset="-120"/>
              <a:cs typeface="Times New Roman" pitchFamily="18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vantGarde" pitchFamily="34" charset="0"/>
                <a:ea typeface="新細明體" charset="-120"/>
                <a:cs typeface="Times New Roman" pitchFamily="18" charset="0"/>
              </a:rPr>
              <a:t>13    </a:t>
            </a: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Console" pitchFamily="49" charset="0"/>
                <a:ea typeface="新細明體" charset="-120"/>
                <a:cs typeface="Times New Roman" pitchFamily="18" charset="0"/>
              </a:rPr>
              <a:t>} </a:t>
            </a:r>
            <a:r>
              <a:rPr kumimoji="0" lang="en-US" altLang="zh-TW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Lucida Console" pitchFamily="49" charset="0"/>
                <a:ea typeface="新細明體" charset="-120"/>
                <a:cs typeface="Times New Roman" pitchFamily="18" charset="0"/>
              </a:rPr>
              <a:t>// end class Welcome1</a:t>
            </a:r>
            <a:endParaRPr kumimoji="0" lang="en-US" altLang="zh-TW" sz="15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Console" pitchFamily="49" charset="0"/>
              <a:ea typeface="新細明體" charset="-120"/>
              <a:cs typeface="Times New Roman" pitchFamily="18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kumimoji="0" lang="en-US" altLang="zh-TW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新細明體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14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Text Displaying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Displaying Methods</a:t>
            </a:r>
          </a:p>
          <a:p>
            <a:pPr lvl="1"/>
            <a:r>
              <a:rPr lang="en-US" altLang="zh-TW" b="1" dirty="0" err="1" smtClean="0">
                <a:latin typeface="Courier New" pitchFamily="49" charset="0"/>
                <a:ea typeface="新細明體" charset="-120"/>
              </a:rPr>
              <a:t>System.out.println</a:t>
            </a:r>
            <a:endParaRPr lang="en-US" altLang="zh-TW" b="1" dirty="0" smtClean="0">
              <a:latin typeface="Courier New" pitchFamily="49" charset="0"/>
              <a:ea typeface="新細明體" charset="-120"/>
            </a:endParaRPr>
          </a:p>
          <a:p>
            <a:pPr lvl="2"/>
            <a:r>
              <a:rPr lang="en-US" altLang="zh-TW" dirty="0" smtClean="0">
                <a:ea typeface="新細明體" charset="-120"/>
              </a:rPr>
              <a:t>Prints argument, puts cursor on new line</a:t>
            </a:r>
          </a:p>
          <a:p>
            <a:pPr lvl="1"/>
            <a:r>
              <a:rPr lang="en-US" altLang="zh-TW" b="1" dirty="0" err="1" smtClean="0">
                <a:latin typeface="Courier New" pitchFamily="49" charset="0"/>
                <a:ea typeface="新細明體" charset="-120"/>
              </a:rPr>
              <a:t>System.out.print</a:t>
            </a:r>
            <a:endParaRPr lang="en-US" altLang="zh-TW" b="1" dirty="0" smtClean="0">
              <a:latin typeface="Courier New" pitchFamily="49" charset="0"/>
              <a:ea typeface="新細明體" charset="-120"/>
            </a:endParaRPr>
          </a:p>
          <a:p>
            <a:pPr lvl="2"/>
            <a:r>
              <a:rPr lang="en-US" altLang="zh-TW" dirty="0" smtClean="0">
                <a:ea typeface="新細明體" charset="-120"/>
              </a:rPr>
              <a:t>Prints argument, keeps cursor on same line</a:t>
            </a:r>
          </a:p>
          <a:p>
            <a:pPr lvl="1"/>
            <a:r>
              <a:rPr lang="en-US" altLang="zh-TW" b="1" dirty="0" err="1" smtClean="0">
                <a:latin typeface="Courier New" pitchFamily="49" charset="0"/>
                <a:ea typeface="新細明體" charset="-120"/>
              </a:rPr>
              <a:t>System.out.printf</a:t>
            </a:r>
            <a:endParaRPr lang="en-US" altLang="zh-TW" b="1" dirty="0" smtClean="0">
              <a:latin typeface="Courier New" pitchFamily="49" charset="0"/>
              <a:ea typeface="新細明體" charset="-120"/>
            </a:endParaRPr>
          </a:p>
          <a:p>
            <a:pPr lvl="2"/>
            <a:r>
              <a:rPr lang="en-US" altLang="zh-TW" dirty="0" smtClean="0">
                <a:ea typeface="新細明體" charset="-120"/>
              </a:rPr>
              <a:t>Prints argument which is a format string</a:t>
            </a:r>
          </a:p>
          <a:p>
            <a:pPr lvl="2"/>
            <a:endParaRPr lang="en-US" altLang="zh-TW" b="1" dirty="0" smtClean="0">
              <a:latin typeface="Courier New" pitchFamily="49" charset="0"/>
              <a:ea typeface="新細明體" charset="-120"/>
            </a:endParaRPr>
          </a:p>
          <a:p>
            <a:pPr lvl="1"/>
            <a:endParaRPr lang="en-US" altLang="zh-TW" dirty="0" smtClean="0">
              <a:ea typeface="新細明體" charset="-120"/>
            </a:endParaRPr>
          </a:p>
          <a:p>
            <a:pPr lvl="1"/>
            <a:endParaRPr lang="zh-TW" alt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642910" y="5072074"/>
            <a:ext cx="7715304" cy="714731"/>
            <a:chOff x="0" y="2244"/>
            <a:chExt cx="3072" cy="877"/>
          </a:xfrm>
        </p:grpSpPr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0" y="2244"/>
              <a:ext cx="3072" cy="491"/>
            </a:xfrm>
            <a:prstGeom prst="rect">
              <a:avLst/>
            </a:prstGeom>
            <a:solidFill>
              <a:srgbClr val="FFE6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zh-TW" altLang="en-US" sz="200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0" y="2244"/>
              <a:ext cx="3072" cy="877"/>
            </a:xfrm>
            <a:prstGeom prst="rect">
              <a:avLst/>
            </a:prstGeom>
            <a:solidFill>
              <a:srgbClr val="FFE6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0"/>
                </a:spcBef>
                <a:tabLst>
                  <a:tab pos="139700" algn="r"/>
                  <a:tab pos="292100" algn="l"/>
                </a:tabLst>
              </a:pPr>
              <a:r>
                <a:rPr lang="en-US" altLang="zh-TW" sz="2000" b="1" dirty="0">
                  <a:solidFill>
                    <a:srgbClr val="4D8DFF"/>
                  </a:solidFill>
                  <a:latin typeface="Courier New" pitchFamily="49" charset="0"/>
                  <a:ea typeface="新細明體" charset="-120"/>
                </a:rPr>
                <a:t>	7	</a:t>
              </a:r>
              <a:r>
                <a:rPr lang="en-US" altLang="zh-TW" sz="2000" b="1" dirty="0" smtClean="0">
                  <a:solidFill>
                    <a:srgbClr val="4D8DFF"/>
                  </a:solidFill>
                  <a:latin typeface="Courier New" pitchFamily="49" charset="0"/>
                  <a:ea typeface="新細明體" charset="-120"/>
                </a:rPr>
                <a:t>	</a:t>
              </a:r>
              <a:r>
                <a:rPr lang="en-US" altLang="zh-TW" sz="2000" b="1" dirty="0" err="1" smtClean="0">
                  <a:solidFill>
                    <a:srgbClr val="000000"/>
                  </a:solidFill>
                  <a:latin typeface="Courier New" pitchFamily="49" charset="0"/>
                  <a:ea typeface="新細明體" charset="-120"/>
                </a:rPr>
                <a:t>System.out.println</a:t>
              </a:r>
              <a:r>
                <a:rPr lang="en-US" altLang="zh-TW" sz="2000" b="1" dirty="0" smtClean="0">
                  <a:solidFill>
                    <a:srgbClr val="000000"/>
                  </a:solidFill>
                  <a:latin typeface="Courier New" pitchFamily="49" charset="0"/>
                  <a:ea typeface="新細明體" charset="-120"/>
                </a:rPr>
                <a:t>("</a:t>
              </a:r>
              <a:r>
                <a:rPr lang="en-US" altLang="zh-TW" sz="2000" b="1" dirty="0">
                  <a:solidFill>
                    <a:srgbClr val="000000"/>
                  </a:solidFill>
                  <a:latin typeface="Courier New" pitchFamily="49" charset="0"/>
                  <a:ea typeface="新細明體" charset="-120"/>
                </a:rPr>
                <a:t>Welcome to Java </a:t>
              </a:r>
              <a:r>
                <a:rPr lang="en-US" altLang="zh-TW" sz="2000" b="1" dirty="0" smtClean="0">
                  <a:solidFill>
                    <a:srgbClr val="000000"/>
                  </a:solidFill>
                  <a:latin typeface="Courier New" pitchFamily="49" charset="0"/>
                  <a:ea typeface="新細明體" charset="-120"/>
                </a:rPr>
                <a:t>								Programming</a:t>
              </a:r>
              <a:r>
                <a:rPr lang="en-US" altLang="zh-TW" sz="2000" b="1" dirty="0">
                  <a:solidFill>
                    <a:srgbClr val="000000"/>
                  </a:solidFill>
                  <a:latin typeface="Courier New" pitchFamily="49" charset="0"/>
                  <a:ea typeface="新細明體" charset="-120"/>
                </a:rPr>
                <a:t>!" );</a:t>
              </a:r>
            </a:p>
            <a:p>
              <a:pPr>
                <a:spcBef>
                  <a:spcPct val="0"/>
                </a:spcBef>
                <a:tabLst>
                  <a:tab pos="139700" algn="r"/>
                  <a:tab pos="292100" algn="l"/>
                </a:tabLst>
              </a:pPr>
              <a:endParaRPr lang="en-US" altLang="zh-TW" sz="2000" b="1" dirty="0">
                <a:latin typeface="Courier New" pitchFamily="49" charset="0"/>
                <a:ea typeface="新細明體" charset="-120"/>
              </a:endParaRPr>
            </a:p>
          </p:txBody>
        </p:sp>
      </p:grp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642910" y="5071723"/>
            <a:ext cx="7715304" cy="714731"/>
          </a:xfrm>
          <a:prstGeom prst="rect">
            <a:avLst/>
          </a:prstGeom>
          <a:solidFill>
            <a:srgbClr val="FFE699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1" hangingPunct="1">
              <a:spcBef>
                <a:spcPct val="0"/>
              </a:spcBef>
              <a:tabLst>
                <a:tab pos="139700" algn="r"/>
                <a:tab pos="292100" algn="l"/>
              </a:tabLst>
            </a:pPr>
            <a:r>
              <a:rPr lang="en-US" altLang="zh-TW" sz="2000" b="1" dirty="0">
                <a:solidFill>
                  <a:srgbClr val="4D8DFF"/>
                </a:solidFill>
                <a:latin typeface="Courier New" pitchFamily="49" charset="0"/>
                <a:ea typeface="新細明體" charset="-120"/>
              </a:rPr>
              <a:t>	7	</a:t>
            </a:r>
            <a:r>
              <a:rPr lang="en-US" altLang="zh-TW" sz="2000" b="1" dirty="0" smtClean="0">
                <a:solidFill>
                  <a:srgbClr val="4D8DFF"/>
                </a:solidFill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2000" b="1" dirty="0" err="1" smtClean="0">
                <a:solidFill>
                  <a:srgbClr val="000000"/>
                </a:solidFill>
                <a:latin typeface="Courier New" pitchFamily="49" charset="0"/>
                <a:ea typeface="新細明體" charset="-120"/>
              </a:rPr>
              <a:t>System.out.print</a:t>
            </a:r>
            <a:r>
              <a:rPr lang="en-US" altLang="zh-TW" sz="2000" b="1" dirty="0" smtClean="0">
                <a:solidFill>
                  <a:srgbClr val="000000"/>
                </a:solidFill>
                <a:latin typeface="Courier New" pitchFamily="49" charset="0"/>
                <a:ea typeface="新細明體" charset="-120"/>
              </a:rPr>
              <a:t>("</a:t>
            </a:r>
            <a:r>
              <a:rPr lang="en-US" altLang="zh-TW" sz="2000" b="1" dirty="0">
                <a:solidFill>
                  <a:srgbClr val="000000"/>
                </a:solidFill>
                <a:latin typeface="Courier New" pitchFamily="49" charset="0"/>
                <a:ea typeface="新細明體" charset="-120"/>
              </a:rPr>
              <a:t>Welcome to </a:t>
            </a:r>
            <a:r>
              <a:rPr lang="en-US" altLang="zh-TW" sz="2000" b="1" dirty="0" smtClean="0">
                <a:solidFill>
                  <a:srgbClr val="000000"/>
                </a:solidFill>
                <a:latin typeface="Courier New" pitchFamily="49" charset="0"/>
                <a:ea typeface="新細明體" charset="-120"/>
              </a:rPr>
              <a:t>“);</a:t>
            </a:r>
          </a:p>
          <a:p>
            <a:pPr eaLnBrk="1" hangingPunct="1">
              <a:spcBef>
                <a:spcPct val="0"/>
              </a:spcBef>
              <a:tabLst>
                <a:tab pos="139700" algn="r"/>
                <a:tab pos="292100" algn="l"/>
              </a:tabLst>
            </a:pPr>
            <a:r>
              <a:rPr lang="en-US" altLang="zh-TW" sz="2000" b="1" dirty="0" smtClean="0">
                <a:solidFill>
                  <a:srgbClr val="00B0F0"/>
                </a:solidFill>
                <a:latin typeface="Courier New" pitchFamily="49" charset="0"/>
                <a:ea typeface="新細明體" charset="-120"/>
              </a:rPr>
              <a:t>8</a:t>
            </a:r>
            <a:r>
              <a:rPr lang="en-US" altLang="zh-TW" sz="2000" b="1" dirty="0" smtClean="0">
                <a:solidFill>
                  <a:srgbClr val="000000"/>
                </a:solidFill>
                <a:latin typeface="Courier New" pitchFamily="49" charset="0"/>
                <a:ea typeface="新細明體" charset="-120"/>
              </a:rPr>
              <a:t>		</a:t>
            </a:r>
            <a:r>
              <a:rPr lang="en-US" altLang="zh-TW" sz="2000" b="1" dirty="0" err="1" smtClean="0">
                <a:solidFill>
                  <a:srgbClr val="000000"/>
                </a:solidFill>
                <a:latin typeface="Courier New" pitchFamily="49" charset="0"/>
                <a:ea typeface="新細明體" charset="-120"/>
              </a:rPr>
              <a:t>System.out.println</a:t>
            </a:r>
            <a:r>
              <a:rPr lang="en-US" altLang="zh-TW" sz="2000" b="1" dirty="0" smtClean="0">
                <a:solidFill>
                  <a:srgbClr val="000000"/>
                </a:solidFill>
                <a:latin typeface="Courier New" pitchFamily="49" charset="0"/>
                <a:ea typeface="新細明體" charset="-120"/>
              </a:rPr>
              <a:t>(“Java Programming</a:t>
            </a:r>
            <a:r>
              <a:rPr lang="en-US" altLang="zh-TW" sz="2000" b="1" dirty="0">
                <a:solidFill>
                  <a:srgbClr val="000000"/>
                </a:solidFill>
                <a:latin typeface="Courier New" pitchFamily="49" charset="0"/>
                <a:ea typeface="新細明體" charset="-120"/>
              </a:rPr>
              <a:t>!" );</a:t>
            </a:r>
          </a:p>
          <a:p>
            <a:pPr>
              <a:spcBef>
                <a:spcPct val="0"/>
              </a:spcBef>
              <a:tabLst>
                <a:tab pos="139700" algn="r"/>
                <a:tab pos="292100" algn="l"/>
              </a:tabLst>
            </a:pPr>
            <a:endParaRPr lang="en-US" altLang="zh-TW" sz="2000" b="1" dirty="0">
              <a:latin typeface="Courier New" pitchFamily="49" charset="0"/>
              <a:ea typeface="新細明體" charset="-120"/>
            </a:endParaRP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15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Text Displaying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Escape Sequences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The backslash “\” is called an </a:t>
            </a:r>
            <a:r>
              <a:rPr lang="en-US" altLang="zh-TW" dirty="0" smtClean="0">
                <a:solidFill>
                  <a:srgbClr val="00B050"/>
                </a:solidFill>
              </a:rPr>
              <a:t>escape character </a:t>
            </a:r>
            <a:r>
              <a:rPr lang="en-US" altLang="zh-TW" dirty="0" smtClean="0"/>
              <a:t>to indicate a “special character” is to be output.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>
                <a:ea typeface="新細明體" charset="-120"/>
              </a:rPr>
              <a:t>Backslash combined with character makes </a:t>
            </a:r>
            <a:r>
              <a:rPr lang="en-US" altLang="zh-TW" dirty="0" smtClean="0">
                <a:solidFill>
                  <a:srgbClr val="00B050"/>
                </a:solidFill>
                <a:ea typeface="新細明體" charset="-120"/>
              </a:rPr>
              <a:t>escape sequence.</a:t>
            </a:r>
          </a:p>
          <a:p>
            <a:pPr lvl="1">
              <a:lnSpc>
                <a:spcPts val="3600"/>
              </a:lnSpc>
            </a:pPr>
            <a:endParaRPr lang="zh-TW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000100" y="4234194"/>
          <a:ext cx="7358114" cy="22666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214578"/>
                <a:gridCol w="5143536"/>
              </a:tblGrid>
              <a:tr h="337504">
                <a:tc>
                  <a:txBody>
                    <a:bodyPr/>
                    <a:lstStyle/>
                    <a:p>
                      <a:r>
                        <a:rPr lang="en-US" altLang="zh-TW" sz="1600" dirty="0" smtClean="0"/>
                        <a:t>Escape</a:t>
                      </a:r>
                      <a:r>
                        <a:rPr lang="en-US" altLang="zh-TW" sz="1600" baseline="0" dirty="0" smtClean="0"/>
                        <a:t> Sequence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/>
                        <a:t>Description</a:t>
                      </a:r>
                      <a:endParaRPr lang="zh-TW" altLang="en-US" sz="1600" dirty="0"/>
                    </a:p>
                  </a:txBody>
                  <a:tcPr/>
                </a:tc>
              </a:tr>
              <a:tr h="337504">
                <a:tc>
                  <a:txBody>
                    <a:bodyPr/>
                    <a:lstStyle/>
                    <a:p>
                      <a:r>
                        <a:rPr lang="en-US" altLang="zh-TW" sz="1600" dirty="0" smtClean="0"/>
                        <a:t>\n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/>
                        <a:t>Newline</a:t>
                      </a:r>
                      <a:endParaRPr lang="zh-TW" altLang="en-US" sz="1600" dirty="0"/>
                    </a:p>
                  </a:txBody>
                  <a:tcPr/>
                </a:tc>
              </a:tr>
              <a:tr h="337504">
                <a:tc>
                  <a:txBody>
                    <a:bodyPr/>
                    <a:lstStyle/>
                    <a:p>
                      <a:r>
                        <a:rPr lang="en-US" altLang="zh-TW" sz="1600" dirty="0" smtClean="0"/>
                        <a:t>\t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/>
                        <a:t>Horizontal Tab</a:t>
                      </a:r>
                      <a:endParaRPr lang="zh-TW" altLang="en-US" sz="1600" dirty="0"/>
                    </a:p>
                  </a:txBody>
                  <a:tcPr/>
                </a:tc>
              </a:tr>
              <a:tr h="527060">
                <a:tc>
                  <a:txBody>
                    <a:bodyPr/>
                    <a:lstStyle/>
                    <a:p>
                      <a:r>
                        <a:rPr lang="en-US" altLang="zh-TW" sz="1600" dirty="0" smtClean="0"/>
                        <a:t>\r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/>
                        <a:t>Carriage</a:t>
                      </a:r>
                      <a:r>
                        <a:rPr lang="en-US" altLang="zh-TW" sz="1600" baseline="0" dirty="0" smtClean="0"/>
                        <a:t> Return. Position the cursor at the beginning of the current line</a:t>
                      </a:r>
                      <a:endParaRPr lang="zh-TW" altLang="en-US" sz="1600" dirty="0"/>
                    </a:p>
                  </a:txBody>
                  <a:tcPr/>
                </a:tc>
              </a:tr>
              <a:tr h="337504">
                <a:tc>
                  <a:txBody>
                    <a:bodyPr/>
                    <a:lstStyle/>
                    <a:p>
                      <a:r>
                        <a:rPr lang="en-US" altLang="zh-TW" sz="1600" dirty="0" smtClean="0"/>
                        <a:t>\\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/>
                        <a:t>Backslash</a:t>
                      </a:r>
                    </a:p>
                  </a:txBody>
                  <a:tcPr/>
                </a:tc>
              </a:tr>
              <a:tr h="337504">
                <a:tc>
                  <a:txBody>
                    <a:bodyPr/>
                    <a:lstStyle/>
                    <a:p>
                      <a:r>
                        <a:rPr lang="en-US" altLang="zh-TW" sz="1600" dirty="0" smtClean="0"/>
                        <a:t>\”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/>
                        <a:t>Double  Quote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16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Text Displaying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Escape Sequences</a:t>
            </a:r>
          </a:p>
          <a:p>
            <a:pPr lvl="1"/>
            <a:endParaRPr lang="zh-TW" alt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714348" y="2285992"/>
            <a:ext cx="7715304" cy="714731"/>
            <a:chOff x="0" y="2244"/>
            <a:chExt cx="3072" cy="877"/>
          </a:xfrm>
        </p:grpSpPr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0" y="2244"/>
              <a:ext cx="3072" cy="491"/>
            </a:xfrm>
            <a:prstGeom prst="rect">
              <a:avLst/>
            </a:prstGeom>
            <a:solidFill>
              <a:srgbClr val="FFE6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zh-TW" altLang="en-US" sz="200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0" y="2244"/>
              <a:ext cx="3072" cy="877"/>
            </a:xfrm>
            <a:prstGeom prst="rect">
              <a:avLst/>
            </a:prstGeom>
            <a:solidFill>
              <a:srgbClr val="FFE6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0"/>
                </a:spcBef>
                <a:tabLst>
                  <a:tab pos="139700" algn="r"/>
                  <a:tab pos="292100" algn="l"/>
                </a:tabLst>
              </a:pPr>
              <a:r>
                <a:rPr lang="en-US" altLang="zh-TW" sz="2000" b="1" dirty="0">
                  <a:solidFill>
                    <a:srgbClr val="4D8DFF"/>
                  </a:solidFill>
                  <a:latin typeface="Courier New" pitchFamily="49" charset="0"/>
                  <a:ea typeface="新細明體" charset="-120"/>
                </a:rPr>
                <a:t>	7	</a:t>
              </a:r>
              <a:r>
                <a:rPr lang="en-US" altLang="zh-TW" sz="2000" b="1" dirty="0" smtClean="0">
                  <a:solidFill>
                    <a:srgbClr val="4D8DFF"/>
                  </a:solidFill>
                  <a:latin typeface="Courier New" pitchFamily="49" charset="0"/>
                  <a:ea typeface="新細明體" charset="-120"/>
                </a:rPr>
                <a:t>	</a:t>
              </a:r>
              <a:r>
                <a:rPr lang="en-US" altLang="zh-TW" sz="2000" b="1" dirty="0" err="1" smtClean="0">
                  <a:solidFill>
                    <a:srgbClr val="000000"/>
                  </a:solidFill>
                  <a:latin typeface="Courier New" pitchFamily="49" charset="0"/>
                  <a:ea typeface="新細明體" charset="-120"/>
                </a:rPr>
                <a:t>System.out.println</a:t>
              </a:r>
              <a:r>
                <a:rPr lang="en-US" altLang="zh-TW" sz="2000" b="1" dirty="0" smtClean="0">
                  <a:solidFill>
                    <a:srgbClr val="000000"/>
                  </a:solidFill>
                  <a:latin typeface="Courier New" pitchFamily="49" charset="0"/>
                  <a:ea typeface="新細明體" charset="-120"/>
                </a:rPr>
                <a:t>("Welcome\</a:t>
              </a:r>
              <a:r>
                <a:rPr lang="en-US" altLang="zh-TW" sz="2000" b="1" dirty="0" err="1" smtClean="0">
                  <a:solidFill>
                    <a:srgbClr val="000000"/>
                  </a:solidFill>
                  <a:latin typeface="Courier New" pitchFamily="49" charset="0"/>
                  <a:ea typeface="新細明體" charset="-120"/>
                </a:rPr>
                <a:t>nto</a:t>
              </a:r>
              <a:r>
                <a:rPr lang="en-US" altLang="zh-TW" sz="2000" b="1" dirty="0" smtClean="0">
                  <a:solidFill>
                    <a:srgbClr val="000000"/>
                  </a:solidFill>
                  <a:latin typeface="Courier New" pitchFamily="49" charset="0"/>
                  <a:ea typeface="新細明體" charset="-120"/>
                </a:rPr>
                <a:t>\</a:t>
              </a:r>
              <a:r>
                <a:rPr lang="en-US" altLang="zh-TW" sz="2000" b="1" dirty="0" err="1" smtClean="0">
                  <a:solidFill>
                    <a:srgbClr val="000000"/>
                  </a:solidFill>
                  <a:latin typeface="Courier New" pitchFamily="49" charset="0"/>
                  <a:ea typeface="新細明體" charset="-120"/>
                </a:rPr>
                <a:t>nJava</a:t>
              </a:r>
              <a:r>
                <a:rPr lang="en-US" altLang="zh-TW" sz="2000" b="1" dirty="0" smtClean="0">
                  <a:solidFill>
                    <a:srgbClr val="000000"/>
                  </a:solidFill>
                  <a:latin typeface="Courier New" pitchFamily="49" charset="0"/>
                  <a:ea typeface="新細明體" charset="-120"/>
                </a:rPr>
                <a:t>\n 								Programming</a:t>
              </a:r>
              <a:r>
                <a:rPr lang="en-US" altLang="zh-TW" sz="2000" b="1" dirty="0">
                  <a:solidFill>
                    <a:srgbClr val="000000"/>
                  </a:solidFill>
                  <a:latin typeface="Courier New" pitchFamily="49" charset="0"/>
                  <a:ea typeface="新細明體" charset="-120"/>
                </a:rPr>
                <a:t>!" );</a:t>
              </a:r>
            </a:p>
            <a:p>
              <a:pPr>
                <a:spcBef>
                  <a:spcPct val="0"/>
                </a:spcBef>
                <a:tabLst>
                  <a:tab pos="139700" algn="r"/>
                  <a:tab pos="292100" algn="l"/>
                </a:tabLst>
              </a:pPr>
              <a:endParaRPr lang="en-US" altLang="zh-TW" sz="2000" b="1" dirty="0">
                <a:latin typeface="Courier New" pitchFamily="49" charset="0"/>
                <a:ea typeface="新細明體" charset="-120"/>
              </a:endParaRPr>
            </a:p>
          </p:txBody>
        </p:sp>
      </p:grpSp>
      <p:sp>
        <p:nvSpPr>
          <p:cNvPr id="8" name="Rectangle 32"/>
          <p:cNvSpPr>
            <a:spLocks noChangeArrowheads="1"/>
          </p:cNvSpPr>
          <p:nvPr/>
        </p:nvSpPr>
        <p:spPr bwMode="auto">
          <a:xfrm>
            <a:off x="747730" y="3214686"/>
            <a:ext cx="7681922" cy="1323439"/>
          </a:xfrm>
          <a:prstGeom prst="rect">
            <a:avLst/>
          </a:prstGeom>
          <a:solidFill>
            <a:srgbClr val="CCCCFF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  <a:defRPr/>
            </a:pPr>
            <a:r>
              <a:rPr kumimoji="0" lang="en-US" altLang="zh-TW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Times New Roman" pitchFamily="18" charset="0"/>
              </a:rPr>
              <a:t>Welcome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  <a:defRPr/>
            </a:pPr>
            <a:r>
              <a:rPr kumimoji="0" lang="en-US" altLang="zh-TW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Times New Roman" pitchFamily="18" charset="0"/>
              </a:rPr>
              <a:t>to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  <a:defRPr/>
            </a:pPr>
            <a:r>
              <a:rPr kumimoji="0" lang="en-US" altLang="zh-TW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Times New Roman" pitchFamily="18" charset="0"/>
              </a:rPr>
              <a:t>Java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  <a:defRPr/>
            </a:pPr>
            <a:r>
              <a:rPr kumimoji="0" lang="en-US" altLang="zh-TW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Times New Roman" pitchFamily="18" charset="0"/>
              </a:rPr>
              <a:t>Programming! </a:t>
            </a:r>
          </a:p>
        </p:txBody>
      </p:sp>
      <p:grpSp>
        <p:nvGrpSpPr>
          <p:cNvPr id="9" name="Group 4"/>
          <p:cNvGrpSpPr>
            <a:grpSpLocks/>
          </p:cNvGrpSpPr>
          <p:nvPr/>
        </p:nvGrpSpPr>
        <p:grpSpPr bwMode="auto">
          <a:xfrm>
            <a:off x="714348" y="4928847"/>
            <a:ext cx="7715304" cy="714731"/>
            <a:chOff x="0" y="2244"/>
            <a:chExt cx="3072" cy="877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0" y="2244"/>
              <a:ext cx="3072" cy="491"/>
            </a:xfrm>
            <a:prstGeom prst="rect">
              <a:avLst/>
            </a:prstGeom>
            <a:solidFill>
              <a:srgbClr val="FFE6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zh-TW" altLang="en-US" sz="2000"/>
            </a:p>
          </p:txBody>
        </p:sp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0" y="2244"/>
              <a:ext cx="3072" cy="877"/>
            </a:xfrm>
            <a:prstGeom prst="rect">
              <a:avLst/>
            </a:prstGeom>
            <a:solidFill>
              <a:srgbClr val="FFE6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0"/>
                </a:spcBef>
                <a:tabLst>
                  <a:tab pos="139700" algn="r"/>
                  <a:tab pos="292100" algn="l"/>
                </a:tabLst>
              </a:pPr>
              <a:r>
                <a:rPr lang="en-US" altLang="zh-TW" sz="2000" b="1" dirty="0">
                  <a:solidFill>
                    <a:srgbClr val="4D8DFF"/>
                  </a:solidFill>
                  <a:latin typeface="Courier New" pitchFamily="49" charset="0"/>
                  <a:ea typeface="新細明體" charset="-120"/>
                </a:rPr>
                <a:t>	7	</a:t>
              </a:r>
              <a:r>
                <a:rPr lang="en-US" altLang="zh-TW" sz="2000" b="1" dirty="0" smtClean="0">
                  <a:solidFill>
                    <a:srgbClr val="4D8DFF"/>
                  </a:solidFill>
                  <a:latin typeface="Courier New" pitchFamily="49" charset="0"/>
                  <a:ea typeface="新細明體" charset="-120"/>
                </a:rPr>
                <a:t>	</a:t>
              </a:r>
              <a:r>
                <a:rPr lang="en-US" altLang="zh-TW" sz="2000" b="1" dirty="0" err="1" smtClean="0">
                  <a:solidFill>
                    <a:srgbClr val="000000"/>
                  </a:solidFill>
                  <a:latin typeface="Courier New" pitchFamily="49" charset="0"/>
                  <a:ea typeface="新細明體" charset="-120"/>
                </a:rPr>
                <a:t>System.out.println</a:t>
              </a:r>
              <a:r>
                <a:rPr lang="en-US" altLang="zh-TW" sz="2000" b="1" dirty="0" smtClean="0">
                  <a:solidFill>
                    <a:srgbClr val="000000"/>
                  </a:solidFill>
                  <a:latin typeface="Courier New" pitchFamily="49" charset="0"/>
                  <a:ea typeface="新細明體" charset="-120"/>
                </a:rPr>
                <a:t>(“\”in quotes\”" </a:t>
              </a:r>
              <a:r>
                <a:rPr lang="en-US" altLang="zh-TW" sz="2000" b="1" dirty="0">
                  <a:solidFill>
                    <a:srgbClr val="000000"/>
                  </a:solidFill>
                  <a:latin typeface="Courier New" pitchFamily="49" charset="0"/>
                  <a:ea typeface="新細明體" charset="-120"/>
                </a:rPr>
                <a:t>);</a:t>
              </a:r>
            </a:p>
            <a:p>
              <a:pPr>
                <a:spcBef>
                  <a:spcPct val="0"/>
                </a:spcBef>
                <a:tabLst>
                  <a:tab pos="139700" algn="r"/>
                  <a:tab pos="292100" algn="l"/>
                </a:tabLst>
              </a:pPr>
              <a:endParaRPr lang="en-US" altLang="zh-TW" sz="2000" b="1" dirty="0">
                <a:latin typeface="Courier New" pitchFamily="49" charset="0"/>
                <a:ea typeface="新細明體" charset="-120"/>
              </a:endParaRPr>
            </a:p>
          </p:txBody>
        </p:sp>
      </p:grpSp>
      <p:sp>
        <p:nvSpPr>
          <p:cNvPr id="12" name="Rectangle 32"/>
          <p:cNvSpPr>
            <a:spLocks noChangeArrowheads="1"/>
          </p:cNvSpPr>
          <p:nvPr/>
        </p:nvSpPr>
        <p:spPr bwMode="auto">
          <a:xfrm>
            <a:off x="714348" y="5743534"/>
            <a:ext cx="7681922" cy="400110"/>
          </a:xfrm>
          <a:prstGeom prst="rect">
            <a:avLst/>
          </a:prstGeom>
          <a:solidFill>
            <a:srgbClr val="CCCCFF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  <a:defRPr/>
            </a:pPr>
            <a:r>
              <a:rPr kumimoji="0" lang="en-US" altLang="zh-TW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Times New Roman" pitchFamily="18" charset="0"/>
              </a:rPr>
              <a:t>“in quotes”</a:t>
            </a:r>
          </a:p>
        </p:txBody>
      </p:sp>
      <p:sp>
        <p:nvSpPr>
          <p:cNvPr id="13" name="投影片編號版面配置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17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Text Displaying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Format String</a:t>
            </a:r>
          </a:p>
          <a:p>
            <a:pPr lvl="1"/>
            <a:r>
              <a:rPr lang="en-US" altLang="zh-TW" dirty="0" smtClean="0"/>
              <a:t>The first argument of </a:t>
            </a:r>
            <a:r>
              <a:rPr lang="en-US" altLang="zh-TW" dirty="0" err="1" smtClean="0"/>
              <a:t>printf</a:t>
            </a:r>
            <a:r>
              <a:rPr lang="en-US" altLang="zh-TW" dirty="0" smtClean="0"/>
              <a:t>() is a format string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Fixed Text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Format </a:t>
            </a:r>
            <a:r>
              <a:rPr lang="en-US" altLang="zh-TW" dirty="0" err="1" smtClean="0"/>
              <a:t>Specifier</a:t>
            </a:r>
            <a:endParaRPr lang="en-US" altLang="zh-TW" dirty="0" smtClean="0"/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Format </a:t>
            </a:r>
            <a:r>
              <a:rPr lang="en-US" altLang="zh-TW" dirty="0" err="1" smtClean="0"/>
              <a:t>specifier</a:t>
            </a:r>
            <a:r>
              <a:rPr lang="en-US" altLang="zh-TW" dirty="0" smtClean="0"/>
              <a:t> is a placeholder for a value and specifies the type of data.</a:t>
            </a:r>
          </a:p>
          <a:p>
            <a:pPr lvl="2"/>
            <a:r>
              <a:rPr lang="en-US" altLang="zh-TW" dirty="0" smtClean="0"/>
              <a:t>Percent Sign (“%”)</a:t>
            </a:r>
          </a:p>
          <a:p>
            <a:pPr lvl="2"/>
            <a:r>
              <a:rPr lang="en-US" altLang="zh-TW" dirty="0" smtClean="0"/>
              <a:t>Data Type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18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Text Displaying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Format String</a:t>
            </a:r>
          </a:p>
          <a:p>
            <a:endParaRPr lang="zh-TW" altLang="en-US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1000100" y="2285992"/>
          <a:ext cx="7286676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2435"/>
                <a:gridCol w="1707827"/>
                <a:gridCol w="395641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Type Character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Input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String Result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%c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char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character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%d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signed</a:t>
                      </a:r>
                      <a:r>
                        <a:rPr lang="en-US" altLang="zh-TW" baseline="0" dirty="0" smtClean="0"/>
                        <a:t> </a:t>
                      </a:r>
                      <a:r>
                        <a:rPr lang="en-US" altLang="zh-TW" baseline="0" dirty="0" err="1" smtClean="0"/>
                        <a:t>int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signed decimal integer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%f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float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real number,</a:t>
                      </a:r>
                      <a:r>
                        <a:rPr lang="en-US" altLang="zh-TW" baseline="0" dirty="0" smtClean="0"/>
                        <a:t> standard notation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%s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string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string</a:t>
                      </a:r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785786" y="4572008"/>
            <a:ext cx="7715304" cy="714731"/>
          </a:xfrm>
          <a:prstGeom prst="rect">
            <a:avLst/>
          </a:prstGeom>
          <a:solidFill>
            <a:srgbClr val="FFE699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1" hangingPunct="1">
              <a:spcBef>
                <a:spcPct val="0"/>
              </a:spcBef>
              <a:tabLst>
                <a:tab pos="139700" algn="r"/>
                <a:tab pos="292100" algn="l"/>
              </a:tabLst>
            </a:pPr>
            <a:r>
              <a:rPr lang="en-US" altLang="zh-TW" sz="2000" b="1" dirty="0">
                <a:solidFill>
                  <a:srgbClr val="4D8DFF"/>
                </a:solidFill>
                <a:latin typeface="Courier New" pitchFamily="49" charset="0"/>
                <a:ea typeface="新細明體" charset="-120"/>
              </a:rPr>
              <a:t>	7	</a:t>
            </a:r>
            <a:r>
              <a:rPr lang="en-US" altLang="zh-TW" sz="2000" b="1" dirty="0" smtClean="0">
                <a:solidFill>
                  <a:srgbClr val="4D8DFF"/>
                </a:solidFill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2000" b="1" dirty="0" err="1" smtClean="0">
                <a:solidFill>
                  <a:srgbClr val="000000"/>
                </a:solidFill>
                <a:latin typeface="Courier New" pitchFamily="49" charset="0"/>
                <a:ea typeface="新細明體" charset="-120"/>
              </a:rPr>
              <a:t>System.out.printf</a:t>
            </a:r>
            <a:r>
              <a:rPr lang="en-US" altLang="zh-TW" sz="2000" b="1" dirty="0" smtClean="0">
                <a:solidFill>
                  <a:srgbClr val="000000"/>
                </a:solidFill>
                <a:latin typeface="Courier New" pitchFamily="49" charset="0"/>
                <a:ea typeface="新細明體" charset="-120"/>
              </a:rPr>
              <a:t>(“%s\</a:t>
            </a:r>
            <a:r>
              <a:rPr lang="en-US" altLang="zh-TW" sz="2000" b="1" dirty="0" err="1" smtClean="0">
                <a:solidFill>
                  <a:srgbClr val="000000"/>
                </a:solidFill>
                <a:latin typeface="Courier New" pitchFamily="49" charset="0"/>
                <a:ea typeface="新細明體" charset="-120"/>
              </a:rPr>
              <a:t>n%s</a:t>
            </a:r>
            <a:r>
              <a:rPr lang="en-US" altLang="zh-TW" sz="2000" b="1" dirty="0" smtClean="0">
                <a:solidFill>
                  <a:srgbClr val="000000"/>
                </a:solidFill>
                <a:latin typeface="Courier New" pitchFamily="49" charset="0"/>
                <a:ea typeface="新細明體" charset="-120"/>
              </a:rPr>
              <a:t>\n”, “Welcome to”, 					“Java Programming</a:t>
            </a:r>
            <a:r>
              <a:rPr lang="en-US" altLang="zh-TW" sz="2000" b="1" dirty="0">
                <a:solidFill>
                  <a:srgbClr val="000000"/>
                </a:solidFill>
                <a:latin typeface="Courier New" pitchFamily="49" charset="0"/>
                <a:ea typeface="新細明體" charset="-120"/>
              </a:rPr>
              <a:t>!" );</a:t>
            </a:r>
          </a:p>
          <a:p>
            <a:pPr>
              <a:spcBef>
                <a:spcPct val="0"/>
              </a:spcBef>
              <a:tabLst>
                <a:tab pos="139700" algn="r"/>
                <a:tab pos="292100" algn="l"/>
              </a:tabLst>
            </a:pPr>
            <a:endParaRPr lang="en-US" altLang="zh-TW" sz="2000" b="1" dirty="0">
              <a:latin typeface="Courier New" pitchFamily="49" charset="0"/>
              <a:ea typeface="新細明體" charset="-120"/>
            </a:endParaRPr>
          </a:p>
        </p:txBody>
      </p:sp>
      <p:sp>
        <p:nvSpPr>
          <p:cNvPr id="7" name="Rectangle 32"/>
          <p:cNvSpPr>
            <a:spLocks noChangeArrowheads="1"/>
          </p:cNvSpPr>
          <p:nvPr/>
        </p:nvSpPr>
        <p:spPr bwMode="auto">
          <a:xfrm>
            <a:off x="819168" y="5500702"/>
            <a:ext cx="7681922" cy="707886"/>
          </a:xfrm>
          <a:prstGeom prst="rect">
            <a:avLst/>
          </a:prstGeom>
          <a:solidFill>
            <a:srgbClr val="CCCCFF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  <a:defRPr/>
            </a:pPr>
            <a:r>
              <a:rPr kumimoji="0" lang="en-US" altLang="zh-TW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Times New Roman" pitchFamily="18" charset="0"/>
              </a:rPr>
              <a:t>Welcome to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  <a:defRPr/>
            </a:pPr>
            <a:r>
              <a:rPr kumimoji="0" lang="en-US" altLang="zh-TW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新細明體" charset="-120"/>
                <a:cs typeface="Times New Roman" pitchFamily="18" charset="0"/>
              </a:rPr>
              <a:t>Java Programming! </a:t>
            </a: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19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Value Input: Integer Addition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Requirements</a:t>
            </a:r>
          </a:p>
          <a:p>
            <a:pPr lvl="1"/>
            <a:r>
              <a:rPr lang="en-US" altLang="zh-TW" dirty="0" smtClean="0"/>
              <a:t>Read in two integers from users</a:t>
            </a:r>
          </a:p>
          <a:p>
            <a:pPr lvl="1"/>
            <a:r>
              <a:rPr lang="en-US" altLang="zh-TW" dirty="0" smtClean="0"/>
              <a:t>Compute the summation of them</a:t>
            </a:r>
          </a:p>
          <a:p>
            <a:pPr lvl="1"/>
            <a:r>
              <a:rPr lang="en-US" altLang="zh-TW" dirty="0" smtClean="0"/>
              <a:t>Print out the result on the screen</a:t>
            </a:r>
          </a:p>
          <a:p>
            <a:pPr lvl="1"/>
            <a:endParaRPr lang="zh-TW" altLang="en-US" dirty="0"/>
          </a:p>
        </p:txBody>
      </p:sp>
      <p:sp>
        <p:nvSpPr>
          <p:cNvPr id="4" name="Rectangle 32"/>
          <p:cNvSpPr>
            <a:spLocks noChangeArrowheads="1"/>
          </p:cNvSpPr>
          <p:nvPr/>
        </p:nvSpPr>
        <p:spPr bwMode="auto">
          <a:xfrm>
            <a:off x="785786" y="3929066"/>
            <a:ext cx="7681922" cy="1015663"/>
          </a:xfrm>
          <a:prstGeom prst="rect">
            <a:avLst/>
          </a:prstGeom>
          <a:solidFill>
            <a:srgbClr val="CCCCFF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altLang="zh-TW" sz="2000" b="1" dirty="0" smtClean="0">
                <a:solidFill>
                  <a:srgbClr val="000000"/>
                </a:solidFill>
                <a:latin typeface="Courier New" pitchFamily="49" charset="0"/>
                <a:ea typeface="新細明體" charset="-120"/>
                <a:cs typeface="Times New Roman" pitchFamily="18" charset="0"/>
              </a:rPr>
              <a:t>Enter first integer:1</a:t>
            </a:r>
          </a:p>
          <a:p>
            <a:pPr lvl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altLang="zh-TW" sz="2000" b="1" dirty="0" smtClean="0">
                <a:solidFill>
                  <a:srgbClr val="000000"/>
                </a:solidFill>
                <a:latin typeface="Courier New" pitchFamily="49" charset="0"/>
                <a:ea typeface="新細明體" charset="-120"/>
                <a:cs typeface="Times New Roman" pitchFamily="18" charset="0"/>
              </a:rPr>
              <a:t>Enter second integer:3</a:t>
            </a:r>
          </a:p>
          <a:p>
            <a:pPr lvl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altLang="zh-TW" sz="2000" b="1" dirty="0" smtClean="0">
                <a:solidFill>
                  <a:srgbClr val="000000"/>
                </a:solidFill>
                <a:latin typeface="Courier New" pitchFamily="49" charset="0"/>
                <a:ea typeface="新細明體" charset="-120"/>
                <a:cs typeface="Times New Roman" pitchFamily="18" charset="0"/>
              </a:rPr>
              <a:t>Sum is: 4</a:t>
            </a:r>
            <a:endParaRPr kumimoji="0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itchFamily="49" charset="0"/>
              <a:ea typeface="新細明體" charset="-120"/>
              <a:cs typeface="Times New Roman" pitchFamily="18" charset="0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20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Value Input: Integer Addition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altLang="zh-TW" dirty="0" smtClean="0">
                <a:solidFill>
                  <a:srgbClr val="000000"/>
                </a:solidFill>
                <a:latin typeface="Times" pitchFamily="18" charset="0"/>
                <a:ea typeface="新細明體" charset="-120"/>
                <a:cs typeface="Times New Roman" pitchFamily="18" charset="0"/>
              </a:rPr>
              <a:t>Variable Declaration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>
                <a:solidFill>
                  <a:srgbClr val="000000"/>
                </a:solidFill>
                <a:latin typeface="Times" pitchFamily="18" charset="0"/>
                <a:ea typeface="新細明體" charset="-120"/>
                <a:cs typeface="Times New Roman" pitchFamily="18" charset="0"/>
              </a:rPr>
              <a:t>Every variable has a </a:t>
            </a:r>
            <a:r>
              <a:rPr lang="en-US" altLang="zh-TW" i="1" dirty="0" smtClean="0">
                <a:solidFill>
                  <a:srgbClr val="000000"/>
                </a:solidFill>
                <a:latin typeface="Times" pitchFamily="18" charset="0"/>
                <a:ea typeface="新細明體" charset="-120"/>
                <a:cs typeface="Times New Roman" pitchFamily="18" charset="0"/>
              </a:rPr>
              <a:t>name,</a:t>
            </a:r>
            <a:r>
              <a:rPr lang="en-US" altLang="zh-TW" dirty="0" smtClean="0">
                <a:solidFill>
                  <a:srgbClr val="000000"/>
                </a:solidFill>
                <a:latin typeface="Times" pitchFamily="18" charset="0"/>
                <a:ea typeface="新細明體" charset="-120"/>
                <a:cs typeface="Times New Roman" pitchFamily="18" charset="0"/>
              </a:rPr>
              <a:t> a </a:t>
            </a:r>
            <a:r>
              <a:rPr lang="en-US" altLang="zh-TW" i="1" dirty="0" smtClean="0">
                <a:solidFill>
                  <a:srgbClr val="000000"/>
                </a:solidFill>
                <a:latin typeface="Times" pitchFamily="18" charset="0"/>
                <a:ea typeface="新細明體" charset="-120"/>
                <a:cs typeface="Times New Roman" pitchFamily="18" charset="0"/>
              </a:rPr>
              <a:t>type,</a:t>
            </a:r>
            <a:r>
              <a:rPr lang="en-US" altLang="zh-TW" dirty="0" smtClean="0">
                <a:solidFill>
                  <a:srgbClr val="000000"/>
                </a:solidFill>
                <a:latin typeface="Times" pitchFamily="18" charset="0"/>
                <a:ea typeface="新細明體" charset="-120"/>
                <a:cs typeface="Times New Roman" pitchFamily="18" charset="0"/>
              </a:rPr>
              <a:t> a </a:t>
            </a:r>
            <a:r>
              <a:rPr lang="en-US" altLang="zh-TW" i="1" dirty="0" smtClean="0">
                <a:solidFill>
                  <a:srgbClr val="000000"/>
                </a:solidFill>
                <a:latin typeface="Times" pitchFamily="18" charset="0"/>
                <a:ea typeface="新細明體" charset="-120"/>
                <a:cs typeface="Times New Roman" pitchFamily="18" charset="0"/>
              </a:rPr>
              <a:t>size</a:t>
            </a:r>
            <a:r>
              <a:rPr lang="en-US" altLang="zh-TW" dirty="0" smtClean="0">
                <a:solidFill>
                  <a:srgbClr val="000000"/>
                </a:solidFill>
                <a:latin typeface="Times" pitchFamily="18" charset="0"/>
                <a:ea typeface="新細明體" charset="-120"/>
                <a:cs typeface="Times New Roman" pitchFamily="18" charset="0"/>
              </a:rPr>
              <a:t> and a </a:t>
            </a:r>
            <a:r>
              <a:rPr lang="en-US" altLang="zh-TW" i="1" dirty="0" smtClean="0">
                <a:solidFill>
                  <a:srgbClr val="000000"/>
                </a:solidFill>
                <a:latin typeface="Times" pitchFamily="18" charset="0"/>
                <a:ea typeface="新細明體" charset="-120"/>
                <a:cs typeface="Times New Roman" pitchFamily="18" charset="0"/>
              </a:rPr>
              <a:t>value</a:t>
            </a:r>
            <a:endParaRPr lang="en-US" altLang="zh-TW" dirty="0" smtClean="0">
              <a:solidFill>
                <a:srgbClr val="000000"/>
              </a:solidFill>
              <a:latin typeface="Times" pitchFamily="18" charset="0"/>
              <a:ea typeface="新細明體" charset="-120"/>
              <a:cs typeface="Times New Roman" pitchFamily="18" charset="0"/>
            </a:endParaRPr>
          </a:p>
          <a:p>
            <a:pPr lvl="2">
              <a:lnSpc>
                <a:spcPts val="3600"/>
              </a:lnSpc>
            </a:pPr>
            <a:r>
              <a:rPr lang="en-US" altLang="zh-TW" dirty="0" smtClean="0">
                <a:solidFill>
                  <a:srgbClr val="000000"/>
                </a:solidFill>
                <a:latin typeface="Times" pitchFamily="18" charset="0"/>
                <a:ea typeface="新細明體" charset="-120"/>
                <a:cs typeface="Times New Roman" pitchFamily="18" charset="0"/>
              </a:rPr>
              <a:t>Name corresponds to </a:t>
            </a:r>
            <a:r>
              <a:rPr lang="en-US" altLang="zh-TW" i="1" dirty="0" smtClean="0">
                <a:solidFill>
                  <a:srgbClr val="000000"/>
                </a:solidFill>
                <a:latin typeface="Times" pitchFamily="18" charset="0"/>
                <a:ea typeface="新細明體" charset="-120"/>
                <a:cs typeface="Times New Roman" pitchFamily="18" charset="0"/>
              </a:rPr>
              <a:t>location</a:t>
            </a:r>
            <a:r>
              <a:rPr lang="en-US" altLang="zh-TW" dirty="0" smtClean="0">
                <a:solidFill>
                  <a:srgbClr val="000000"/>
                </a:solidFill>
                <a:latin typeface="Times" pitchFamily="18" charset="0"/>
                <a:ea typeface="新細明體" charset="-120"/>
                <a:cs typeface="Times New Roman" pitchFamily="18" charset="0"/>
              </a:rPr>
              <a:t> in memory</a:t>
            </a:r>
            <a:endParaRPr lang="en-US" altLang="zh-TW" i="1" dirty="0" smtClean="0">
              <a:solidFill>
                <a:srgbClr val="000000"/>
              </a:solidFill>
              <a:latin typeface="Times" pitchFamily="18" charset="0"/>
              <a:ea typeface="新細明體" charset="-120"/>
              <a:cs typeface="Times New Roman" pitchFamily="18" charset="0"/>
            </a:endParaRPr>
          </a:p>
          <a:p>
            <a:pPr lvl="1">
              <a:lnSpc>
                <a:spcPts val="3600"/>
              </a:lnSpc>
            </a:pPr>
            <a:r>
              <a:rPr lang="en-US" altLang="zh-TW" dirty="0" smtClean="0">
                <a:solidFill>
                  <a:srgbClr val="000000"/>
                </a:solidFill>
                <a:latin typeface="Times" pitchFamily="18" charset="0"/>
                <a:ea typeface="新細明體" charset="-120"/>
                <a:cs typeface="Times New Roman" pitchFamily="18" charset="0"/>
              </a:rPr>
              <a:t>When new value is placed into a variable, replaces (and destroys) previous value 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>
                <a:solidFill>
                  <a:srgbClr val="000000"/>
                </a:solidFill>
                <a:latin typeface="Times" pitchFamily="18" charset="0"/>
                <a:ea typeface="新細明體" charset="-120"/>
                <a:cs typeface="Times New Roman" pitchFamily="18" charset="0"/>
              </a:rPr>
              <a:t>Reading them from memory does not change them</a:t>
            </a:r>
          </a:p>
        </p:txBody>
      </p:sp>
      <p:pic>
        <p:nvPicPr>
          <p:cNvPr id="3994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5000636"/>
            <a:ext cx="1276350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571604" y="4786322"/>
            <a:ext cx="2786082" cy="428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1" hangingPunct="1">
              <a:spcBef>
                <a:spcPct val="0"/>
              </a:spcBef>
              <a:tabLst>
                <a:tab pos="139700" algn="r"/>
                <a:tab pos="292100" algn="l"/>
              </a:tabLst>
            </a:pPr>
            <a:r>
              <a:rPr lang="en-US" altLang="zh-TW" sz="2000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000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 number1=10;</a:t>
            </a:r>
            <a:endParaRPr lang="en-US" altLang="zh-TW" sz="2000" b="1" dirty="0">
              <a:solidFill>
                <a:srgbClr val="0070C0"/>
              </a:solidFill>
              <a:latin typeface="Courier New" pitchFamily="49" charset="0"/>
              <a:ea typeface="新細明體" charset="-12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1571604" y="5357826"/>
            <a:ext cx="2786082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1" hangingPunct="1">
              <a:spcBef>
                <a:spcPct val="0"/>
              </a:spcBef>
              <a:tabLst>
                <a:tab pos="139700" algn="r"/>
                <a:tab pos="292100" algn="l"/>
              </a:tabLst>
            </a:pPr>
            <a:r>
              <a:rPr lang="en-US" altLang="zh-TW" sz="2000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000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 number1;</a:t>
            </a:r>
          </a:p>
          <a:p>
            <a:pPr eaLnBrk="1" hangingPunct="1">
              <a:spcBef>
                <a:spcPct val="0"/>
              </a:spcBef>
              <a:tabLst>
                <a:tab pos="139700" algn="r"/>
                <a:tab pos="292100" algn="l"/>
              </a:tabLst>
            </a:pPr>
            <a:r>
              <a:rPr lang="en-US" altLang="zh-TW" sz="2000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number1=10;</a:t>
            </a:r>
            <a:endParaRPr lang="en-US" altLang="zh-TW" sz="2000" b="1" dirty="0">
              <a:solidFill>
                <a:srgbClr val="0070C0"/>
              </a:solidFill>
              <a:latin typeface="Courier New" pitchFamily="49" charset="0"/>
              <a:ea typeface="新細明體" charset="-120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21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Value Input: Integer Addition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rgbClr val="000000"/>
                </a:solidFill>
                <a:latin typeface="Times" pitchFamily="18" charset="0"/>
                <a:ea typeface="新細明體" charset="-120"/>
                <a:cs typeface="Times New Roman" pitchFamily="18" charset="0"/>
              </a:rPr>
              <a:t>Variable Declaration</a:t>
            </a:r>
          </a:p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500034" y="2214554"/>
            <a:ext cx="8072494" cy="34535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TW" sz="1400" dirty="0" smtClean="0">
                <a:solidFill>
                  <a:srgbClr val="0070C0"/>
                </a:solidFill>
                <a:latin typeface="Lucida Console" pitchFamily="49" charset="0"/>
              </a:rPr>
              <a:t>public class </a:t>
            </a:r>
            <a:r>
              <a:rPr lang="en-US" altLang="zh-TW" sz="1400" dirty="0" smtClean="0">
                <a:latin typeface="Lucida Console" pitchFamily="49" charset="0"/>
              </a:rPr>
              <a:t>Addition {</a:t>
            </a:r>
          </a:p>
          <a:p>
            <a:pPr lvl="1">
              <a:lnSpc>
                <a:spcPts val="2400"/>
              </a:lnSpc>
            </a:pPr>
            <a:r>
              <a:rPr lang="en-US" altLang="zh-TW" sz="1400" dirty="0" smtClean="0">
                <a:solidFill>
                  <a:srgbClr val="00B050"/>
                </a:solidFill>
                <a:latin typeface="Lucida Console" pitchFamily="49" charset="0"/>
              </a:rPr>
              <a:t>// main method begins execution of Java application</a:t>
            </a:r>
          </a:p>
          <a:p>
            <a:pPr lvl="1">
              <a:lnSpc>
                <a:spcPts val="2400"/>
              </a:lnSpc>
            </a:pPr>
            <a:r>
              <a:rPr lang="en-US" altLang="zh-TW" sz="1400" dirty="0" smtClean="0">
                <a:solidFill>
                  <a:srgbClr val="0070C0"/>
                </a:solidFill>
                <a:latin typeface="Lucida Console" pitchFamily="49" charset="0"/>
              </a:rPr>
              <a:t>public static </a:t>
            </a:r>
            <a:r>
              <a:rPr lang="en-US" altLang="zh-TW" sz="1400" dirty="0" smtClean="0">
                <a:latin typeface="Lucida Console" pitchFamily="49" charset="0"/>
              </a:rPr>
              <a:t>void main( String </a:t>
            </a:r>
            <a:r>
              <a:rPr lang="en-US" altLang="zh-TW" sz="1400" dirty="0" err="1" smtClean="0">
                <a:latin typeface="Lucida Console" pitchFamily="49" charset="0"/>
              </a:rPr>
              <a:t>args</a:t>
            </a:r>
            <a:r>
              <a:rPr lang="en-US" altLang="zh-TW" sz="1400" dirty="0" smtClean="0">
                <a:latin typeface="Lucida Console" pitchFamily="49" charset="0"/>
              </a:rPr>
              <a:t>[] ){</a:t>
            </a:r>
          </a:p>
          <a:p>
            <a:pPr lvl="2">
              <a:lnSpc>
                <a:spcPts val="2400"/>
              </a:lnSpc>
            </a:pPr>
            <a:r>
              <a:rPr lang="en-US" altLang="zh-TW" sz="1400" dirty="0" err="1" smtClean="0">
                <a:solidFill>
                  <a:srgbClr val="FF0000"/>
                </a:solidFill>
                <a:latin typeface="Lucida Console" pitchFamily="49" charset="0"/>
              </a:rPr>
              <a:t>int</a:t>
            </a:r>
            <a:r>
              <a:rPr lang="en-US" altLang="zh-TW" sz="1400" dirty="0" smtClean="0">
                <a:solidFill>
                  <a:srgbClr val="FF0000"/>
                </a:solidFill>
                <a:latin typeface="Lucida Console" pitchFamily="49" charset="0"/>
              </a:rPr>
              <a:t> number1;</a:t>
            </a:r>
          </a:p>
          <a:p>
            <a:pPr lvl="2">
              <a:lnSpc>
                <a:spcPts val="2400"/>
              </a:lnSpc>
            </a:pPr>
            <a:r>
              <a:rPr lang="en-US" altLang="zh-TW" sz="1400" dirty="0" err="1" smtClean="0">
                <a:solidFill>
                  <a:srgbClr val="FF0000"/>
                </a:solidFill>
                <a:latin typeface="Lucida Console" pitchFamily="49" charset="0"/>
              </a:rPr>
              <a:t>int</a:t>
            </a:r>
            <a:r>
              <a:rPr lang="en-US" altLang="zh-TW" sz="1400" dirty="0" smtClean="0">
                <a:solidFill>
                  <a:srgbClr val="FF0000"/>
                </a:solidFill>
                <a:latin typeface="Lucida Console" pitchFamily="49" charset="0"/>
              </a:rPr>
              <a:t> number2;</a:t>
            </a:r>
          </a:p>
          <a:p>
            <a:pPr lvl="2">
              <a:lnSpc>
                <a:spcPts val="2400"/>
              </a:lnSpc>
            </a:pPr>
            <a:r>
              <a:rPr lang="en-US" altLang="zh-TW" sz="1400" dirty="0" err="1" smtClean="0">
                <a:solidFill>
                  <a:srgbClr val="FF0000"/>
                </a:solidFill>
                <a:latin typeface="Lucida Console" pitchFamily="49" charset="0"/>
              </a:rPr>
              <a:t>int</a:t>
            </a:r>
            <a:r>
              <a:rPr lang="en-US" altLang="zh-TW" sz="1400" dirty="0" smtClean="0">
                <a:solidFill>
                  <a:srgbClr val="FF0000"/>
                </a:solidFill>
                <a:latin typeface="Lucida Console" pitchFamily="49" charset="0"/>
              </a:rPr>
              <a:t> sum;</a:t>
            </a:r>
          </a:p>
          <a:p>
            <a:pPr lvl="2">
              <a:lnSpc>
                <a:spcPts val="2400"/>
              </a:lnSpc>
            </a:pPr>
            <a:r>
              <a:rPr lang="en-US" altLang="zh-TW" sz="1400" dirty="0" smtClean="0">
                <a:latin typeface="Lucida Console" pitchFamily="49" charset="0"/>
              </a:rPr>
              <a:t>……</a:t>
            </a:r>
          </a:p>
          <a:p>
            <a:pPr lvl="2">
              <a:lnSpc>
                <a:spcPts val="2400"/>
              </a:lnSpc>
            </a:pPr>
            <a:r>
              <a:rPr lang="en-US" altLang="zh-TW" sz="1400" dirty="0" smtClean="0">
                <a:latin typeface="Lucida Console" pitchFamily="49" charset="0"/>
              </a:rPr>
              <a:t>……</a:t>
            </a:r>
            <a:endParaRPr lang="zh-TW" altLang="en-US" sz="1400" dirty="0" smtClean="0">
              <a:latin typeface="Lucida Console" pitchFamily="49" charset="0"/>
            </a:endParaRPr>
          </a:p>
          <a:p>
            <a:pPr lvl="1">
              <a:lnSpc>
                <a:spcPts val="2400"/>
              </a:lnSpc>
            </a:pPr>
            <a:r>
              <a:rPr lang="en-US" altLang="zh-TW" sz="1400" dirty="0" smtClean="0">
                <a:latin typeface="Lucida Console" pitchFamily="49" charset="0"/>
              </a:rPr>
              <a:t>}</a:t>
            </a:r>
            <a:r>
              <a:rPr lang="en-US" altLang="zh-TW" sz="1400" dirty="0" smtClean="0">
                <a:solidFill>
                  <a:srgbClr val="00B050"/>
                </a:solidFill>
                <a:latin typeface="Lucida Console" pitchFamily="49" charset="0"/>
              </a:rPr>
              <a:t>/* End of main */</a:t>
            </a:r>
          </a:p>
          <a:p>
            <a:pPr>
              <a:lnSpc>
                <a:spcPts val="2400"/>
              </a:lnSpc>
            </a:pPr>
            <a:endParaRPr lang="zh-TW" altLang="en-US" sz="1400" dirty="0" smtClean="0">
              <a:latin typeface="Lucida Console" pitchFamily="49" charset="0"/>
            </a:endParaRPr>
          </a:p>
          <a:p>
            <a:pPr>
              <a:lnSpc>
                <a:spcPts val="2400"/>
              </a:lnSpc>
            </a:pPr>
            <a:r>
              <a:rPr lang="en-US" altLang="zh-TW" sz="1400" dirty="0" smtClean="0">
                <a:latin typeface="Lucida Console" pitchFamily="49" charset="0"/>
              </a:rPr>
              <a:t>}</a:t>
            </a:r>
            <a:r>
              <a:rPr lang="en-US" altLang="zh-TW" sz="1400" dirty="0" smtClean="0">
                <a:solidFill>
                  <a:srgbClr val="00B050"/>
                </a:solidFill>
                <a:latin typeface="Lucida Console" pitchFamily="49" charset="0"/>
              </a:rPr>
              <a:t>/* End of class Addition */</a:t>
            </a:r>
            <a:endParaRPr lang="zh-TW" altLang="en-US" sz="1400" dirty="0">
              <a:solidFill>
                <a:srgbClr val="00B050"/>
              </a:solidFill>
              <a:latin typeface="Lucida Console" pitchFamily="49" charset="0"/>
            </a:endParaRPr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620" y="4214818"/>
            <a:ext cx="4524375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22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071538" y="4857760"/>
            <a:ext cx="6858048" cy="64294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1071538" y="3929066"/>
            <a:ext cx="6858048" cy="64294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1071538" y="3000372"/>
            <a:ext cx="6858048" cy="64294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Value Input: Integer Addition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500034" y="1428736"/>
            <a:ext cx="807249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TW" sz="1400" dirty="0" smtClean="0">
                <a:solidFill>
                  <a:srgbClr val="FF0000"/>
                </a:solidFill>
                <a:latin typeface="Lucida Console" pitchFamily="49" charset="0"/>
              </a:rPr>
              <a:t>import </a:t>
            </a:r>
            <a:r>
              <a:rPr lang="en-US" altLang="zh-TW" sz="1400" dirty="0" err="1" smtClean="0">
                <a:solidFill>
                  <a:srgbClr val="FF0000"/>
                </a:solidFill>
                <a:latin typeface="Lucida Console" pitchFamily="49" charset="0"/>
              </a:rPr>
              <a:t>java.util.Scanner</a:t>
            </a:r>
            <a:r>
              <a:rPr lang="en-US" altLang="zh-TW" sz="1400" dirty="0" smtClean="0">
                <a:solidFill>
                  <a:srgbClr val="FF0000"/>
                </a:solidFill>
                <a:latin typeface="Lucida Console" pitchFamily="49" charset="0"/>
              </a:rPr>
              <a:t>;</a:t>
            </a:r>
          </a:p>
          <a:p>
            <a:pPr>
              <a:lnSpc>
                <a:spcPts val="2400"/>
              </a:lnSpc>
            </a:pPr>
            <a:r>
              <a:rPr lang="en-US" altLang="zh-TW" sz="1400" dirty="0" smtClean="0">
                <a:solidFill>
                  <a:srgbClr val="0070C0"/>
                </a:solidFill>
                <a:latin typeface="Lucida Console" pitchFamily="49" charset="0"/>
              </a:rPr>
              <a:t>public class </a:t>
            </a:r>
            <a:r>
              <a:rPr lang="en-US" altLang="zh-TW" sz="1400" dirty="0" smtClean="0">
                <a:latin typeface="Lucida Console" pitchFamily="49" charset="0"/>
              </a:rPr>
              <a:t>Addition {</a:t>
            </a:r>
          </a:p>
          <a:p>
            <a:pPr lvl="1">
              <a:lnSpc>
                <a:spcPts val="2400"/>
              </a:lnSpc>
            </a:pPr>
            <a:r>
              <a:rPr lang="en-US" altLang="zh-TW" sz="1400" dirty="0" smtClean="0">
                <a:solidFill>
                  <a:srgbClr val="00B050"/>
                </a:solidFill>
                <a:latin typeface="Lucida Console" pitchFamily="49" charset="0"/>
              </a:rPr>
              <a:t>// main method begins execution of Java application</a:t>
            </a:r>
          </a:p>
          <a:p>
            <a:pPr lvl="1">
              <a:lnSpc>
                <a:spcPts val="2400"/>
              </a:lnSpc>
            </a:pPr>
            <a:r>
              <a:rPr lang="en-US" altLang="zh-TW" sz="1400" dirty="0" smtClean="0">
                <a:solidFill>
                  <a:srgbClr val="0070C0"/>
                </a:solidFill>
                <a:latin typeface="Lucida Console" pitchFamily="49" charset="0"/>
              </a:rPr>
              <a:t>public static </a:t>
            </a:r>
            <a:r>
              <a:rPr lang="en-US" altLang="zh-TW" sz="1400" dirty="0" smtClean="0">
                <a:latin typeface="Lucida Console" pitchFamily="49" charset="0"/>
              </a:rPr>
              <a:t>void main( String </a:t>
            </a:r>
            <a:r>
              <a:rPr lang="en-US" altLang="zh-TW" sz="1400" dirty="0" err="1" smtClean="0">
                <a:latin typeface="Lucida Console" pitchFamily="49" charset="0"/>
              </a:rPr>
              <a:t>args</a:t>
            </a:r>
            <a:r>
              <a:rPr lang="en-US" altLang="zh-TW" sz="1400" dirty="0" smtClean="0">
                <a:latin typeface="Lucida Console" pitchFamily="49" charset="0"/>
              </a:rPr>
              <a:t>[] ){</a:t>
            </a:r>
          </a:p>
          <a:p>
            <a:pPr lvl="1">
              <a:lnSpc>
                <a:spcPts val="2400"/>
              </a:lnSpc>
            </a:pPr>
            <a:r>
              <a:rPr lang="en-US" altLang="zh-TW" sz="1400" dirty="0" smtClean="0">
                <a:solidFill>
                  <a:srgbClr val="FF0000"/>
                </a:solidFill>
                <a:latin typeface="Lucida Console" pitchFamily="49" charset="0"/>
              </a:rPr>
              <a:t>	……</a:t>
            </a:r>
          </a:p>
          <a:p>
            <a:pPr lvl="2">
              <a:lnSpc>
                <a:spcPts val="2400"/>
              </a:lnSpc>
            </a:pPr>
            <a:r>
              <a:rPr lang="en-US" altLang="zh-TW" sz="1400" dirty="0" smtClean="0">
                <a:solidFill>
                  <a:srgbClr val="00B050"/>
                </a:solidFill>
                <a:latin typeface="Lucida Console" pitchFamily="49" charset="0"/>
              </a:rPr>
              <a:t>// create Scanner to obtain input from command window</a:t>
            </a:r>
          </a:p>
          <a:p>
            <a:pPr lvl="2">
              <a:lnSpc>
                <a:spcPts val="2400"/>
              </a:lnSpc>
            </a:pPr>
            <a:r>
              <a:rPr lang="en-US" altLang="zh-TW" sz="1400" dirty="0" smtClean="0">
                <a:latin typeface="Lucida Console" pitchFamily="49" charset="0"/>
              </a:rPr>
              <a:t>Scanner input = new Scanner( </a:t>
            </a:r>
            <a:r>
              <a:rPr lang="en-US" altLang="zh-TW" sz="1400" dirty="0" err="1" smtClean="0">
                <a:latin typeface="Lucida Console" pitchFamily="49" charset="0"/>
              </a:rPr>
              <a:t>System.in</a:t>
            </a:r>
            <a:r>
              <a:rPr lang="en-US" altLang="zh-TW" sz="1400" dirty="0" smtClean="0">
                <a:latin typeface="Lucida Console" pitchFamily="49" charset="0"/>
              </a:rPr>
              <a:t> );</a:t>
            </a:r>
          </a:p>
          <a:p>
            <a:pPr lvl="2">
              <a:lnSpc>
                <a:spcPts val="2400"/>
              </a:lnSpc>
            </a:pPr>
            <a:r>
              <a:rPr lang="en-US" altLang="zh-TW" sz="1400" dirty="0" smtClean="0">
                <a:solidFill>
                  <a:srgbClr val="00B050"/>
                </a:solidFill>
                <a:latin typeface="Lucida Console" pitchFamily="49" charset="0"/>
              </a:rPr>
              <a:t>// read the first integer     </a:t>
            </a:r>
          </a:p>
          <a:p>
            <a:pPr lvl="2">
              <a:lnSpc>
                <a:spcPts val="2400"/>
              </a:lnSpc>
            </a:pPr>
            <a:r>
              <a:rPr lang="en-US" altLang="zh-TW" sz="1400" dirty="0" err="1" smtClean="0">
                <a:latin typeface="Lucida Console" pitchFamily="49" charset="0"/>
              </a:rPr>
              <a:t>System.out.print</a:t>
            </a:r>
            <a:r>
              <a:rPr lang="en-US" altLang="zh-TW" sz="1400" dirty="0" smtClean="0">
                <a:latin typeface="Lucida Console" pitchFamily="49" charset="0"/>
              </a:rPr>
              <a:t>("Enter first integer:");</a:t>
            </a:r>
          </a:p>
          <a:p>
            <a:pPr lvl="2">
              <a:lnSpc>
                <a:spcPts val="2400"/>
              </a:lnSpc>
            </a:pPr>
            <a:r>
              <a:rPr lang="en-US" altLang="zh-TW" sz="1400" dirty="0" smtClean="0">
                <a:latin typeface="Lucida Console" pitchFamily="49" charset="0"/>
              </a:rPr>
              <a:t>number1 = </a:t>
            </a:r>
            <a:r>
              <a:rPr lang="en-US" altLang="zh-TW" sz="1400" dirty="0" err="1" smtClean="0">
                <a:latin typeface="Lucida Console" pitchFamily="49" charset="0"/>
              </a:rPr>
              <a:t>input.nextInt</a:t>
            </a:r>
            <a:r>
              <a:rPr lang="en-US" altLang="zh-TW" sz="1400" dirty="0" smtClean="0">
                <a:latin typeface="Lucida Console" pitchFamily="49" charset="0"/>
              </a:rPr>
              <a:t>();</a:t>
            </a:r>
          </a:p>
          <a:p>
            <a:pPr lvl="2">
              <a:lnSpc>
                <a:spcPts val="2400"/>
              </a:lnSpc>
            </a:pPr>
            <a:r>
              <a:rPr lang="en-US" altLang="zh-TW" sz="1400" dirty="0" smtClean="0">
                <a:solidFill>
                  <a:srgbClr val="00B050"/>
                </a:solidFill>
                <a:latin typeface="Lucida Console" pitchFamily="49" charset="0"/>
              </a:rPr>
              <a:t>// read the second integer</a:t>
            </a:r>
          </a:p>
          <a:p>
            <a:pPr lvl="2">
              <a:lnSpc>
                <a:spcPts val="2400"/>
              </a:lnSpc>
            </a:pPr>
            <a:r>
              <a:rPr lang="en-US" altLang="zh-TW" sz="1400" dirty="0" err="1" smtClean="0">
                <a:latin typeface="Lucida Console" pitchFamily="49" charset="0"/>
              </a:rPr>
              <a:t>System.out.print</a:t>
            </a:r>
            <a:r>
              <a:rPr lang="en-US" altLang="zh-TW" sz="1400" dirty="0" smtClean="0">
                <a:latin typeface="Lucida Console" pitchFamily="49" charset="0"/>
              </a:rPr>
              <a:t>("Enter second integer:");</a:t>
            </a:r>
          </a:p>
          <a:p>
            <a:pPr lvl="2">
              <a:lnSpc>
                <a:spcPts val="2400"/>
              </a:lnSpc>
            </a:pPr>
            <a:r>
              <a:rPr lang="en-US" altLang="zh-TW" sz="1400" dirty="0" smtClean="0">
                <a:latin typeface="Lucida Console" pitchFamily="49" charset="0"/>
              </a:rPr>
              <a:t>number2 = </a:t>
            </a:r>
            <a:r>
              <a:rPr lang="en-US" altLang="zh-TW" sz="1400" dirty="0" err="1" smtClean="0">
                <a:latin typeface="Lucida Console" pitchFamily="49" charset="0"/>
              </a:rPr>
              <a:t>input.nextInt</a:t>
            </a:r>
            <a:r>
              <a:rPr lang="en-US" altLang="zh-TW" sz="1400" dirty="0" smtClean="0">
                <a:latin typeface="Lucida Console" pitchFamily="49" charset="0"/>
              </a:rPr>
              <a:t>();</a:t>
            </a:r>
          </a:p>
          <a:p>
            <a:pPr lvl="2">
              <a:lnSpc>
                <a:spcPts val="2400"/>
              </a:lnSpc>
            </a:pPr>
            <a:r>
              <a:rPr lang="en-US" altLang="zh-TW" sz="1400" dirty="0" smtClean="0">
                <a:latin typeface="Lucida Console" pitchFamily="49" charset="0"/>
              </a:rPr>
              <a:t>……</a:t>
            </a:r>
          </a:p>
          <a:p>
            <a:pPr lvl="1">
              <a:lnSpc>
                <a:spcPts val="2400"/>
              </a:lnSpc>
            </a:pPr>
            <a:r>
              <a:rPr lang="en-US" altLang="zh-TW" sz="1400" dirty="0" smtClean="0">
                <a:latin typeface="Lucida Console" pitchFamily="49" charset="0"/>
              </a:rPr>
              <a:t>}</a:t>
            </a:r>
            <a:r>
              <a:rPr lang="en-US" altLang="zh-TW" sz="1400" dirty="0" smtClean="0">
                <a:solidFill>
                  <a:srgbClr val="00B050"/>
                </a:solidFill>
                <a:latin typeface="Lucida Console" pitchFamily="49" charset="0"/>
              </a:rPr>
              <a:t>/* End of main */</a:t>
            </a:r>
            <a:endParaRPr lang="zh-TW" altLang="en-US" sz="1400" dirty="0" smtClean="0">
              <a:latin typeface="Lucida Console" pitchFamily="49" charset="0"/>
            </a:endParaRPr>
          </a:p>
          <a:p>
            <a:pPr>
              <a:lnSpc>
                <a:spcPts val="2400"/>
              </a:lnSpc>
            </a:pPr>
            <a:r>
              <a:rPr lang="en-US" altLang="zh-TW" sz="1400" dirty="0" smtClean="0">
                <a:latin typeface="Lucida Console" pitchFamily="49" charset="0"/>
              </a:rPr>
              <a:t>}</a:t>
            </a:r>
            <a:r>
              <a:rPr lang="en-US" altLang="zh-TW" sz="1400" dirty="0" smtClean="0">
                <a:solidFill>
                  <a:srgbClr val="00B050"/>
                </a:solidFill>
                <a:latin typeface="Lucida Console" pitchFamily="49" charset="0"/>
              </a:rPr>
              <a:t>/* End of class Addition */</a:t>
            </a:r>
            <a:endParaRPr lang="zh-TW" altLang="en-US" sz="1400" dirty="0">
              <a:solidFill>
                <a:srgbClr val="00B050"/>
              </a:solidFill>
              <a:latin typeface="Lucida Console" pitchFamily="49" charset="0"/>
            </a:endParaRP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23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71538" y="3286124"/>
            <a:ext cx="6858048" cy="64294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Value Input: Integer Addition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500034" y="1714488"/>
            <a:ext cx="807249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TW" sz="1400" dirty="0" smtClean="0">
                <a:solidFill>
                  <a:srgbClr val="FF0000"/>
                </a:solidFill>
                <a:latin typeface="Lucida Console" pitchFamily="49" charset="0"/>
              </a:rPr>
              <a:t>import </a:t>
            </a:r>
            <a:r>
              <a:rPr lang="en-US" altLang="zh-TW" sz="1400" dirty="0" err="1" smtClean="0">
                <a:solidFill>
                  <a:srgbClr val="FF0000"/>
                </a:solidFill>
                <a:latin typeface="Lucida Console" pitchFamily="49" charset="0"/>
              </a:rPr>
              <a:t>java.util.Scanner</a:t>
            </a:r>
            <a:r>
              <a:rPr lang="en-US" altLang="zh-TW" sz="1400" dirty="0" smtClean="0">
                <a:solidFill>
                  <a:srgbClr val="FF0000"/>
                </a:solidFill>
                <a:latin typeface="Lucida Console" pitchFamily="49" charset="0"/>
              </a:rPr>
              <a:t>;</a:t>
            </a:r>
          </a:p>
          <a:p>
            <a:pPr>
              <a:lnSpc>
                <a:spcPts val="2400"/>
              </a:lnSpc>
            </a:pPr>
            <a:r>
              <a:rPr lang="en-US" altLang="zh-TW" sz="1400" dirty="0" smtClean="0">
                <a:solidFill>
                  <a:srgbClr val="0070C0"/>
                </a:solidFill>
                <a:latin typeface="Lucida Console" pitchFamily="49" charset="0"/>
              </a:rPr>
              <a:t>public class </a:t>
            </a:r>
            <a:r>
              <a:rPr lang="en-US" altLang="zh-TW" sz="1400" dirty="0" smtClean="0">
                <a:latin typeface="Lucida Console" pitchFamily="49" charset="0"/>
              </a:rPr>
              <a:t>Addition {</a:t>
            </a:r>
          </a:p>
          <a:p>
            <a:pPr lvl="1">
              <a:lnSpc>
                <a:spcPts val="2400"/>
              </a:lnSpc>
            </a:pPr>
            <a:r>
              <a:rPr lang="en-US" altLang="zh-TW" sz="1400" dirty="0" smtClean="0">
                <a:solidFill>
                  <a:srgbClr val="00B050"/>
                </a:solidFill>
                <a:latin typeface="Lucida Console" pitchFamily="49" charset="0"/>
              </a:rPr>
              <a:t>// main method begins execution of Java application</a:t>
            </a:r>
          </a:p>
          <a:p>
            <a:pPr lvl="1">
              <a:lnSpc>
                <a:spcPts val="2400"/>
              </a:lnSpc>
            </a:pPr>
            <a:r>
              <a:rPr lang="en-US" altLang="zh-TW" sz="1400" dirty="0" smtClean="0">
                <a:solidFill>
                  <a:srgbClr val="0070C0"/>
                </a:solidFill>
                <a:latin typeface="Lucida Console" pitchFamily="49" charset="0"/>
              </a:rPr>
              <a:t>public static </a:t>
            </a:r>
            <a:r>
              <a:rPr lang="en-US" altLang="zh-TW" sz="1400" dirty="0" smtClean="0">
                <a:latin typeface="Lucida Console" pitchFamily="49" charset="0"/>
              </a:rPr>
              <a:t>void main( String </a:t>
            </a:r>
            <a:r>
              <a:rPr lang="en-US" altLang="zh-TW" sz="1400" dirty="0" err="1" smtClean="0">
                <a:latin typeface="Lucida Console" pitchFamily="49" charset="0"/>
              </a:rPr>
              <a:t>args</a:t>
            </a:r>
            <a:r>
              <a:rPr lang="en-US" altLang="zh-TW" sz="1400" dirty="0" smtClean="0">
                <a:latin typeface="Lucida Console" pitchFamily="49" charset="0"/>
              </a:rPr>
              <a:t>[] ){</a:t>
            </a:r>
          </a:p>
          <a:p>
            <a:pPr lvl="1">
              <a:lnSpc>
                <a:spcPts val="2400"/>
              </a:lnSpc>
            </a:pPr>
            <a:r>
              <a:rPr lang="en-US" altLang="zh-TW" sz="1400" dirty="0" smtClean="0">
                <a:solidFill>
                  <a:srgbClr val="FF0000"/>
                </a:solidFill>
                <a:latin typeface="Lucida Console" pitchFamily="49" charset="0"/>
              </a:rPr>
              <a:t>	……</a:t>
            </a:r>
          </a:p>
          <a:p>
            <a:pPr lvl="2">
              <a:lnSpc>
                <a:spcPts val="2400"/>
              </a:lnSpc>
            </a:pPr>
            <a:r>
              <a:rPr lang="en-US" altLang="zh-TW" sz="1400" dirty="0" smtClean="0">
                <a:latin typeface="Lucida Console" pitchFamily="49" charset="0"/>
              </a:rPr>
              <a:t>sum = number1 + number2;</a:t>
            </a:r>
          </a:p>
          <a:p>
            <a:pPr lvl="2">
              <a:lnSpc>
                <a:spcPts val="2400"/>
              </a:lnSpc>
            </a:pPr>
            <a:r>
              <a:rPr lang="en-US" altLang="zh-TW" sz="1400" dirty="0" err="1" smtClean="0">
                <a:latin typeface="Lucida Console" pitchFamily="49" charset="0"/>
              </a:rPr>
              <a:t>System.out.printf</a:t>
            </a:r>
            <a:r>
              <a:rPr lang="en-US" altLang="zh-TW" sz="1400" dirty="0" smtClean="0">
                <a:latin typeface="Lucida Console" pitchFamily="49" charset="0"/>
              </a:rPr>
              <a:t>("Sum is: %d\n", sum);}</a:t>
            </a:r>
            <a:r>
              <a:rPr lang="en-US" altLang="zh-TW" sz="1400" dirty="0" smtClean="0">
                <a:solidFill>
                  <a:srgbClr val="00B050"/>
                </a:solidFill>
                <a:latin typeface="Lucida Console" pitchFamily="49" charset="0"/>
              </a:rPr>
              <a:t>/* End of main */</a:t>
            </a:r>
            <a:endParaRPr lang="zh-TW" altLang="en-US" sz="1400" dirty="0" smtClean="0">
              <a:latin typeface="Lucida Console" pitchFamily="49" charset="0"/>
            </a:endParaRPr>
          </a:p>
          <a:p>
            <a:pPr>
              <a:lnSpc>
                <a:spcPts val="2400"/>
              </a:lnSpc>
            </a:pPr>
            <a:r>
              <a:rPr lang="en-US" altLang="zh-TW" sz="1400" dirty="0" smtClean="0">
                <a:latin typeface="Lucida Console" pitchFamily="49" charset="0"/>
              </a:rPr>
              <a:t>}</a:t>
            </a:r>
            <a:r>
              <a:rPr lang="en-US" altLang="zh-TW" sz="1400" dirty="0" smtClean="0">
                <a:solidFill>
                  <a:srgbClr val="00B050"/>
                </a:solidFill>
                <a:latin typeface="Lucida Console" pitchFamily="49" charset="0"/>
              </a:rPr>
              <a:t>/* End of class Addition */</a:t>
            </a:r>
            <a:endParaRPr lang="zh-TW" altLang="en-US" sz="1400" dirty="0">
              <a:solidFill>
                <a:srgbClr val="00B050"/>
              </a:solidFill>
              <a:latin typeface="Lucida Console" pitchFamily="49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24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Arithmetic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Description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Arithmetic calculations used in most programs</a:t>
            </a:r>
          </a:p>
          <a:p>
            <a:pPr lvl="2"/>
            <a:r>
              <a:rPr lang="en-US" altLang="zh-TW" dirty="0" smtClean="0"/>
              <a:t>Asterisk ‘*’ indicates multiplication</a:t>
            </a:r>
          </a:p>
          <a:p>
            <a:pPr lvl="2"/>
            <a:r>
              <a:rPr lang="en-US" altLang="zh-TW" dirty="0" smtClean="0"/>
              <a:t>Percent sign ‘%’ is the remainder (modulus) operator</a:t>
            </a:r>
          </a:p>
          <a:p>
            <a:pPr lvl="1">
              <a:spcBef>
                <a:spcPts val="1200"/>
              </a:spcBef>
            </a:pPr>
            <a:r>
              <a:rPr lang="en-US" altLang="zh-TW" dirty="0" smtClean="0">
                <a:ea typeface="新細明體" charset="-120"/>
              </a:rPr>
              <a:t>Integer division truncates remainder</a:t>
            </a:r>
          </a:p>
          <a:p>
            <a:pPr lvl="2">
              <a:buFontTx/>
              <a:buNone/>
            </a:pPr>
            <a:r>
              <a:rPr lang="en-US" altLang="zh-TW" b="1" dirty="0" smtClean="0">
                <a:latin typeface="Courier New" pitchFamily="49" charset="0"/>
                <a:ea typeface="新細明體" charset="-120"/>
              </a:rPr>
              <a:t>7 / 5</a:t>
            </a:r>
            <a:r>
              <a:rPr lang="en-US" altLang="zh-TW" dirty="0" smtClean="0">
                <a:ea typeface="新細明體" charset="-120"/>
              </a:rPr>
              <a:t> evaluates to </a:t>
            </a:r>
            <a:r>
              <a:rPr lang="en-US" altLang="zh-TW" b="1" dirty="0" smtClean="0">
                <a:latin typeface="Courier New" pitchFamily="49" charset="0"/>
                <a:ea typeface="新細明體" charset="-120"/>
              </a:rPr>
              <a:t>1</a:t>
            </a:r>
            <a:endParaRPr lang="en-US" altLang="zh-TW" dirty="0" smtClean="0">
              <a:ea typeface="新細明體" charset="-120"/>
            </a:endParaRPr>
          </a:p>
          <a:p>
            <a:pPr lvl="1">
              <a:spcBef>
                <a:spcPts val="1200"/>
              </a:spcBef>
            </a:pPr>
            <a:r>
              <a:rPr lang="en-US" altLang="zh-TW" dirty="0" smtClean="0">
                <a:ea typeface="新細明體" charset="-120"/>
              </a:rPr>
              <a:t>Modulus operator </a:t>
            </a:r>
            <a:r>
              <a:rPr lang="en-US" altLang="zh-TW" b="1" dirty="0" smtClean="0">
                <a:latin typeface="Courier New" pitchFamily="49" charset="0"/>
                <a:ea typeface="新細明體" charset="-120"/>
              </a:rPr>
              <a:t>%</a:t>
            </a:r>
            <a:r>
              <a:rPr lang="en-US" altLang="zh-TW" dirty="0" smtClean="0">
                <a:ea typeface="新細明體" charset="-120"/>
              </a:rPr>
              <a:t> returns the remainder </a:t>
            </a:r>
          </a:p>
          <a:p>
            <a:pPr lvl="2">
              <a:buFontTx/>
              <a:buNone/>
            </a:pPr>
            <a:r>
              <a:rPr lang="en-US" altLang="zh-TW" b="1" dirty="0" smtClean="0">
                <a:latin typeface="Courier New" pitchFamily="49" charset="0"/>
                <a:ea typeface="新細明體" charset="-120"/>
              </a:rPr>
              <a:t>7 % 5</a:t>
            </a:r>
            <a:r>
              <a:rPr lang="en-US" altLang="zh-TW" dirty="0" smtClean="0">
                <a:ea typeface="新細明體" charset="-120"/>
              </a:rPr>
              <a:t> evaluates to </a:t>
            </a:r>
            <a:r>
              <a:rPr lang="en-US" altLang="zh-TW" b="1" dirty="0" smtClean="0">
                <a:latin typeface="Courier New" pitchFamily="49" charset="0"/>
                <a:ea typeface="新細明體" charset="-120"/>
              </a:rPr>
              <a:t>2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25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Arithmetic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Operator precedence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Some arithmetic operators act before others</a:t>
            </a:r>
          </a:p>
          <a:p>
            <a:endParaRPr lang="zh-TW" altLang="en-US" dirty="0"/>
          </a:p>
        </p:txBody>
      </p:sp>
      <p:graphicFrame>
        <p:nvGraphicFramePr>
          <p:cNvPr id="37890" name="Object 2"/>
          <p:cNvGraphicFramePr>
            <a:graphicFrameLocks noChangeAspect="1"/>
          </p:cNvGraphicFramePr>
          <p:nvPr/>
        </p:nvGraphicFramePr>
        <p:xfrm>
          <a:off x="785786" y="2857496"/>
          <a:ext cx="7788275" cy="3586163"/>
        </p:xfrm>
        <a:graphic>
          <a:graphicData uri="http://schemas.openxmlformats.org/presentationml/2006/ole">
            <p:oleObj spid="_x0000_s37890" name="Document" r:id="rId3" imgW="7819869" imgH="3577128" progId="Word.Document.8">
              <p:embed/>
            </p:oleObj>
          </a:graphicData>
        </a:graphic>
      </p:graphicFrame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26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Equality and Relational Operators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Description</a:t>
            </a:r>
          </a:p>
          <a:p>
            <a:pPr lvl="1"/>
            <a:r>
              <a:rPr lang="en-US" altLang="zh-TW" dirty="0" smtClean="0"/>
              <a:t>A condition is an expression that can be either </a:t>
            </a:r>
            <a:r>
              <a:rPr lang="en-US" altLang="zh-TW" dirty="0" smtClean="0">
                <a:solidFill>
                  <a:srgbClr val="00B050"/>
                </a:solidFill>
              </a:rPr>
              <a:t>true </a:t>
            </a:r>
            <a:r>
              <a:rPr lang="en-US" altLang="zh-TW" dirty="0" smtClean="0"/>
              <a:t>or </a:t>
            </a:r>
            <a:r>
              <a:rPr lang="en-US" altLang="zh-TW" dirty="0" smtClean="0">
                <a:solidFill>
                  <a:srgbClr val="00B050"/>
                </a:solidFill>
              </a:rPr>
              <a:t>false</a:t>
            </a:r>
            <a:r>
              <a:rPr lang="en-US" altLang="zh-TW" dirty="0" smtClean="0"/>
              <a:t>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It is used in control statements (if, for, while) to change the execution flow of program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Conditions can be formed by using </a:t>
            </a:r>
          </a:p>
          <a:p>
            <a:pPr lvl="2"/>
            <a:r>
              <a:rPr lang="en-US" altLang="zh-TW" dirty="0" smtClean="0"/>
              <a:t>Equality Operators</a:t>
            </a:r>
          </a:p>
          <a:p>
            <a:pPr lvl="2"/>
            <a:r>
              <a:rPr lang="en-US" altLang="zh-TW" dirty="0" smtClean="0"/>
              <a:t>Relational Operators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27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Equality and Relational Operators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Equality/Relational </a:t>
            </a:r>
            <a:r>
              <a:rPr lang="en-US" altLang="zh-TW" dirty="0" smtClean="0"/>
              <a:t>Operators</a:t>
            </a:r>
            <a:endParaRPr lang="zh-TW" altLang="en-US" dirty="0"/>
          </a:p>
        </p:txBody>
      </p:sp>
      <p:graphicFrame>
        <p:nvGraphicFramePr>
          <p:cNvPr id="4" name="內容版面配置區 3"/>
          <p:cNvGraphicFramePr>
            <a:graphicFrameLocks/>
          </p:cNvGraphicFramePr>
          <p:nvPr/>
        </p:nvGraphicFramePr>
        <p:xfrm>
          <a:off x="354040" y="2407618"/>
          <a:ext cx="8504240" cy="323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0198"/>
                <a:gridCol w="1714512"/>
                <a:gridCol w="1785950"/>
                <a:gridCol w="35035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Standard</a:t>
                      </a:r>
                      <a:r>
                        <a:rPr lang="en-US" altLang="zh-TW" baseline="0" dirty="0" smtClean="0"/>
                        <a:t>  Algebraic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Java Equality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Sample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Meaning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=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==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x == y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x is equal to y?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!=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baseline="0" dirty="0" smtClean="0"/>
                        <a:t>x </a:t>
                      </a:r>
                      <a:r>
                        <a:rPr lang="en-US" altLang="zh-TW" dirty="0" smtClean="0"/>
                        <a:t>!= y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x is not equal to y ?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&gt;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&gt;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x &gt; y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x is greater than y ?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&lt;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&lt;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x &lt; y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x is less than y?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&gt;=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x &gt;= y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x is greater than or equal to y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&lt;=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x &lt;= y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x is less than or equal to y</a:t>
                      </a:r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物件 4"/>
          <p:cNvGraphicFramePr>
            <a:graphicFrameLocks noChangeAspect="1"/>
          </p:cNvGraphicFramePr>
          <p:nvPr/>
        </p:nvGraphicFramePr>
        <p:xfrm>
          <a:off x="357158" y="3357562"/>
          <a:ext cx="285752" cy="285752"/>
        </p:xfrm>
        <a:graphic>
          <a:graphicData uri="http://schemas.openxmlformats.org/presentationml/2006/ole">
            <p:oleObj spid="_x0000_s38914" name="方程式" r:id="rId3" imgW="139680" imgH="139680" progId="Equation.3">
              <p:embed/>
            </p:oleObj>
          </a:graphicData>
        </a:graphic>
      </p:graphicFrame>
      <p:graphicFrame>
        <p:nvGraphicFramePr>
          <p:cNvPr id="38915" name="Object 3"/>
          <p:cNvGraphicFramePr>
            <a:graphicFrameLocks noChangeAspect="1"/>
          </p:cNvGraphicFramePr>
          <p:nvPr/>
        </p:nvGraphicFramePr>
        <p:xfrm>
          <a:off x="369888" y="4845050"/>
          <a:ext cx="258762" cy="312738"/>
        </p:xfrm>
        <a:graphic>
          <a:graphicData uri="http://schemas.openxmlformats.org/presentationml/2006/ole">
            <p:oleObj spid="_x0000_s38915" name="方程式" r:id="rId4" imgW="126720" imgH="152280" progId="Equation.3">
              <p:embed/>
            </p:oleObj>
          </a:graphicData>
        </a:graphic>
      </p:graphicFrame>
      <p:graphicFrame>
        <p:nvGraphicFramePr>
          <p:cNvPr id="38916" name="Object 4"/>
          <p:cNvGraphicFramePr>
            <a:graphicFrameLocks noChangeAspect="1"/>
          </p:cNvGraphicFramePr>
          <p:nvPr/>
        </p:nvGraphicFramePr>
        <p:xfrm>
          <a:off x="357158" y="5187964"/>
          <a:ext cx="258762" cy="312738"/>
        </p:xfrm>
        <a:graphic>
          <a:graphicData uri="http://schemas.openxmlformats.org/presentationml/2006/ole">
            <p:oleObj spid="_x0000_s38916" name="方程式" r:id="rId5" imgW="126720" imgH="152280" progId="Equation.3">
              <p:embed/>
            </p:oleObj>
          </a:graphicData>
        </a:graphic>
      </p:graphicFrame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28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000100" y="4714884"/>
            <a:ext cx="7500990" cy="92869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1000100" y="3786190"/>
            <a:ext cx="7500990" cy="92869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Equality and Relational Operators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Example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29</a:t>
            </a:fld>
            <a:endParaRPr lang="en-US" altLang="zh-TW"/>
          </a:p>
        </p:txBody>
      </p:sp>
      <p:sp>
        <p:nvSpPr>
          <p:cNvPr id="6" name="矩形 5"/>
          <p:cNvSpPr/>
          <p:nvPr/>
        </p:nvSpPr>
        <p:spPr>
          <a:xfrm>
            <a:off x="500034" y="2214554"/>
            <a:ext cx="807249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import </a:t>
            </a:r>
            <a:r>
              <a:rPr lang="en-US" altLang="zh-TW" sz="1600" dirty="0" err="1" smtClean="0">
                <a:latin typeface="Lucida Console" pitchFamily="49" charset="0"/>
              </a:rPr>
              <a:t>java.util.Scanner</a:t>
            </a:r>
            <a:r>
              <a:rPr lang="en-US" altLang="zh-TW" sz="1600" dirty="0" smtClean="0">
                <a:latin typeface="Lucida Console" pitchFamily="49" charset="0"/>
              </a:rPr>
              <a:t>;</a:t>
            </a:r>
          </a:p>
          <a:p>
            <a:pPr>
              <a:lnSpc>
                <a:spcPts val="24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class </a:t>
            </a:r>
            <a:r>
              <a:rPr lang="en-US" altLang="zh-TW" sz="1600" dirty="0" smtClean="0">
                <a:latin typeface="Lucida Console" pitchFamily="49" charset="0"/>
              </a:rPr>
              <a:t>Comparison {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static </a:t>
            </a:r>
            <a:r>
              <a:rPr lang="en-US" altLang="zh-TW" sz="1600" dirty="0" smtClean="0">
                <a:latin typeface="Lucida Console" pitchFamily="49" charset="0"/>
              </a:rPr>
              <a:t>void main( String </a:t>
            </a:r>
            <a:r>
              <a:rPr lang="en-US" altLang="zh-TW" sz="1600" dirty="0" err="1" smtClean="0">
                <a:latin typeface="Lucida Console" pitchFamily="49" charset="0"/>
              </a:rPr>
              <a:t>args</a:t>
            </a:r>
            <a:r>
              <a:rPr lang="en-US" altLang="zh-TW" sz="1600" dirty="0" smtClean="0">
                <a:latin typeface="Lucida Console" pitchFamily="49" charset="0"/>
              </a:rPr>
              <a:t>[] ){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	</a:t>
            </a:r>
            <a:r>
              <a:rPr lang="en-US" altLang="zh-TW" sz="1600" dirty="0" err="1" smtClean="0">
                <a:latin typeface="Lucida Console" pitchFamily="49" charset="0"/>
              </a:rPr>
              <a:t>int</a:t>
            </a:r>
            <a:r>
              <a:rPr lang="en-US" altLang="zh-TW" sz="1600" dirty="0" smtClean="0">
                <a:latin typeface="Lucida Console" pitchFamily="49" charset="0"/>
              </a:rPr>
              <a:t> number1=100;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	</a:t>
            </a:r>
            <a:r>
              <a:rPr lang="en-US" altLang="zh-TW" sz="1600" dirty="0" err="1" smtClean="0">
                <a:latin typeface="Lucida Console" pitchFamily="49" charset="0"/>
              </a:rPr>
              <a:t>int</a:t>
            </a:r>
            <a:r>
              <a:rPr lang="en-US" altLang="zh-TW" sz="1600" dirty="0" smtClean="0">
                <a:latin typeface="Lucida Console" pitchFamily="49" charset="0"/>
              </a:rPr>
              <a:t> number2=200;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	</a:t>
            </a:r>
            <a:r>
              <a:rPr lang="en-US" altLang="zh-TW" sz="1600" dirty="0" smtClean="0">
                <a:latin typeface="Lucida Console" pitchFamily="49" charset="0"/>
              </a:rPr>
              <a:t>if(number1 </a:t>
            </a:r>
            <a:r>
              <a:rPr lang="en-US" altLang="zh-TW" sz="1600" b="1" dirty="0" smtClean="0">
                <a:solidFill>
                  <a:srgbClr val="FF0000"/>
                </a:solidFill>
                <a:latin typeface="Lucida Console" pitchFamily="49" charset="0"/>
              </a:rPr>
              <a:t>==</a:t>
            </a:r>
            <a:r>
              <a:rPr lang="en-US" altLang="zh-TW" sz="1600" dirty="0" smtClean="0">
                <a:latin typeface="Lucida Console" pitchFamily="49" charset="0"/>
              </a:rPr>
              <a:t> number2){</a:t>
            </a:r>
          </a:p>
          <a:p>
            <a:pPr lvl="3">
              <a:lnSpc>
                <a:spcPts val="24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System.out.printf</a:t>
            </a:r>
            <a:r>
              <a:rPr lang="en-US" altLang="zh-TW" sz="1600" dirty="0" smtClean="0">
                <a:latin typeface="Lucida Console" pitchFamily="49" charset="0"/>
              </a:rPr>
              <a:t>(“%d == %d \n”, number1, number2);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	</a:t>
            </a: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if-condition */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	if(number1 </a:t>
            </a:r>
            <a:r>
              <a:rPr lang="en-US" altLang="zh-TW" sz="1600" b="1" dirty="0" smtClean="0">
                <a:solidFill>
                  <a:srgbClr val="FF0000"/>
                </a:solidFill>
                <a:latin typeface="Lucida Console" pitchFamily="49" charset="0"/>
              </a:rPr>
              <a:t>!=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smtClean="0">
                <a:latin typeface="Lucida Console" pitchFamily="49" charset="0"/>
              </a:rPr>
              <a:t>number2){</a:t>
            </a:r>
          </a:p>
          <a:p>
            <a:pPr lvl="3">
              <a:lnSpc>
                <a:spcPts val="24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System.out.printf</a:t>
            </a:r>
            <a:r>
              <a:rPr lang="en-US" altLang="zh-TW" sz="1600" dirty="0" smtClean="0">
                <a:latin typeface="Lucida Console" pitchFamily="49" charset="0"/>
              </a:rPr>
              <a:t>(“%d </a:t>
            </a:r>
            <a:r>
              <a:rPr lang="en-US" altLang="zh-TW" sz="1600" dirty="0" smtClean="0">
                <a:latin typeface="Lucida Console" pitchFamily="49" charset="0"/>
              </a:rPr>
              <a:t>!= </a:t>
            </a:r>
            <a:r>
              <a:rPr lang="en-US" altLang="zh-TW" sz="1600" dirty="0" smtClean="0">
                <a:latin typeface="Lucida Console" pitchFamily="49" charset="0"/>
              </a:rPr>
              <a:t>%d \n”, number1, number2);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	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if-condition */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main */</a:t>
            </a:r>
            <a:endParaRPr lang="zh-TW" altLang="en-US" sz="1600" dirty="0" smtClean="0">
              <a:latin typeface="Lucida Console" pitchFamily="49" charset="0"/>
            </a:endParaRPr>
          </a:p>
          <a:p>
            <a:pPr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class Addition */</a:t>
            </a:r>
            <a:endParaRPr lang="zh-TW" altLang="en-US" sz="1600" dirty="0">
              <a:solidFill>
                <a:srgbClr val="00B050"/>
              </a:solidFill>
              <a:latin typeface="Lucida Console" pitchFamily="49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WordArt 3"/>
          <p:cNvSpPr>
            <a:spLocks noChangeArrowheads="1" noChangeShapeType="1" noTextEdit="1"/>
          </p:cNvSpPr>
          <p:nvPr/>
        </p:nvSpPr>
        <p:spPr bwMode="gray">
          <a:xfrm>
            <a:off x="2971800" y="1633538"/>
            <a:ext cx="4648200" cy="6096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en-US" altLang="zh-TW" sz="3600" b="1" kern="10">
                <a:ln w="1905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accent2"/>
                    </a:gs>
                    <a:gs pos="100000">
                      <a:schemeClr val="hlink"/>
                    </a:gs>
                  </a:gsLst>
                  <a:lin ang="0" scaled="1"/>
                </a:gradFill>
                <a:latin typeface="Arial"/>
                <a:cs typeface="Arial"/>
              </a:rPr>
              <a:t>Thank You !</a:t>
            </a:r>
            <a:endParaRPr lang="zh-TW" altLang="en-US" sz="3600" b="1" kern="10">
              <a:ln w="19050">
                <a:solidFill>
                  <a:schemeClr val="bg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accent2"/>
                  </a:gs>
                  <a:gs pos="100000">
                    <a:schemeClr val="hlink"/>
                  </a:gs>
                </a:gsLst>
                <a:lin ang="0" scaled="1"/>
              </a:gradFill>
              <a:latin typeface="Arial"/>
              <a:cs typeface="Arial"/>
            </a:endParaRPr>
          </a:p>
        </p:txBody>
      </p:sp>
      <p:sp>
        <p:nvSpPr>
          <p:cNvPr id="88068" name="Text Box 4"/>
          <p:cNvSpPr txBox="1">
            <a:spLocks noChangeArrowheads="1"/>
          </p:cNvSpPr>
          <p:nvPr/>
        </p:nvSpPr>
        <p:spPr bwMode="auto">
          <a:xfrm>
            <a:off x="3657600" y="5715000"/>
            <a:ext cx="18843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000" b="1">
                <a:solidFill>
                  <a:schemeClr val="bg1"/>
                </a:solidFill>
                <a:latin typeface="Verdana" pitchFamily="34" charset="0"/>
                <a:ea typeface="新細明體" charset="-120"/>
              </a:rPr>
              <a:t>www.themegallery.com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9F75-EAD1-462E-87F0-0AB5E1E16C09}" type="slidenum">
              <a:rPr lang="en-US" altLang="zh-TW" smtClean="0"/>
              <a:pPr/>
              <a:t>30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市鎮">
  <a:themeElements>
    <a:clrScheme name="市鎮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市鎮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市鎮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2043</TotalTime>
  <Words>1244</Words>
  <Application>Microsoft Office PowerPoint</Application>
  <PresentationFormat>如螢幕大小 (4:3)</PresentationFormat>
  <Paragraphs>432</Paragraphs>
  <Slides>30</Slides>
  <Notes>0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2</vt:i4>
      </vt:variant>
      <vt:variant>
        <vt:lpstr>投影片標題</vt:lpstr>
      </vt:variant>
      <vt:variant>
        <vt:i4>30</vt:i4>
      </vt:variant>
    </vt:vector>
  </HeadingPairs>
  <TitlesOfParts>
    <vt:vector size="33" baseType="lpstr">
      <vt:lpstr>市鎮</vt:lpstr>
      <vt:lpstr>Document</vt:lpstr>
      <vt:lpstr>方程式</vt:lpstr>
      <vt:lpstr>Windows Programming Using Java</vt:lpstr>
      <vt:lpstr>Contents</vt:lpstr>
      <vt:lpstr>Introduction</vt:lpstr>
      <vt:lpstr>Introduction</vt:lpstr>
      <vt:lpstr>Introduction</vt:lpstr>
      <vt:lpstr>A First Program in Java</vt:lpstr>
      <vt:lpstr>A First Program in Java</vt:lpstr>
      <vt:lpstr>A First Program in Java</vt:lpstr>
      <vt:lpstr>A First Program in Java</vt:lpstr>
      <vt:lpstr>A First Program in Java</vt:lpstr>
      <vt:lpstr>A First Program in Java</vt:lpstr>
      <vt:lpstr>A First Program in Java</vt:lpstr>
      <vt:lpstr>A First Program in Java</vt:lpstr>
      <vt:lpstr>A First Program in Java</vt:lpstr>
      <vt:lpstr>Text Displaying</vt:lpstr>
      <vt:lpstr>Text Displaying</vt:lpstr>
      <vt:lpstr>Text Displaying</vt:lpstr>
      <vt:lpstr>Text Displaying</vt:lpstr>
      <vt:lpstr>Text Displaying</vt:lpstr>
      <vt:lpstr>Value Input: Integer Addition</vt:lpstr>
      <vt:lpstr>Value Input: Integer Addition</vt:lpstr>
      <vt:lpstr>Value Input: Integer Addition</vt:lpstr>
      <vt:lpstr>Value Input: Integer Addition</vt:lpstr>
      <vt:lpstr>Value Input: Integer Addition</vt:lpstr>
      <vt:lpstr>Arithmetic</vt:lpstr>
      <vt:lpstr>Arithmetic</vt:lpstr>
      <vt:lpstr>Equality and Relational Operators</vt:lpstr>
      <vt:lpstr>Equality and Relational Operators</vt:lpstr>
      <vt:lpstr>Equality and Relational Operators</vt:lpstr>
      <vt:lpstr>投影片 30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USER</dc:creator>
  <cp:lastModifiedBy>USER</cp:lastModifiedBy>
  <cp:revision>332</cp:revision>
  <dcterms:created xsi:type="dcterms:W3CDTF">2009-02-10T14:37:49Z</dcterms:created>
  <dcterms:modified xsi:type="dcterms:W3CDTF">2010-02-23T07:09:17Z</dcterms:modified>
</cp:coreProperties>
</file>