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2"/>
  </p:notesMasterIdLst>
  <p:handoutMasterIdLst>
    <p:handoutMasterId r:id="rId23"/>
  </p:handoutMasterIdLst>
  <p:sldIdLst>
    <p:sldId id="256" r:id="rId2"/>
    <p:sldId id="283" r:id="rId3"/>
    <p:sldId id="285" r:id="rId4"/>
    <p:sldId id="287" r:id="rId5"/>
    <p:sldId id="284" r:id="rId6"/>
    <p:sldId id="288" r:id="rId7"/>
    <p:sldId id="289" r:id="rId8"/>
    <p:sldId id="308" r:id="rId9"/>
    <p:sldId id="290" r:id="rId10"/>
    <p:sldId id="295" r:id="rId11"/>
    <p:sldId id="298" r:id="rId12"/>
    <p:sldId id="297" r:id="rId13"/>
    <p:sldId id="299" r:id="rId14"/>
    <p:sldId id="300" r:id="rId15"/>
    <p:sldId id="304" r:id="rId16"/>
    <p:sldId id="301" r:id="rId17"/>
    <p:sldId id="305" r:id="rId18"/>
    <p:sldId id="306" r:id="rId19"/>
    <p:sldId id="307" r:id="rId20"/>
    <p:sldId id="276" r:id="rId21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BFE9F-B81A-403E-ABB4-63A69420E449}" type="datetimeFigureOut">
              <a:rPr lang="zh-TW" altLang="en-US" smtClean="0"/>
              <a:pPr/>
              <a:t>2010/2/22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33A9-456F-4632-8E97-5D0F47C00B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81807-6A7E-4058-A463-281A08470EDB}" type="datetimeFigureOut">
              <a:rPr lang="zh-TW" altLang="en-US" smtClean="0"/>
              <a:pPr/>
              <a:t>2010/2/22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7225-585B-44F6-AC99-988D25F789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3039F75-EAD1-462E-87F0-0AB5E1E16C0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ECF187F-38F4-472D-9752-C2241FBB609A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pic>
        <p:nvPicPr>
          <p:cNvPr id="7" name="Picture 9" descr="jav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EF760E-C8E2-40BA-A7FB-1066342A9F4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A5DF00-0B50-4D9A-8F7D-449B9BDF2E1B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FDE5C-E320-44C9-9F09-6C11F906B41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F46E64-05C6-4EE1-83A0-3E67EFD5F69A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28B92C-935E-40E8-AAD7-8C5A400ABCC5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47D717-5665-4ECC-9BCD-8403C3F6782D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501D-394E-448E-B92D-C85E55AA0DB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BE3CE-8A16-4CD4-B208-96C7C86FDD2F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65ECBC-99BE-4EB7-9072-3E57F35CF5E8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5072074"/>
            <a:ext cx="6553200" cy="304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000" dirty="0" smtClean="0">
                <a:ea typeface="新細明體" charset="-120"/>
              </a:rPr>
              <a:t>Instructor: Shih-</a:t>
            </a:r>
            <a:r>
              <a:rPr lang="en-US" altLang="zh-TW" sz="2000" dirty="0" err="1" smtClean="0">
                <a:ea typeface="新細明體" charset="-120"/>
              </a:rPr>
              <a:t>Shinh</a:t>
            </a:r>
            <a:r>
              <a:rPr lang="en-US" altLang="zh-TW" sz="2000" dirty="0" smtClean="0">
                <a:ea typeface="新細明體" charset="-120"/>
              </a:rPr>
              <a:t> Huang</a:t>
            </a:r>
          </a:p>
          <a:p>
            <a:endParaRPr lang="en-US" altLang="zh-TW" sz="2000" dirty="0">
              <a:ea typeface="新細明體" charset="-12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214422"/>
            <a:ext cx="7572396" cy="9366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a typeface="新細明體" charset="-120"/>
              </a:rPr>
              <a:t>Windows Programming Using Java</a:t>
            </a:r>
            <a:endParaRPr lang="en-US" altLang="zh-TW" b="1" dirty="0">
              <a:ea typeface="新細明體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928662" y="3429000"/>
            <a:ext cx="76438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Chapter1: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Introduction to Java 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Programming</a:t>
            </a:r>
            <a:endParaRPr kumimoji="0" lang="en-US" altLang="zh-TW" sz="2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新細明體" charset="-120"/>
              <a:cs typeface="+mj-cs"/>
            </a:endParaRPr>
          </a:p>
        </p:txBody>
      </p:sp>
      <p:pic>
        <p:nvPicPr>
          <p:cNvPr id="5" name="Picture 9" descr="jav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428604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9F75-EAD1-462E-87F0-0AB5E1E16C09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Syllabus</a:t>
            </a:r>
          </a:p>
          <a:p>
            <a:r>
              <a:rPr lang="en-US" altLang="zh-TW" dirty="0" smtClean="0"/>
              <a:t>Programming Language</a:t>
            </a:r>
          </a:p>
          <a:p>
            <a:r>
              <a:rPr lang="en-US" altLang="zh-TW" dirty="0" smtClean="0"/>
              <a:t>What is Java</a:t>
            </a:r>
          </a:p>
          <a:p>
            <a:r>
              <a:rPr lang="en-US" altLang="zh-TW" dirty="0" smtClean="0"/>
              <a:t>Java Development Environment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Syllabus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200"/>
              </a:lnSpc>
            </a:pPr>
            <a:r>
              <a:rPr lang="en-US" altLang="zh-TW" dirty="0" smtClean="0">
                <a:latin typeface="Comic Sans MS" pitchFamily="66" charset="0"/>
              </a:rPr>
              <a:t>Contact Information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>
                <a:latin typeface="Comic Sans MS" pitchFamily="66" charset="0"/>
              </a:rPr>
              <a:t>Name:</a:t>
            </a:r>
            <a:r>
              <a:rPr lang="en-US" altLang="zh-TW" dirty="0" smtClean="0"/>
              <a:t> </a:t>
            </a:r>
            <a:r>
              <a:rPr lang="en-US" altLang="zh-TW" sz="2400" dirty="0" smtClean="0"/>
              <a:t>Shih-</a:t>
            </a:r>
            <a:r>
              <a:rPr lang="en-US" altLang="zh-TW" sz="2400" dirty="0" err="1" smtClean="0"/>
              <a:t>Shinh</a:t>
            </a:r>
            <a:r>
              <a:rPr lang="en-US" altLang="zh-TW" sz="2400" dirty="0" smtClean="0"/>
              <a:t> Huang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黃世勳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>
                <a:latin typeface="Comic Sans MS" pitchFamily="66" charset="0"/>
                <a:ea typeface="標楷體" pitchFamily="65" charset="-120"/>
              </a:rPr>
              <a:t>Email 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 </a:t>
            </a:r>
            <a:r>
              <a:rPr lang="en-US" altLang="zh-TW" sz="2400" dirty="0" smtClean="0">
                <a:ea typeface="標楷體" pitchFamily="65" charset="-120"/>
              </a:rPr>
              <a:t>poww@ccms.nkfust.edu.tw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>
                <a:latin typeface="Comic Sans MS" pitchFamily="66" charset="0"/>
                <a:ea typeface="標楷體" pitchFamily="65" charset="-120"/>
              </a:rPr>
              <a:t>Office: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 smtClean="0">
                <a:ea typeface="標楷體" pitchFamily="65" charset="-120"/>
              </a:rPr>
              <a:t>B322-1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>
                <a:latin typeface="Comic Sans MS" pitchFamily="66" charset="0"/>
                <a:ea typeface="標楷體" pitchFamily="65" charset="-120"/>
              </a:rPr>
              <a:t>Office Hour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 </a:t>
            </a:r>
            <a:r>
              <a:rPr lang="en-US" altLang="zh-TW" sz="2400" dirty="0" smtClean="0">
                <a:ea typeface="標楷體" pitchFamily="65" charset="-120"/>
              </a:rPr>
              <a:t>(</a:t>
            </a:r>
            <a:r>
              <a:rPr lang="zh-TW" altLang="en-US" sz="2400" dirty="0" smtClean="0">
                <a:ea typeface="標楷體" pitchFamily="65" charset="-120"/>
              </a:rPr>
              <a:t>三</a:t>
            </a:r>
            <a:r>
              <a:rPr lang="en-US" altLang="zh-TW" sz="2400" dirty="0" smtClean="0">
                <a:ea typeface="標楷體" pitchFamily="65" charset="-120"/>
              </a:rPr>
              <a:t>) 14:00 ~ 16:00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Syllabus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Textbook: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Name: Java How to Program: Seventh Edition Edition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Authors: P. J. </a:t>
            </a:r>
            <a:r>
              <a:rPr lang="en-US" altLang="zh-TW" dirty="0" err="1" smtClean="0"/>
              <a:t>Deitel</a:t>
            </a:r>
            <a:r>
              <a:rPr lang="en-US" altLang="zh-TW" dirty="0" smtClean="0"/>
              <a:t> and H. M. </a:t>
            </a:r>
            <a:r>
              <a:rPr lang="en-US" altLang="zh-TW" dirty="0" err="1" smtClean="0"/>
              <a:t>Deitel</a:t>
            </a:r>
            <a:endParaRPr lang="en-US" altLang="zh-TW" dirty="0" smtClean="0"/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Publisher: Prentice Hall 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Year: 2007</a:t>
            </a:r>
          </a:p>
          <a:p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5" name="內容版面配置區 4" descr="Textboo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85997" y="1533544"/>
            <a:ext cx="3557969" cy="4681538"/>
          </a:xfrm>
        </p:spPr>
      </p:pic>
      <p:pic>
        <p:nvPicPr>
          <p:cNvPr id="6" name="Picture 9" descr="jav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5338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Syllabus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Course Requirement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/>
              <a:t>Homework Assignment  (about 8~10): </a:t>
            </a:r>
            <a:r>
              <a:rPr lang="en-US" altLang="zh-TW" b="1" dirty="0" smtClean="0">
                <a:solidFill>
                  <a:srgbClr val="002060"/>
                </a:solidFill>
              </a:rPr>
              <a:t>30%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/>
              <a:t>Two In-Class Exams: </a:t>
            </a:r>
            <a:r>
              <a:rPr lang="en-US" altLang="zh-TW" b="1" dirty="0" smtClean="0">
                <a:solidFill>
                  <a:srgbClr val="002060"/>
                </a:solidFill>
              </a:rPr>
              <a:t>20%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/>
              <a:t>Midterm Exam: </a:t>
            </a:r>
            <a:r>
              <a:rPr lang="en-US" altLang="zh-TW" b="1" dirty="0" smtClean="0">
                <a:solidFill>
                  <a:srgbClr val="002060"/>
                </a:solidFill>
              </a:rPr>
              <a:t>20%</a:t>
            </a:r>
          </a:p>
          <a:p>
            <a:pPr lvl="1">
              <a:lnSpc>
                <a:spcPts val="4200"/>
              </a:lnSpc>
            </a:pPr>
            <a:r>
              <a:rPr lang="en-US" altLang="zh-TW" dirty="0" smtClean="0"/>
              <a:t>Final Exam: </a:t>
            </a:r>
            <a:r>
              <a:rPr lang="en-US" altLang="zh-TW" b="1" dirty="0" smtClean="0">
                <a:solidFill>
                  <a:srgbClr val="002060"/>
                </a:solidFill>
              </a:rPr>
              <a:t>30% </a:t>
            </a:r>
            <a:endParaRPr lang="zh-TW" altLang="en-US" b="1" dirty="0">
              <a:solidFill>
                <a:srgbClr val="00206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1472" y="4786322"/>
            <a:ext cx="82153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fontAlgn="auto">
              <a:lnSpc>
                <a:spcPts val="36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2800" dirty="0" smtClean="0">
                <a:solidFill>
                  <a:srgbClr val="FF0000"/>
                </a:solidFill>
                <a:latin typeface="+mn-lt"/>
              </a:rPr>
              <a:t>Course Rules: 1) No Roll Call, 2) No Cheat, and </a:t>
            </a:r>
          </a:p>
          <a:p>
            <a:pPr marL="274320" indent="-274320" fontAlgn="auto">
              <a:lnSpc>
                <a:spcPts val="36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2800" dirty="0" smtClean="0">
                <a:solidFill>
                  <a:srgbClr val="FF0000"/>
                </a:solidFill>
                <a:latin typeface="+mn-lt"/>
              </a:rPr>
              <a:t>3) No Bonus Point </a:t>
            </a:r>
            <a:endParaRPr lang="zh-TW" alt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Syllabus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Homework Submission</a:t>
            </a:r>
          </a:p>
          <a:p>
            <a:pPr lvl="1"/>
            <a:r>
              <a:rPr lang="en-US" altLang="zh-TW" dirty="0" smtClean="0"/>
              <a:t>All homework are submitted through ftp.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Ftp IP: 163.18.59.110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Port: 21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User Name: Java2010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Password: Java2010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Scoring Rule:</a:t>
            </a:r>
          </a:p>
          <a:p>
            <a:pPr lvl="2"/>
            <a:endParaRPr lang="zh-TW" altLang="en-US" dirty="0"/>
          </a:p>
        </p:txBody>
      </p:sp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195399" y="5143512"/>
            <a:ext cx="5019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sz="2800" dirty="0">
                <a:latin typeface="Calibri" pitchFamily="34" charset="0"/>
              </a:rPr>
              <a:t>grade = max(2, 10-2(delay days));</a:t>
            </a:r>
            <a:endParaRPr kumimoji="0" lang="zh-TW" altLang="en-US" sz="2800" dirty="0">
              <a:latin typeface="Calibri" pitchFamily="34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Syllabus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3091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Course Outline</a:t>
            </a:r>
          </a:p>
          <a:p>
            <a:pPr lvl="1"/>
            <a:r>
              <a:rPr lang="en-US" altLang="zh-TW" dirty="0" smtClean="0"/>
              <a:t>Java Introduction</a:t>
            </a:r>
          </a:p>
          <a:p>
            <a:pPr lvl="2"/>
            <a:r>
              <a:rPr lang="en-US" altLang="zh-TW" dirty="0" smtClean="0"/>
              <a:t>Java Applications</a:t>
            </a:r>
          </a:p>
          <a:p>
            <a:pPr lvl="2"/>
            <a:r>
              <a:rPr lang="en-US" altLang="zh-TW" dirty="0" smtClean="0"/>
              <a:t>Control Statements</a:t>
            </a:r>
          </a:p>
          <a:p>
            <a:pPr lvl="2"/>
            <a:r>
              <a:rPr lang="en-US" altLang="zh-TW" dirty="0" smtClean="0"/>
              <a:t>Arrays</a:t>
            </a:r>
          </a:p>
          <a:p>
            <a:pPr lvl="2"/>
            <a:r>
              <a:rPr lang="en-US" altLang="zh-TW" dirty="0" smtClean="0"/>
              <a:t>Methods</a:t>
            </a:r>
          </a:p>
          <a:p>
            <a:pPr lvl="1"/>
            <a:r>
              <a:rPr lang="en-US" altLang="zh-TW" dirty="0" smtClean="0"/>
              <a:t>Object-Oriented Programming (OOP)</a:t>
            </a:r>
          </a:p>
          <a:p>
            <a:pPr lvl="2"/>
            <a:r>
              <a:rPr lang="en-US" altLang="zh-TW" dirty="0" smtClean="0"/>
              <a:t>Encapsulation </a:t>
            </a:r>
          </a:p>
          <a:p>
            <a:pPr lvl="2"/>
            <a:r>
              <a:rPr lang="en-US" altLang="zh-TW" dirty="0" smtClean="0"/>
              <a:t>Inheritance</a:t>
            </a:r>
          </a:p>
          <a:p>
            <a:pPr lvl="2"/>
            <a:r>
              <a:rPr lang="en-US" altLang="zh-TW" dirty="0" smtClean="0"/>
              <a:t>Polymorphism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Syllabus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Course Outline</a:t>
            </a:r>
          </a:p>
          <a:p>
            <a:pPr lvl="1"/>
            <a:r>
              <a:rPr lang="en-US" altLang="zh-TW" dirty="0" smtClean="0"/>
              <a:t>GUI Components</a:t>
            </a:r>
          </a:p>
          <a:p>
            <a:pPr lvl="2"/>
            <a:r>
              <a:rPr lang="en-US" altLang="zh-TW" dirty="0" smtClean="0"/>
              <a:t>Swing Components</a:t>
            </a:r>
          </a:p>
          <a:p>
            <a:pPr lvl="2"/>
            <a:r>
              <a:rPr lang="en-US" altLang="zh-TW" dirty="0" smtClean="0"/>
              <a:t>Graphics</a:t>
            </a:r>
          </a:p>
          <a:p>
            <a:pPr lvl="1"/>
            <a:r>
              <a:rPr lang="en-US" altLang="zh-TW" dirty="0" smtClean="0"/>
              <a:t>Advanced Topics</a:t>
            </a:r>
          </a:p>
          <a:p>
            <a:pPr lvl="2"/>
            <a:r>
              <a:rPr lang="en-US" altLang="zh-TW" dirty="0" smtClean="0"/>
              <a:t>Files and Streams</a:t>
            </a:r>
          </a:p>
          <a:p>
            <a:pPr lvl="2"/>
            <a:r>
              <a:rPr lang="en-US" altLang="zh-TW" dirty="0" smtClean="0"/>
              <a:t>Exception Handling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Programming Language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It is a set of instructions for commanding the computer to perform some operations.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Programmers write various programming languages.</a:t>
            </a:r>
          </a:p>
          <a:p>
            <a:pPr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Language Categories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Machine Language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Assembly Languages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High-Level Languages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Programming Language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Machine Language</a:t>
            </a:r>
          </a:p>
          <a:p>
            <a:pPr lvl="1"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It is a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numeric</a:t>
            </a:r>
            <a:r>
              <a:rPr lang="en-US" altLang="zh-TW" dirty="0" smtClean="0">
                <a:ea typeface="新細明體" charset="-120"/>
              </a:rPr>
              <a:t> language specifically understood by a computer’s processor</a:t>
            </a:r>
          </a:p>
          <a:p>
            <a:pPr lvl="1"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Machine language is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machine dependent (not portable).</a:t>
            </a:r>
          </a:p>
          <a:p>
            <a:pPr lvl="1"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It makes humans cumbersome, slow, and error-prone to develop system.</a:t>
            </a:r>
            <a:endParaRPr lang="zh-TW" altLang="en-US" dirty="0" smtClean="0">
              <a:ea typeface="新細明體" charset="-120"/>
            </a:endParaRPr>
          </a:p>
          <a:p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9" y="4979847"/>
            <a:ext cx="5429261" cy="15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Programming Language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Assembly Languages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Represent elementary operations of computer in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English-like</a:t>
            </a:r>
            <a:r>
              <a:rPr lang="en-US" altLang="zh-TW" dirty="0" smtClean="0">
                <a:ea typeface="新細明體" charset="-120"/>
              </a:rPr>
              <a:t> abbreviations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Assemblers</a:t>
            </a:r>
            <a:r>
              <a:rPr lang="en-US" altLang="zh-TW" dirty="0" smtClean="0">
                <a:ea typeface="新細明體" charset="-120"/>
              </a:rPr>
              <a:t> are developed to convert assembly to machine language.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It has a one-to-one relationship with machine language.</a:t>
            </a:r>
          </a:p>
          <a:p>
            <a:pPr lvl="1">
              <a:lnSpc>
                <a:spcPts val="3200"/>
              </a:lnSpc>
              <a:spcBef>
                <a:spcPts val="600"/>
              </a:spcBef>
            </a:pPr>
            <a:endParaRPr lang="en-US" altLang="zh-TW" dirty="0" smtClean="0">
              <a:ea typeface="新細明體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71604" y="4867021"/>
            <a:ext cx="592935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l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sz="2400" u="none" dirty="0" smtClean="0">
                <a:solidFill>
                  <a:schemeClr val="accent2"/>
                </a:solidFill>
                <a:latin typeface="Courier New" pitchFamily="49" charset="0"/>
              </a:rPr>
              <a:t>1 0000 </a:t>
            </a:r>
            <a:r>
              <a:rPr lang="en-US" altLang="zh-TW" sz="2400" u="none" dirty="0" smtClean="0">
                <a:solidFill>
                  <a:srgbClr val="FF0000"/>
                </a:solidFill>
                <a:latin typeface="Courier New" pitchFamily="49" charset="0"/>
                <a:ea typeface=""/>
                <a:cs typeface=""/>
              </a:rPr>
              <a:t>E8</a:t>
            </a:r>
            <a:r>
              <a:rPr lang="en-US" altLang="zh-TW" sz="2400" u="none" dirty="0" smtClean="0">
                <a:solidFill>
                  <a:schemeClr val="accent2"/>
                </a:solidFill>
                <a:latin typeface="Courier New" pitchFamily="49" charset="0"/>
              </a:rPr>
              <a:t>        MOV A,R0</a:t>
            </a:r>
          </a:p>
          <a:p>
            <a:pPr marL="742950" lvl="1" indent="-285750" algn="l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sz="2400" u="none" dirty="0" smtClean="0">
                <a:solidFill>
                  <a:schemeClr val="accent2"/>
                </a:solidFill>
                <a:latin typeface="Courier New" pitchFamily="49" charset="0"/>
              </a:rPr>
              <a:t>2 0001 </a:t>
            </a:r>
            <a:r>
              <a:rPr lang="en-US" altLang="zh-TW" sz="2400" u="none" dirty="0" smtClean="0">
                <a:solidFill>
                  <a:srgbClr val="FF0000"/>
                </a:solidFill>
                <a:latin typeface="Courier New" pitchFamily="49" charset="0"/>
                <a:ea typeface=""/>
                <a:cs typeface=""/>
              </a:rPr>
              <a:t>FA</a:t>
            </a:r>
            <a:r>
              <a:rPr lang="en-US" altLang="zh-TW" sz="2400" u="none" dirty="0" smtClean="0">
                <a:solidFill>
                  <a:schemeClr val="accent2"/>
                </a:solidFill>
                <a:latin typeface="Courier New" pitchFamily="49" charset="0"/>
              </a:rPr>
              <a:t>        MOV R2,A</a:t>
            </a:r>
          </a:p>
          <a:p>
            <a:pPr marL="742950" lvl="1" indent="-285750" algn="l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sz="2400" u="none" dirty="0" smtClean="0">
                <a:solidFill>
                  <a:schemeClr val="accent2"/>
                </a:solidFill>
                <a:latin typeface="Courier New" pitchFamily="49" charset="0"/>
              </a:rPr>
              <a:t>3 0002 </a:t>
            </a:r>
            <a:r>
              <a:rPr lang="en-US" altLang="zh-TW" sz="2400" u="none" dirty="0" smtClean="0">
                <a:solidFill>
                  <a:srgbClr val="FF0000"/>
                </a:solidFill>
                <a:latin typeface="Courier New" pitchFamily="49" charset="0"/>
                <a:ea typeface=""/>
                <a:cs typeface=""/>
              </a:rPr>
              <a:t>2D</a:t>
            </a:r>
            <a:r>
              <a:rPr lang="en-US" altLang="zh-TW" sz="2400" u="none" dirty="0" smtClean="0">
                <a:solidFill>
                  <a:schemeClr val="accent2"/>
                </a:solidFill>
                <a:latin typeface="Courier New" pitchFamily="49" charset="0"/>
              </a:rPr>
              <a:t>        ADD A,R5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Programming Language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High-Level Languages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They speed up the programming process.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B050"/>
                </a:solidFill>
              </a:rPr>
              <a:t>Compilers</a:t>
            </a:r>
            <a:r>
              <a:rPr lang="en-US" altLang="zh-TW" dirty="0" smtClean="0"/>
              <a:t> convert them to machine language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Instructions is comprehensible to humans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Looks mostly like everyday English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Contain common mathematical notation</a:t>
            </a:r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85852" y="4795583"/>
            <a:ext cx="592935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US" altLang="zh-TW" dirty="0" smtClean="0"/>
              <a:t>		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	sum,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j;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zh-TW" dirty="0" smtClean="0"/>
              <a:t>		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=100;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altLang="zh-TW" dirty="0" smtClean="0"/>
              <a:t>		j=50;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n-US" altLang="zh-TW" dirty="0" smtClean="0"/>
              <a:t>		sum =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+ j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Java?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History</a:t>
            </a:r>
          </a:p>
          <a:p>
            <a:pPr lvl="1"/>
            <a:r>
              <a:rPr lang="en-US" altLang="zh-TW" dirty="0" smtClean="0"/>
              <a:t>Green Project Announced by Sun in 1991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Motivation: intelligent consumer-electronic devices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Creator:  James Gosling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New Language: Oak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Announcement in 1995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Industry Conference in May 1995 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Netscape announced an agreement to integrate Java into its browser. </a:t>
            </a:r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4" name="Picture 5" descr="gosling.duk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3286124"/>
            <a:ext cx="1212303" cy="1603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Java?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Properties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a </a:t>
            </a:r>
            <a:r>
              <a:rPr lang="tr-TR" altLang="zh-TW" dirty="0" smtClean="0"/>
              <a:t>high-level</a:t>
            </a:r>
            <a:r>
              <a:rPr lang="en-US" altLang="zh-TW" dirty="0" smtClean="0"/>
              <a:t> programming language</a:t>
            </a:r>
            <a:endParaRPr lang="tr-TR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</a:t>
            </a:r>
            <a:r>
              <a:rPr lang="tr-TR" altLang="zh-TW" dirty="0" smtClean="0"/>
              <a:t>simple</a:t>
            </a:r>
            <a:r>
              <a:rPr lang="en-US" altLang="zh-TW" dirty="0" smtClean="0"/>
              <a:t> and purely</a:t>
            </a:r>
            <a:r>
              <a:rPr lang="tr-TR" altLang="zh-TW" dirty="0" smtClean="0"/>
              <a:t> </a:t>
            </a:r>
            <a:r>
              <a:rPr lang="tr-TR" altLang="zh-TW" dirty="0" smtClean="0">
                <a:solidFill>
                  <a:srgbClr val="00B050"/>
                </a:solidFill>
              </a:rPr>
              <a:t>object-oriented</a:t>
            </a:r>
            <a:r>
              <a:rPr lang="en-US" altLang="zh-TW" dirty="0" smtClean="0">
                <a:solidFill>
                  <a:srgbClr val="00B050"/>
                </a:solidFill>
              </a:rPr>
              <a:t>.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</a:t>
            </a:r>
            <a:r>
              <a:rPr lang="tr-TR" altLang="zh-TW" dirty="0" smtClean="0"/>
              <a:t>portable</a:t>
            </a:r>
            <a:r>
              <a:rPr lang="en-US" altLang="zh-TW" dirty="0" smtClean="0"/>
              <a:t>, that is, executable at different kinds of platform. </a:t>
            </a:r>
            <a:endParaRPr lang="tr-TR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developed in world wide web applications.</a:t>
            </a:r>
            <a:endParaRPr lang="tr-TR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Java?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Java Virtual Machine (JVM)</a:t>
            </a:r>
            <a:endParaRPr lang="zh-TW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2214554"/>
            <a:ext cx="8763000" cy="4343400"/>
          </a:xfrm>
          <a:prstGeom prst="rect">
            <a:avLst/>
          </a:prstGeom>
          <a:solidFill>
            <a:srgbClr val="D9F2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TW" altLang="zh-TW">
              <a:ea typeface="新細明體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95600" y="3052754"/>
            <a:ext cx="1905000" cy="685800"/>
          </a:xfrm>
          <a:prstGeom prst="rect">
            <a:avLst/>
          </a:prstGeom>
          <a:solidFill>
            <a:srgbClr val="FFDB4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ea typeface="新細明體" charset="-120"/>
              </a:rPr>
              <a:t>Java</a:t>
            </a:r>
          </a:p>
          <a:p>
            <a:pPr algn="ctr"/>
            <a:r>
              <a:rPr lang="en-US" altLang="zh-TW" b="1">
                <a:ea typeface="新細明體" charset="-120"/>
              </a:rPr>
              <a:t>compiler</a:t>
            </a:r>
            <a:endParaRPr lang="tr-TR" altLang="zh-TW" b="1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77863" y="3052754"/>
            <a:ext cx="1676400" cy="685800"/>
          </a:xfrm>
          <a:prstGeom prst="rect">
            <a:avLst/>
          </a:prstGeom>
          <a:solidFill>
            <a:srgbClr val="FFE57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ea typeface="新細明體" charset="-120"/>
              </a:rPr>
              <a:t>Java</a:t>
            </a:r>
          </a:p>
          <a:p>
            <a:pPr algn="ctr"/>
            <a:r>
              <a:rPr lang="en-US" altLang="zh-TW" b="1">
                <a:ea typeface="新細明體" charset="-120"/>
              </a:rPr>
              <a:t>source code</a:t>
            </a:r>
            <a:endParaRPr lang="tr-TR" altLang="zh-TW" b="1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34000" y="3052754"/>
            <a:ext cx="1676400" cy="685800"/>
          </a:xfrm>
          <a:prstGeom prst="rect">
            <a:avLst/>
          </a:prstGeom>
          <a:solidFill>
            <a:srgbClr val="E4B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ea typeface="新細明體" charset="-120"/>
              </a:rPr>
              <a:t>byte-code</a:t>
            </a:r>
            <a:endParaRPr lang="tr-TR" altLang="zh-TW" b="1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486400" y="6024554"/>
            <a:ext cx="1547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solidFill>
                  <a:srgbClr val="000099"/>
                </a:solidFill>
                <a:ea typeface="新細明體" charset="-120"/>
              </a:rPr>
              <a:t>EXECUTION</a:t>
            </a:r>
            <a:endParaRPr lang="tr-TR" altLang="zh-TW" b="1">
              <a:solidFill>
                <a:srgbClr val="000099"/>
              </a:solidFill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495550" y="3243254"/>
            <a:ext cx="3048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4914900" y="3224204"/>
            <a:ext cx="3048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5105400" y="2265354"/>
            <a:ext cx="3813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b="1">
                <a:solidFill>
                  <a:srgbClr val="800000"/>
                </a:solidFill>
                <a:ea typeface="新細明體" charset="-120"/>
              </a:rPr>
              <a:t>JAVA PROGRAM EXECUTION</a:t>
            </a:r>
            <a:endParaRPr lang="tr-TR" altLang="zh-TW" sz="2000" b="1">
              <a:solidFill>
                <a:srgbClr val="800000"/>
              </a:solidFill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5943600" y="3814754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5410200" y="4424354"/>
            <a:ext cx="1676400" cy="685800"/>
          </a:xfrm>
          <a:prstGeom prst="rect">
            <a:avLst/>
          </a:prstGeom>
          <a:solidFill>
            <a:srgbClr val="B492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ea typeface="新細明體" charset="-120"/>
              </a:rPr>
              <a:t>byte-code</a:t>
            </a:r>
          </a:p>
          <a:p>
            <a:pPr algn="ctr"/>
            <a:r>
              <a:rPr lang="en-US" altLang="zh-TW" b="1">
                <a:ea typeface="新細明體" charset="-120"/>
              </a:rPr>
              <a:t>interpreter</a:t>
            </a:r>
            <a:endParaRPr lang="tr-TR" altLang="zh-TW" b="1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5181600" y="4119554"/>
            <a:ext cx="2133600" cy="13716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6657975" y="5200642"/>
            <a:ext cx="657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ea typeface="新細明體" charset="-120"/>
              </a:rPr>
              <a:t>JVM</a:t>
            </a:r>
            <a:endParaRPr lang="tr-TR" altLang="zh-TW" b="1"/>
          </a:p>
        </p:txBody>
      </p:sp>
      <p:sp>
        <p:nvSpPr>
          <p:cNvPr id="17" name="AutoShape 24"/>
          <p:cNvSpPr>
            <a:spLocks noChangeArrowheads="1"/>
          </p:cNvSpPr>
          <p:nvPr/>
        </p:nvSpPr>
        <p:spPr bwMode="auto">
          <a:xfrm>
            <a:off x="6019800" y="5567354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1600200" y="3814754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ea typeface="新細明體" charset="-120"/>
              </a:rPr>
              <a:t>.java</a:t>
            </a:r>
            <a:endParaRPr lang="tr-TR" altLang="zh-TW" b="1"/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7086600" y="3357554"/>
            <a:ext cx="815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ea typeface="新細明體" charset="-120"/>
              </a:rPr>
              <a:t>.class</a:t>
            </a:r>
            <a:endParaRPr lang="tr-TR" altLang="zh-TW" b="1"/>
          </a:p>
        </p:txBody>
      </p: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Java Class Libraries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Java has built huge amount of libraries,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These libraries are is known as Java APIs (Application Programming Interface).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Most of them are available over the Internet and at no charge.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800"/>
              <a:t>Java Development Environment</a:t>
            </a:r>
          </a:p>
        </p:txBody>
      </p:sp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84313"/>
            <a:ext cx="1584325" cy="1038225"/>
          </a:xfrm>
          <a:prstGeom prst="rect">
            <a:avLst/>
          </a:prstGeom>
          <a:noFill/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84213" y="1196975"/>
            <a:ext cx="541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b="1"/>
              <a:t>Edit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2197100" y="1557338"/>
            <a:ext cx="18630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dirty="0"/>
              <a:t>Edit &amp; Store a file</a:t>
            </a:r>
          </a:p>
          <a:p>
            <a:r>
              <a:rPr lang="en-US" altLang="ko-KR" sz="1600" dirty="0"/>
              <a:t>- </a:t>
            </a:r>
            <a:r>
              <a:rPr lang="en-US" altLang="ko-KR" sz="1600" b="1" dirty="0">
                <a:solidFill>
                  <a:srgbClr val="00B050"/>
                </a:solidFill>
              </a:rPr>
              <a:t>Extension . java</a:t>
            </a:r>
          </a:p>
        </p:txBody>
      </p:sp>
      <p:sp>
        <p:nvSpPr>
          <p:cNvPr id="60424" name="AutoShape 8"/>
          <p:cNvSpPr>
            <a:spLocks noChangeArrowheads="1"/>
          </p:cNvSpPr>
          <p:nvPr/>
        </p:nvSpPr>
        <p:spPr bwMode="auto">
          <a:xfrm>
            <a:off x="1836738" y="1773238"/>
            <a:ext cx="360362" cy="2889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425" name="AutoShape 9"/>
          <p:cNvSpPr>
            <a:spLocks noChangeArrowheads="1"/>
          </p:cNvSpPr>
          <p:nvPr/>
        </p:nvSpPr>
        <p:spPr bwMode="auto">
          <a:xfrm>
            <a:off x="4068763" y="1771650"/>
            <a:ext cx="360362" cy="2889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1484313"/>
            <a:ext cx="1871663" cy="957262"/>
          </a:xfrm>
          <a:prstGeom prst="rect">
            <a:avLst/>
          </a:prstGeom>
          <a:noFill/>
        </p:spPr>
      </p:pic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4932363" y="1196975"/>
            <a:ext cx="946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b="1"/>
              <a:t>Compile</a:t>
            </a:r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6711950" y="1524000"/>
            <a:ext cx="20890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dirty="0"/>
              <a:t>Creates </a:t>
            </a:r>
            <a:r>
              <a:rPr lang="en-US" altLang="ko-KR" sz="1600" dirty="0" err="1"/>
              <a:t>bytecodes</a:t>
            </a:r>
            <a:r>
              <a:rPr lang="en-US" altLang="ko-KR" sz="1600" dirty="0"/>
              <a:t> &amp;</a:t>
            </a:r>
          </a:p>
          <a:p>
            <a:r>
              <a:rPr lang="en-US" altLang="ko-KR" sz="1600" dirty="0"/>
              <a:t>Stores a file</a:t>
            </a:r>
          </a:p>
          <a:p>
            <a:r>
              <a:rPr lang="en-US" altLang="ko-KR" sz="1600" dirty="0"/>
              <a:t>- </a:t>
            </a:r>
            <a:r>
              <a:rPr lang="en-US" altLang="ko-KR" sz="1600" b="1" dirty="0">
                <a:solidFill>
                  <a:srgbClr val="00B050"/>
                </a:solidFill>
              </a:rPr>
              <a:t>Extension .class</a:t>
            </a:r>
          </a:p>
        </p:txBody>
      </p:sp>
      <p:sp>
        <p:nvSpPr>
          <p:cNvPr id="60429" name="AutoShape 13"/>
          <p:cNvSpPr>
            <a:spLocks noChangeArrowheads="1"/>
          </p:cNvSpPr>
          <p:nvPr/>
        </p:nvSpPr>
        <p:spPr bwMode="auto">
          <a:xfrm>
            <a:off x="6300788" y="1773238"/>
            <a:ext cx="360362" cy="2889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60430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2708275"/>
            <a:ext cx="1944688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31" name="AutoShape 15"/>
          <p:cNvSpPr>
            <a:spLocks noChangeArrowheads="1"/>
          </p:cNvSpPr>
          <p:nvPr/>
        </p:nvSpPr>
        <p:spPr bwMode="auto">
          <a:xfrm rot="-16200000">
            <a:off x="7560469" y="2312194"/>
            <a:ext cx="360363" cy="2889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60433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963863"/>
            <a:ext cx="576262" cy="423862"/>
          </a:xfrm>
          <a:prstGeom prst="rect">
            <a:avLst/>
          </a:prstGeom>
          <a:noFill/>
        </p:spPr>
      </p:pic>
      <p:pic>
        <p:nvPicPr>
          <p:cNvPr id="60434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525" y="2819400"/>
            <a:ext cx="460375" cy="1081088"/>
          </a:xfrm>
          <a:prstGeom prst="rect">
            <a:avLst/>
          </a:prstGeom>
          <a:noFill/>
        </p:spPr>
      </p:pic>
      <p:sp>
        <p:nvSpPr>
          <p:cNvPr id="60437" name="AutoShape 21"/>
          <p:cNvSpPr>
            <a:spLocks noChangeArrowheads="1"/>
          </p:cNvSpPr>
          <p:nvPr/>
        </p:nvSpPr>
        <p:spPr bwMode="auto">
          <a:xfrm>
            <a:off x="5219700" y="3035300"/>
            <a:ext cx="504825" cy="288925"/>
          </a:xfrm>
          <a:prstGeom prst="notchedRightArrow">
            <a:avLst>
              <a:gd name="adj1" fmla="val 50000"/>
              <a:gd name="adj2" fmla="val 43681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438" name="Text Box 22"/>
          <p:cNvSpPr txBox="1">
            <a:spLocks noChangeArrowheads="1"/>
          </p:cNvSpPr>
          <p:nvPr/>
        </p:nvSpPr>
        <p:spPr bwMode="auto">
          <a:xfrm>
            <a:off x="5003800" y="2459038"/>
            <a:ext cx="646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b="1"/>
              <a:t>Load</a:t>
            </a:r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5148263" y="3898900"/>
            <a:ext cx="16906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dirty="0"/>
              <a:t>Class loader</a:t>
            </a:r>
          </a:p>
          <a:p>
            <a:pPr>
              <a:buFontTx/>
              <a:buChar char="-"/>
            </a:pPr>
            <a:r>
              <a:rPr lang="en-US" altLang="ko-KR" sz="1600" dirty="0"/>
              <a:t>put . Class file</a:t>
            </a:r>
          </a:p>
          <a:p>
            <a:r>
              <a:rPr lang="en-US" altLang="ko-KR" sz="1600" dirty="0"/>
              <a:t>In memory</a:t>
            </a:r>
          </a:p>
        </p:txBody>
      </p:sp>
      <p:sp>
        <p:nvSpPr>
          <p:cNvPr id="60441" name="AutoShape 25"/>
          <p:cNvSpPr>
            <a:spLocks noChangeArrowheads="1"/>
          </p:cNvSpPr>
          <p:nvPr/>
        </p:nvSpPr>
        <p:spPr bwMode="auto">
          <a:xfrm rot="-10800000">
            <a:off x="6300788" y="3106738"/>
            <a:ext cx="360362" cy="2889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60442" name="Picture 2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41563" y="2819400"/>
            <a:ext cx="1582737" cy="1044575"/>
          </a:xfrm>
          <a:prstGeom prst="rect">
            <a:avLst/>
          </a:prstGeom>
          <a:noFill/>
        </p:spPr>
      </p:pic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2774950" y="2459038"/>
            <a:ext cx="698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b="1"/>
              <a:t>Verify</a:t>
            </a:r>
          </a:p>
        </p:txBody>
      </p:sp>
      <p:sp>
        <p:nvSpPr>
          <p:cNvPr id="60444" name="AutoShape 28"/>
          <p:cNvSpPr>
            <a:spLocks noChangeArrowheads="1"/>
          </p:cNvSpPr>
          <p:nvPr/>
        </p:nvSpPr>
        <p:spPr bwMode="auto">
          <a:xfrm rot="-10800000">
            <a:off x="4067175" y="3035300"/>
            <a:ext cx="360363" cy="2889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445" name="Text Box 29"/>
          <p:cNvSpPr txBox="1">
            <a:spLocks noChangeArrowheads="1"/>
          </p:cNvSpPr>
          <p:nvPr/>
        </p:nvSpPr>
        <p:spPr bwMode="auto">
          <a:xfrm>
            <a:off x="2268538" y="3898900"/>
            <a:ext cx="19843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/>
              <a:t>Verify bytecodes &amp;</a:t>
            </a:r>
          </a:p>
          <a:p>
            <a:r>
              <a:rPr lang="en-US" altLang="ko-KR" sz="1600"/>
              <a:t>Validate for Java</a:t>
            </a:r>
            <a:r>
              <a:rPr lang="en-US" altLang="ko-KR" sz="1600">
                <a:latin typeface="Arial"/>
              </a:rPr>
              <a:t>’</a:t>
            </a:r>
            <a:r>
              <a:rPr lang="en-US" altLang="ko-KR" sz="1600"/>
              <a:t>s </a:t>
            </a:r>
          </a:p>
          <a:p>
            <a:r>
              <a:rPr lang="en-US" altLang="ko-KR" sz="1600"/>
              <a:t>security violations</a:t>
            </a:r>
          </a:p>
        </p:txBody>
      </p:sp>
      <p:sp>
        <p:nvSpPr>
          <p:cNvPr id="60446" name="AutoShape 30"/>
          <p:cNvSpPr>
            <a:spLocks noChangeArrowheads="1"/>
          </p:cNvSpPr>
          <p:nvPr/>
        </p:nvSpPr>
        <p:spPr bwMode="auto">
          <a:xfrm>
            <a:off x="1692275" y="3573463"/>
            <a:ext cx="576263" cy="1871662"/>
          </a:xfrm>
          <a:prstGeom prst="curvedRightArrow">
            <a:avLst>
              <a:gd name="adj1" fmla="val 64959"/>
              <a:gd name="adj2" fmla="val 12991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60447" name="Picture 3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388" y="4365625"/>
            <a:ext cx="1619250" cy="477838"/>
          </a:xfrm>
          <a:prstGeom prst="rect">
            <a:avLst/>
          </a:prstGeom>
          <a:noFill/>
        </p:spPr>
      </p:pic>
      <p:pic>
        <p:nvPicPr>
          <p:cNvPr id="60448" name="Picture 3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8538" y="4797425"/>
            <a:ext cx="22320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49" name="Text Box 33"/>
          <p:cNvSpPr txBox="1">
            <a:spLocks noChangeArrowheads="1"/>
          </p:cNvSpPr>
          <p:nvPr/>
        </p:nvSpPr>
        <p:spPr bwMode="auto">
          <a:xfrm>
            <a:off x="4572000" y="5300663"/>
            <a:ext cx="45275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/>
              <a:t>Translate bytecodes into a machine language</a:t>
            </a:r>
          </a:p>
          <a:p>
            <a:r>
              <a:rPr lang="en-US" altLang="ko-KR" sz="1600"/>
              <a:t>Execute the program</a:t>
            </a:r>
          </a:p>
          <a:p>
            <a:r>
              <a:rPr lang="en-US" altLang="ko-KR" sz="1600"/>
              <a:t>	- display or store data values</a:t>
            </a:r>
          </a:p>
        </p:txBody>
      </p:sp>
      <p:sp>
        <p:nvSpPr>
          <p:cNvPr id="28" name="投影片編號版面配置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Java Development Environment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JDK (Java Development Kit)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Java Standard Edition (J2SE): </a:t>
            </a:r>
            <a:r>
              <a:rPr lang="en-US" altLang="zh-TW" dirty="0" smtClean="0"/>
              <a:t>develop client-side standalone applications or applets.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Java Enterprise Edition (J2EE): </a:t>
            </a:r>
            <a:r>
              <a:rPr lang="en-US" altLang="zh-TW" dirty="0" smtClean="0"/>
              <a:t>develop server-side applications such as Java </a:t>
            </a:r>
            <a:r>
              <a:rPr lang="en-US" altLang="zh-TW" dirty="0" err="1" smtClean="0"/>
              <a:t>servlets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Java Micro Edition (J2ME): </a:t>
            </a:r>
            <a:r>
              <a:rPr lang="en-US" altLang="zh-TW" dirty="0" smtClean="0"/>
              <a:t>develop applications for mobile devices such as cell phones</a:t>
            </a:r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57158" y="5357826"/>
            <a:ext cx="8215370" cy="971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fontAlgn="auto">
              <a:lnSpc>
                <a:spcPts val="36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2400" dirty="0" smtClean="0">
                <a:solidFill>
                  <a:srgbClr val="00B050"/>
                </a:solidFill>
                <a:latin typeface="+mn-lt"/>
              </a:rPr>
              <a:t>We use J2SEDK 6.0 in this course and </a:t>
            </a:r>
          </a:p>
          <a:p>
            <a:pPr marL="274320" indent="-274320" algn="ctr" fontAlgn="auto">
              <a:lnSpc>
                <a:spcPts val="36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2400" dirty="0" smtClean="0">
                <a:solidFill>
                  <a:srgbClr val="00B050"/>
                </a:solidFill>
                <a:latin typeface="+mn-lt"/>
              </a:rPr>
              <a:t>you can download it from ftp site</a:t>
            </a:r>
            <a:endParaRPr lang="zh-TW" altLang="en-US" sz="24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Java Development Environment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IDE (Integrated Development Environment)</a:t>
            </a:r>
          </a:p>
          <a:p>
            <a:pPr lvl="1"/>
            <a:r>
              <a:rPr lang="en-US" altLang="zh-TW" dirty="0" smtClean="0"/>
              <a:t>There are number of free and commercial IDEs</a:t>
            </a:r>
          </a:p>
          <a:p>
            <a:pPr lvl="1"/>
            <a:r>
              <a:rPr lang="en-US" altLang="zh-TW" dirty="0" smtClean="0"/>
              <a:t> We use </a:t>
            </a:r>
            <a:r>
              <a:rPr lang="en-US" altLang="zh-TW" b="1" dirty="0" smtClean="0">
                <a:solidFill>
                  <a:srgbClr val="00B050"/>
                </a:solidFill>
              </a:rPr>
              <a:t>Eclipse </a:t>
            </a:r>
            <a:r>
              <a:rPr lang="en-US" altLang="zh-TW" dirty="0" smtClean="0"/>
              <a:t>in this course</a:t>
            </a:r>
          </a:p>
          <a:p>
            <a:pPr lvl="1"/>
            <a:endParaRPr lang="zh-TW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3286124"/>
            <a:ext cx="1500198" cy="535566"/>
          </a:xfrm>
          <a:prstGeom prst="rect">
            <a:avLst/>
          </a:prstGeom>
          <a:noFill/>
        </p:spPr>
      </p:pic>
      <p:pic>
        <p:nvPicPr>
          <p:cNvPr id="5" name="圖片 4" descr="未命名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3250380"/>
            <a:ext cx="4429156" cy="3321867"/>
          </a:xfrm>
          <a:prstGeom prst="rect">
            <a:avLst/>
          </a:prstGeom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3"/>
          <p:cNvSpPr>
            <a:spLocks noChangeArrowheads="1" noChangeShapeType="1" noTextEdit="1"/>
          </p:cNvSpPr>
          <p:nvPr/>
        </p:nvSpPr>
        <p:spPr bwMode="gray">
          <a:xfrm>
            <a:off x="2971800" y="1633538"/>
            <a:ext cx="4648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0" scaled="1"/>
                </a:gradFill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657600" y="5715000"/>
            <a:ext cx="1884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bg1"/>
                </a:solidFill>
                <a:latin typeface="Verdana" pitchFamily="34" charset="0"/>
                <a:ea typeface="新細明體" charset="-120"/>
              </a:rPr>
              <a:t>www.themegallery.com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9F75-EAD1-462E-87F0-0AB5E1E16C09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524</TotalTime>
  <Words>661</Words>
  <Application>Microsoft Office PowerPoint</Application>
  <PresentationFormat>如螢幕大小 (4:3)</PresentationFormat>
  <Paragraphs>175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市鎮</vt:lpstr>
      <vt:lpstr>Windows Programming Using Java</vt:lpstr>
      <vt:lpstr>Contents</vt:lpstr>
      <vt:lpstr>Syllabus</vt:lpstr>
      <vt:lpstr>Syllabus</vt:lpstr>
      <vt:lpstr>Syllabus</vt:lpstr>
      <vt:lpstr>Syllabus</vt:lpstr>
      <vt:lpstr>Syllabus</vt:lpstr>
      <vt:lpstr>Syllabus</vt:lpstr>
      <vt:lpstr>Programming Language</vt:lpstr>
      <vt:lpstr>Programming Language</vt:lpstr>
      <vt:lpstr>Programming Language</vt:lpstr>
      <vt:lpstr>Programming Language</vt:lpstr>
      <vt:lpstr>What is Java?</vt:lpstr>
      <vt:lpstr>What is Java?</vt:lpstr>
      <vt:lpstr>What is Java?</vt:lpstr>
      <vt:lpstr>What is Java</vt:lpstr>
      <vt:lpstr>Java Development Environment</vt:lpstr>
      <vt:lpstr>Java Development Environment</vt:lpstr>
      <vt:lpstr>Java Development Environment</vt:lpstr>
      <vt:lpstr>投影片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133</cp:revision>
  <dcterms:created xsi:type="dcterms:W3CDTF">2009-02-10T14:37:49Z</dcterms:created>
  <dcterms:modified xsi:type="dcterms:W3CDTF">2010-02-22T05:25:57Z</dcterms:modified>
</cp:coreProperties>
</file>