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3"/>
  </p:notesMasterIdLst>
  <p:handoutMasterIdLst>
    <p:handoutMasterId r:id="rId64"/>
  </p:handoutMasterIdLst>
  <p:sldIdLst>
    <p:sldId id="277" r:id="rId2"/>
    <p:sldId id="297" r:id="rId3"/>
    <p:sldId id="299" r:id="rId4"/>
    <p:sldId id="301" r:id="rId5"/>
    <p:sldId id="304" r:id="rId6"/>
    <p:sldId id="305" r:id="rId7"/>
    <p:sldId id="306" r:id="rId8"/>
    <p:sldId id="307" r:id="rId9"/>
    <p:sldId id="308" r:id="rId10"/>
    <p:sldId id="309" r:id="rId11"/>
    <p:sldId id="310" r:id="rId12"/>
    <p:sldId id="311" r:id="rId13"/>
    <p:sldId id="312" r:id="rId14"/>
    <p:sldId id="313" r:id="rId15"/>
    <p:sldId id="314" r:id="rId16"/>
    <p:sldId id="315" r:id="rId17"/>
    <p:sldId id="316" r:id="rId18"/>
    <p:sldId id="360" r:id="rId19"/>
    <p:sldId id="317" r:id="rId20"/>
    <p:sldId id="318" r:id="rId21"/>
    <p:sldId id="319" r:id="rId22"/>
    <p:sldId id="320" r:id="rId23"/>
    <p:sldId id="322" r:id="rId24"/>
    <p:sldId id="323" r:id="rId25"/>
    <p:sldId id="324" r:id="rId26"/>
    <p:sldId id="325" r:id="rId27"/>
    <p:sldId id="326" r:id="rId28"/>
    <p:sldId id="327" r:id="rId29"/>
    <p:sldId id="328" r:id="rId30"/>
    <p:sldId id="329" r:id="rId31"/>
    <p:sldId id="330" r:id="rId32"/>
    <p:sldId id="331" r:id="rId33"/>
    <p:sldId id="321" r:id="rId34"/>
    <p:sldId id="332" r:id="rId35"/>
    <p:sldId id="333" r:id="rId36"/>
    <p:sldId id="334" r:id="rId37"/>
    <p:sldId id="335" r:id="rId38"/>
    <p:sldId id="336" r:id="rId39"/>
    <p:sldId id="337" r:id="rId40"/>
    <p:sldId id="302" r:id="rId41"/>
    <p:sldId id="303" r:id="rId42"/>
    <p:sldId id="338" r:id="rId43"/>
    <p:sldId id="339" r:id="rId44"/>
    <p:sldId id="344" r:id="rId45"/>
    <p:sldId id="345" r:id="rId46"/>
    <p:sldId id="346" r:id="rId47"/>
    <p:sldId id="342" r:id="rId48"/>
    <p:sldId id="347" r:id="rId49"/>
    <p:sldId id="348" r:id="rId50"/>
    <p:sldId id="349" r:id="rId51"/>
    <p:sldId id="351" r:id="rId52"/>
    <p:sldId id="350" r:id="rId53"/>
    <p:sldId id="352" r:id="rId54"/>
    <p:sldId id="353" r:id="rId55"/>
    <p:sldId id="354" r:id="rId56"/>
    <p:sldId id="355" r:id="rId57"/>
    <p:sldId id="356" r:id="rId58"/>
    <p:sldId id="358" r:id="rId59"/>
    <p:sldId id="359" r:id="rId60"/>
    <p:sldId id="357" r:id="rId61"/>
    <p:sldId id="343" r:id="rId6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69696"/>
    <a:srgbClr val="FAA90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804" autoAdjust="0"/>
    <p:restoredTop sz="94660"/>
  </p:normalViewPr>
  <p:slideViewPr>
    <p:cSldViewPr>
      <p:cViewPr>
        <p:scale>
          <a:sx n="70" d="100"/>
          <a:sy n="70" d="100"/>
        </p:scale>
        <p:origin x="-60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8.wmf"/><Relationship Id="rId5" Type="http://schemas.openxmlformats.org/officeDocument/2006/relationships/image" Target="../media/image13.wmf"/><Relationship Id="rId4" Type="http://schemas.openxmlformats.org/officeDocument/2006/relationships/image" Target="../media/image12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9.wmf"/><Relationship Id="rId5" Type="http://schemas.openxmlformats.org/officeDocument/2006/relationships/image" Target="../media/image20.wmf"/><Relationship Id="rId4" Type="http://schemas.openxmlformats.org/officeDocument/2006/relationships/image" Target="../media/image19.wmf"/></Relationships>
</file>

<file path=ppt/drawings/_rels/vmlDrawing5.vml.rels><?xml version="1.0" encoding="UTF-8" standalone="yes"?>
<Relationships xmlns="http://schemas.openxmlformats.org/package/2006/relationships"><Relationship Id="rId8" Type="http://schemas.openxmlformats.org/officeDocument/2006/relationships/image" Target="../media/image28.wmf"/><Relationship Id="rId3" Type="http://schemas.openxmlformats.org/officeDocument/2006/relationships/image" Target="../media/image8.wmf"/><Relationship Id="rId7" Type="http://schemas.openxmlformats.org/officeDocument/2006/relationships/image" Target="../media/image27.wmf"/><Relationship Id="rId2" Type="http://schemas.openxmlformats.org/officeDocument/2006/relationships/image" Target="../media/image9.wmf"/><Relationship Id="rId1" Type="http://schemas.openxmlformats.org/officeDocument/2006/relationships/image" Target="../media/image23.wmf"/><Relationship Id="rId6" Type="http://schemas.openxmlformats.org/officeDocument/2006/relationships/image" Target="../media/image26.wmf"/><Relationship Id="rId5" Type="http://schemas.openxmlformats.org/officeDocument/2006/relationships/image" Target="../media/image25.wmf"/><Relationship Id="rId4" Type="http://schemas.openxmlformats.org/officeDocument/2006/relationships/image" Target="../media/image24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image" Target="../media/image32.wmf"/><Relationship Id="rId1" Type="http://schemas.openxmlformats.org/officeDocument/2006/relationships/image" Target="../media/image31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drawings/_rels/vmlDrawing8.vml.rels><?xml version="1.0" encoding="UTF-8" standalone="yes"?>
<Relationships xmlns="http://schemas.openxmlformats.org/package/2006/relationships"><Relationship Id="rId8" Type="http://schemas.openxmlformats.org/officeDocument/2006/relationships/image" Target="../media/image43.wmf"/><Relationship Id="rId3" Type="http://schemas.openxmlformats.org/officeDocument/2006/relationships/image" Target="../media/image39.wmf"/><Relationship Id="rId7" Type="http://schemas.openxmlformats.org/officeDocument/2006/relationships/image" Target="../media/image26.wmf"/><Relationship Id="rId2" Type="http://schemas.openxmlformats.org/officeDocument/2006/relationships/image" Target="../media/image38.wmf"/><Relationship Id="rId1" Type="http://schemas.openxmlformats.org/officeDocument/2006/relationships/image" Target="../media/image37.wmf"/><Relationship Id="rId6" Type="http://schemas.openxmlformats.org/officeDocument/2006/relationships/image" Target="../media/image42.wmf"/><Relationship Id="rId5" Type="http://schemas.openxmlformats.org/officeDocument/2006/relationships/image" Target="../media/image41.wmf"/><Relationship Id="rId4" Type="http://schemas.openxmlformats.org/officeDocument/2006/relationships/image" Target="../media/image40.wmf"/><Relationship Id="rId9" Type="http://schemas.openxmlformats.org/officeDocument/2006/relationships/image" Target="../media/image44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46.wmf"/><Relationship Id="rId1" Type="http://schemas.openxmlformats.org/officeDocument/2006/relationships/image" Target="../media/image37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49.wmf"/><Relationship Id="rId2" Type="http://schemas.openxmlformats.org/officeDocument/2006/relationships/image" Target="../media/image48.wmf"/><Relationship Id="rId1" Type="http://schemas.openxmlformats.org/officeDocument/2006/relationships/image" Target="../media/image47.wmf"/><Relationship Id="rId4" Type="http://schemas.openxmlformats.org/officeDocument/2006/relationships/image" Target="../media/image50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2.wmf"/><Relationship Id="rId1" Type="http://schemas.openxmlformats.org/officeDocument/2006/relationships/image" Target="../media/image51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60.wmf"/><Relationship Id="rId2" Type="http://schemas.openxmlformats.org/officeDocument/2006/relationships/image" Target="../media/image55.png"/><Relationship Id="rId1" Type="http://schemas.openxmlformats.org/officeDocument/2006/relationships/image" Target="../media/image51.wmf"/><Relationship Id="rId6" Type="http://schemas.openxmlformats.org/officeDocument/2006/relationships/image" Target="../media/image59.wmf"/><Relationship Id="rId5" Type="http://schemas.openxmlformats.org/officeDocument/2006/relationships/image" Target="../media/image58.wmf"/><Relationship Id="rId4" Type="http://schemas.openxmlformats.org/officeDocument/2006/relationships/image" Target="../media/image57.png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63.wmf"/><Relationship Id="rId2" Type="http://schemas.openxmlformats.org/officeDocument/2006/relationships/image" Target="../media/image62.wmf"/><Relationship Id="rId1" Type="http://schemas.openxmlformats.org/officeDocument/2006/relationships/image" Target="../media/image61.wmf"/><Relationship Id="rId6" Type="http://schemas.openxmlformats.org/officeDocument/2006/relationships/image" Target="../media/image66.wmf"/><Relationship Id="rId5" Type="http://schemas.openxmlformats.org/officeDocument/2006/relationships/image" Target="../media/image65.wmf"/><Relationship Id="rId4" Type="http://schemas.openxmlformats.org/officeDocument/2006/relationships/image" Target="../media/image64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69.wmf"/><Relationship Id="rId2" Type="http://schemas.openxmlformats.org/officeDocument/2006/relationships/image" Target="../media/image68.wmf"/><Relationship Id="rId1" Type="http://schemas.openxmlformats.org/officeDocument/2006/relationships/image" Target="../media/image67.wmf"/><Relationship Id="rId4" Type="http://schemas.openxmlformats.org/officeDocument/2006/relationships/image" Target="../media/image70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76.wmf"/><Relationship Id="rId2" Type="http://schemas.openxmlformats.org/officeDocument/2006/relationships/image" Target="../media/image75.wmf"/><Relationship Id="rId1" Type="http://schemas.openxmlformats.org/officeDocument/2006/relationships/image" Target="../media/image74.wmf"/><Relationship Id="rId4" Type="http://schemas.openxmlformats.org/officeDocument/2006/relationships/image" Target="../media/image77.w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80.wmf"/><Relationship Id="rId1" Type="http://schemas.openxmlformats.org/officeDocument/2006/relationships/image" Target="../media/image79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84.wmf"/><Relationship Id="rId2" Type="http://schemas.openxmlformats.org/officeDocument/2006/relationships/image" Target="../media/image83.wmf"/><Relationship Id="rId1" Type="http://schemas.openxmlformats.org/officeDocument/2006/relationships/image" Target="../media/image82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89.wmf"/><Relationship Id="rId2" Type="http://schemas.openxmlformats.org/officeDocument/2006/relationships/image" Target="../media/image88.wmf"/><Relationship Id="rId1" Type="http://schemas.openxmlformats.org/officeDocument/2006/relationships/image" Target="../media/image87.wmf"/></Relationships>
</file>

<file path=ppt/drawings/_rels/vmlDrawing19.vml.rels><?xml version="1.0" encoding="UTF-8" standalone="yes"?>
<Relationships xmlns="http://schemas.openxmlformats.org/package/2006/relationships"><Relationship Id="rId2" Type="http://schemas.openxmlformats.org/officeDocument/2006/relationships/image" Target="../media/image92.wmf"/><Relationship Id="rId1" Type="http://schemas.openxmlformats.org/officeDocument/2006/relationships/image" Target="../media/image91.wmf"/></Relationships>
</file>

<file path=ppt/drawings/_rels/vmlDrawing20.vml.rels><?xml version="1.0" encoding="UTF-8" standalone="yes"?>
<Relationships xmlns="http://schemas.openxmlformats.org/package/2006/relationships"><Relationship Id="rId2" Type="http://schemas.openxmlformats.org/officeDocument/2006/relationships/image" Target="../media/image94.wmf"/><Relationship Id="rId1" Type="http://schemas.openxmlformats.org/officeDocument/2006/relationships/image" Target="../media/image93.wmf"/></Relationships>
</file>

<file path=ppt/drawings/_rels/vmlDrawing21.vml.rels><?xml version="1.0" encoding="UTF-8" standalone="yes"?>
<Relationships xmlns="http://schemas.openxmlformats.org/package/2006/relationships"><Relationship Id="rId2" Type="http://schemas.openxmlformats.org/officeDocument/2006/relationships/image" Target="../media/image99.wmf"/><Relationship Id="rId1" Type="http://schemas.openxmlformats.org/officeDocument/2006/relationships/image" Target="../media/image98.wmf"/></Relationships>
</file>

<file path=ppt/drawings/_rels/vmlDrawing2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wmf"/><Relationship Id="rId7" Type="http://schemas.openxmlformats.org/officeDocument/2006/relationships/image" Target="../media/image107.wmf"/><Relationship Id="rId2" Type="http://schemas.openxmlformats.org/officeDocument/2006/relationships/image" Target="../media/image102.wmf"/><Relationship Id="rId1" Type="http://schemas.openxmlformats.org/officeDocument/2006/relationships/image" Target="../media/image101.wmf"/><Relationship Id="rId6" Type="http://schemas.openxmlformats.org/officeDocument/2006/relationships/image" Target="../media/image106.wmf"/><Relationship Id="rId5" Type="http://schemas.openxmlformats.org/officeDocument/2006/relationships/image" Target="../media/image105.wmf"/><Relationship Id="rId4" Type="http://schemas.openxmlformats.org/officeDocument/2006/relationships/image" Target="../media/image104.wmf"/></Relationships>
</file>

<file path=ppt/drawings/_rels/vmlDrawing2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wmf"/><Relationship Id="rId1" Type="http://schemas.openxmlformats.org/officeDocument/2006/relationships/image" Target="../media/image109.wmf"/></Relationships>
</file>

<file path=ppt/drawings/_rels/vmlDrawing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wmf"/><Relationship Id="rId2" Type="http://schemas.openxmlformats.org/officeDocument/2006/relationships/image" Target="../media/image115.wmf"/><Relationship Id="rId1" Type="http://schemas.openxmlformats.org/officeDocument/2006/relationships/image" Target="../media/image114.wmf"/><Relationship Id="rId6" Type="http://schemas.openxmlformats.org/officeDocument/2006/relationships/image" Target="../media/image119.wmf"/><Relationship Id="rId5" Type="http://schemas.openxmlformats.org/officeDocument/2006/relationships/image" Target="../media/image118.wmf"/><Relationship Id="rId4" Type="http://schemas.openxmlformats.org/officeDocument/2006/relationships/image" Target="../media/image117.wmf"/></Relationships>
</file>

<file path=ppt/drawings/_rels/vmlDrawing2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wmf"/><Relationship Id="rId1" Type="http://schemas.openxmlformats.org/officeDocument/2006/relationships/image" Target="../media/image120.wmf"/></Relationships>
</file>

<file path=ppt/drawings/_rels/vmlDrawing2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wmf"/><Relationship Id="rId1" Type="http://schemas.openxmlformats.org/officeDocument/2006/relationships/image" Target="../media/image122.wmf"/></Relationships>
</file>

<file path=ppt/drawings/_rels/vmlDrawing2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wmf"/><Relationship Id="rId2" Type="http://schemas.openxmlformats.org/officeDocument/2006/relationships/image" Target="../media/image125.wmf"/><Relationship Id="rId1" Type="http://schemas.openxmlformats.org/officeDocument/2006/relationships/image" Target="../media/image124.wmf"/><Relationship Id="rId4" Type="http://schemas.openxmlformats.org/officeDocument/2006/relationships/image" Target="../media/image127.wmf"/></Relationships>
</file>

<file path=ppt/drawings/_rels/vmlDrawing2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wmf"/><Relationship Id="rId2" Type="http://schemas.openxmlformats.org/officeDocument/2006/relationships/image" Target="../media/image128.wmf"/><Relationship Id="rId1" Type="http://schemas.openxmlformats.org/officeDocument/2006/relationships/image" Target="../media/image125.wmf"/><Relationship Id="rId4" Type="http://schemas.openxmlformats.org/officeDocument/2006/relationships/image" Target="../media/image130.wmf"/></Relationships>
</file>

<file path=ppt/drawings/_rels/vmlDrawing2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wmf"/><Relationship Id="rId2" Type="http://schemas.openxmlformats.org/officeDocument/2006/relationships/image" Target="../media/image132.wmf"/><Relationship Id="rId1" Type="http://schemas.openxmlformats.org/officeDocument/2006/relationships/image" Target="../media/image131.wmf"/><Relationship Id="rId5" Type="http://schemas.openxmlformats.org/officeDocument/2006/relationships/image" Target="../media/image135.wmf"/><Relationship Id="rId4" Type="http://schemas.openxmlformats.org/officeDocument/2006/relationships/image" Target="../media/image134.wmf"/></Relationships>
</file>

<file path=ppt/drawings/_rels/vmlDrawing3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wmf"/><Relationship Id="rId2" Type="http://schemas.openxmlformats.org/officeDocument/2006/relationships/image" Target="../media/image137.wmf"/><Relationship Id="rId1" Type="http://schemas.openxmlformats.org/officeDocument/2006/relationships/image" Target="../media/image136.wmf"/><Relationship Id="rId4" Type="http://schemas.openxmlformats.org/officeDocument/2006/relationships/image" Target="../media/image139.wmf"/></Relationships>
</file>

<file path=ppt/drawings/_rels/vmlDrawing3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wmf"/><Relationship Id="rId2" Type="http://schemas.openxmlformats.org/officeDocument/2006/relationships/image" Target="../media/image146.wmf"/><Relationship Id="rId1" Type="http://schemas.openxmlformats.org/officeDocument/2006/relationships/image" Target="../media/image145.wmf"/><Relationship Id="rId6" Type="http://schemas.openxmlformats.org/officeDocument/2006/relationships/image" Target="../media/image150.wmf"/><Relationship Id="rId5" Type="http://schemas.openxmlformats.org/officeDocument/2006/relationships/image" Target="../media/image149.wmf"/><Relationship Id="rId4" Type="http://schemas.openxmlformats.org/officeDocument/2006/relationships/image" Target="../media/image148.wmf"/></Relationships>
</file>

<file path=ppt/drawings/_rels/vmlDrawing3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wmf"/><Relationship Id="rId2" Type="http://schemas.openxmlformats.org/officeDocument/2006/relationships/image" Target="../media/image152.wmf"/><Relationship Id="rId1" Type="http://schemas.openxmlformats.org/officeDocument/2006/relationships/image" Target="../media/image151.wmf"/></Relationships>
</file>

<file path=ppt/drawings/_rels/vmlDrawing3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wmf"/><Relationship Id="rId2" Type="http://schemas.openxmlformats.org/officeDocument/2006/relationships/image" Target="../media/image155.wmf"/><Relationship Id="rId1" Type="http://schemas.openxmlformats.org/officeDocument/2006/relationships/image" Target="../media/image154.wmf"/><Relationship Id="rId6" Type="http://schemas.openxmlformats.org/officeDocument/2006/relationships/image" Target="../media/image159.wmf"/><Relationship Id="rId5" Type="http://schemas.openxmlformats.org/officeDocument/2006/relationships/image" Target="../media/image158.wmf"/><Relationship Id="rId4" Type="http://schemas.openxmlformats.org/officeDocument/2006/relationships/image" Target="../media/image157.wmf"/></Relationships>
</file>

<file path=ppt/drawings/_rels/vmlDrawing3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wmf"/><Relationship Id="rId2" Type="http://schemas.openxmlformats.org/officeDocument/2006/relationships/image" Target="../media/image162.wmf"/><Relationship Id="rId1" Type="http://schemas.openxmlformats.org/officeDocument/2006/relationships/image" Target="../media/image161.wmf"/><Relationship Id="rId5" Type="http://schemas.openxmlformats.org/officeDocument/2006/relationships/image" Target="../media/image165.wmf"/><Relationship Id="rId4" Type="http://schemas.openxmlformats.org/officeDocument/2006/relationships/image" Target="../media/image164.wmf"/></Relationships>
</file>

<file path=ppt/drawings/_rels/vmlDrawing3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wmf"/><Relationship Id="rId2" Type="http://schemas.openxmlformats.org/officeDocument/2006/relationships/image" Target="../media/image167.wmf"/><Relationship Id="rId1" Type="http://schemas.openxmlformats.org/officeDocument/2006/relationships/image" Target="../media/image164.wmf"/><Relationship Id="rId4" Type="http://schemas.openxmlformats.org/officeDocument/2006/relationships/image" Target="../media/image169.wmf"/></Relationships>
</file>

<file path=ppt/drawings/_rels/vmlDrawing3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wmf"/><Relationship Id="rId2" Type="http://schemas.openxmlformats.org/officeDocument/2006/relationships/image" Target="../media/image155.wmf"/><Relationship Id="rId1" Type="http://schemas.openxmlformats.org/officeDocument/2006/relationships/image" Target="../media/image170.wmf"/><Relationship Id="rId4" Type="http://schemas.openxmlformats.org/officeDocument/2006/relationships/image" Target="../media/image154.wmf"/></Relationships>
</file>

<file path=ppt/drawings/_rels/vmlDrawing3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wmf"/><Relationship Id="rId2" Type="http://schemas.openxmlformats.org/officeDocument/2006/relationships/image" Target="../media/image176.wmf"/><Relationship Id="rId1" Type="http://schemas.openxmlformats.org/officeDocument/2006/relationships/image" Target="../media/image175.wmf"/></Relationships>
</file>

<file path=ppt/drawings/_rels/vmlDrawing3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wmf"/><Relationship Id="rId2" Type="http://schemas.openxmlformats.org/officeDocument/2006/relationships/image" Target="../media/image178.wmf"/><Relationship Id="rId1" Type="http://schemas.openxmlformats.org/officeDocument/2006/relationships/image" Target="../media/image177.wmf"/><Relationship Id="rId4" Type="http://schemas.openxmlformats.org/officeDocument/2006/relationships/image" Target="../media/image18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zh-TW"/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zh-TW"/>
          </a:p>
        </p:txBody>
      </p:sp>
      <p:sp>
        <p:nvSpPr>
          <p:cNvPr id="706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zh-TW"/>
          </a:p>
        </p:txBody>
      </p:sp>
      <p:sp>
        <p:nvSpPr>
          <p:cNvPr id="706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C43166C-3317-4F88-A750-30BEF4ABC7F3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73E49B-7E19-4AED-BC85-D4FB8DF1BF67}" type="datetimeFigureOut">
              <a:rPr lang="zh-TW" altLang="en-US" smtClean="0"/>
              <a:pPr/>
              <a:t>2010/3/22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6D74CE-9D9C-4688-80A9-34DEBC2799E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 bwMode="ltGray"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black">
          <a:xfrm>
            <a:off x="477838" y="2481263"/>
            <a:ext cx="4648200" cy="3810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1600" b="1">
                <a:solidFill>
                  <a:schemeClr val="bg1"/>
                </a:solidFill>
              </a:defRPr>
            </a:lvl1pPr>
          </a:lstStyle>
          <a:p>
            <a:r>
              <a:rPr lang="zh-TW" altLang="en-US" dirty="0" smtClean="0"/>
              <a:t>按一下以編輯母片副標題樣式</a:t>
            </a:r>
            <a:endParaRPr lang="en-US" altLang="zh-TW" dirty="0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1371600"/>
            <a:ext cx="8153400" cy="762000"/>
          </a:xfrm>
        </p:spPr>
        <p:txBody>
          <a:bodyPr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altLang="zh-TW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TW" dirty="0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807AC2-75B0-47D6-B607-742CCE8F440C}" type="slidenum">
              <a:rPr lang="en-US" altLang="zh-TW" smtClean="0"/>
              <a:pPr/>
              <a:t>‹#›</a:t>
            </a:fld>
            <a:endParaRPr lang="en-US" altLang="zh-TW"/>
          </a:p>
        </p:txBody>
      </p:sp>
      <p:sp>
        <p:nvSpPr>
          <p:cNvPr id="9" name="頁尾版面配置區 8"/>
          <p:cNvSpPr>
            <a:spLocks noGrp="1"/>
          </p:cNvSpPr>
          <p:nvPr>
            <p:ph type="ftr" sz="quarter" idx="12"/>
          </p:nvPr>
        </p:nvSpPr>
        <p:spPr>
          <a:xfrm>
            <a:off x="6781800" y="6477000"/>
            <a:ext cx="1905000" cy="228600"/>
          </a:xfrm>
          <a:prstGeom prst="rect">
            <a:avLst/>
          </a:prstGeom>
        </p:spPr>
        <p:txBody>
          <a:bodyPr/>
          <a:lstStyle/>
          <a:p>
            <a:endParaRPr lang="en-US" altLang="zh-TW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TW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807AC2-75B0-47D6-B607-742CCE8F440C}" type="slidenum">
              <a:rPr lang="en-US" altLang="zh-TW" smtClean="0"/>
              <a:pPr/>
              <a:t>‹#›</a:t>
            </a:fld>
            <a:endParaRPr lang="en-US" altLang="zh-TW"/>
          </a:p>
        </p:txBody>
      </p:sp>
      <p:sp>
        <p:nvSpPr>
          <p:cNvPr id="9" name="頁尾版面配置區 8"/>
          <p:cNvSpPr>
            <a:spLocks noGrp="1"/>
          </p:cNvSpPr>
          <p:nvPr>
            <p:ph type="ftr" sz="quarter" idx="12"/>
          </p:nvPr>
        </p:nvSpPr>
        <p:spPr>
          <a:xfrm>
            <a:off x="6781800" y="6477000"/>
            <a:ext cx="1905000" cy="228600"/>
          </a:xfrm>
          <a:prstGeom prst="rect">
            <a:avLst/>
          </a:prstGeom>
        </p:spPr>
        <p:txBody>
          <a:bodyPr/>
          <a:lstStyle/>
          <a:p>
            <a:endParaRPr lang="en-US" altLang="zh-TW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6781800" y="6477000"/>
            <a:ext cx="19050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010D4D-2B7E-4059-8531-0CAB7AD1542A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85800" y="1676400"/>
            <a:ext cx="38481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86300" y="1676400"/>
            <a:ext cx="38481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6781800" y="6477000"/>
            <a:ext cx="19050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C2BF15-5C45-4E8A-9B00-5B6F37AC5F9E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>
          <a:xfrm>
            <a:off x="6781800" y="6477000"/>
            <a:ext cx="19050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3385C8-1751-4887-9072-73A80A272297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>
          <a:xfrm>
            <a:off x="6781800" y="6477000"/>
            <a:ext cx="19050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B35387-3AE0-4DA6-A87B-D969BFDF9E40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6781800" y="6477000"/>
            <a:ext cx="19050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B032FD-E0FC-48C1-8A58-C8BFA805581F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6781800" y="6477000"/>
            <a:ext cx="19050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33DE24-51C3-4608-8A28-5CBF151B4F2B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6781800" y="6477000"/>
            <a:ext cx="19050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0B9852-634B-47E1-A5DD-4B8871EA5116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6781800" y="6477000"/>
            <a:ext cx="19050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2A1EAA-767F-4802-9343-14EE7D3AFB2B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553200" y="533400"/>
            <a:ext cx="1981200" cy="5791200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533400"/>
            <a:ext cx="5791200" cy="5791200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6781800" y="6477000"/>
            <a:ext cx="19050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B3228E-310C-443E-8DF5-0CF7000A9C46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標題及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7924800" cy="563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表格版面配置區 2"/>
          <p:cNvSpPr>
            <a:spLocks noGrp="1"/>
          </p:cNvSpPr>
          <p:nvPr>
            <p:ph type="tbl" idx="1"/>
          </p:nvPr>
        </p:nvSpPr>
        <p:spPr>
          <a:xfrm>
            <a:off x="685800" y="1676400"/>
            <a:ext cx="7848600" cy="4648200"/>
          </a:xfrm>
        </p:spPr>
        <p:txBody>
          <a:bodyPr/>
          <a:lstStyle/>
          <a:p>
            <a:r>
              <a:rPr lang="zh-TW" altLang="en-US" smtClean="0"/>
              <a:t>按一下圖示以新增表格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685800" y="6486525"/>
            <a:ext cx="1828800" cy="228600"/>
          </a:xfrm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6781800" y="6477000"/>
            <a:ext cx="19050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3756025" y="6475413"/>
            <a:ext cx="2133600" cy="228600"/>
          </a:xfrm>
        </p:spPr>
        <p:txBody>
          <a:bodyPr/>
          <a:lstStyle>
            <a:lvl1pPr>
              <a:defRPr/>
            </a:lvl1pPr>
          </a:lstStyle>
          <a:p>
            <a:fld id="{2C945561-53F2-411E-8C71-78ACD5DC235F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676400"/>
            <a:ext cx="78486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en-US" altLang="zh-TW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685800" y="6486525"/>
            <a:ext cx="1828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2"/>
                </a:solidFill>
                <a:ea typeface="新細明體" charset="-120"/>
              </a:defRPr>
            </a:lvl1pPr>
          </a:lstStyle>
          <a:p>
            <a:endParaRPr lang="en-US" altLang="zh-TW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3756025" y="6475413"/>
            <a:ext cx="2133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chemeClr val="tx2"/>
                </a:solidFill>
                <a:ea typeface="新細明體" charset="-120"/>
              </a:defRPr>
            </a:lvl1pPr>
          </a:lstStyle>
          <a:p>
            <a:fld id="{0DC1685B-5E0D-4321-BDB5-DAA71B41AAD4}" type="slidenum">
              <a:rPr lang="en-US" altLang="zh-TW" smtClean="0"/>
              <a:pPr/>
              <a:t>‹#›</a:t>
            </a:fld>
            <a:endParaRPr lang="en-US" altLang="zh-TW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609600" y="533400"/>
            <a:ext cx="79248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zh-TW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7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oleObject" Target="../embeddings/oleObject12.bin"/><Relationship Id="rId4" Type="http://schemas.openxmlformats.org/officeDocument/2006/relationships/oleObject" Target="../embeddings/oleObject9.bin"/><Relationship Id="rId9" Type="http://schemas.openxmlformats.org/officeDocument/2006/relationships/oleObject" Target="../embeddings/oleObject11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.bin"/><Relationship Id="rId3" Type="http://schemas.openxmlformats.org/officeDocument/2006/relationships/oleObject" Target="../embeddings/oleObject13.bin"/><Relationship Id="rId7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10" Type="http://schemas.openxmlformats.org/officeDocument/2006/relationships/oleObject" Target="../embeddings/oleObject17.bin"/><Relationship Id="rId4" Type="http://schemas.openxmlformats.org/officeDocument/2006/relationships/oleObject" Target="../embeddings/oleObject14.bin"/><Relationship Id="rId9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1.bin"/><Relationship Id="rId3" Type="http://schemas.openxmlformats.org/officeDocument/2006/relationships/oleObject" Target="../embeddings/oleObject18.bin"/><Relationship Id="rId7" Type="http://schemas.openxmlformats.org/officeDocument/2006/relationships/image" Target="../media/image30.png"/><Relationship Id="rId12" Type="http://schemas.openxmlformats.org/officeDocument/2006/relationships/oleObject" Target="../embeddings/oleObject2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9.png"/><Relationship Id="rId11" Type="http://schemas.openxmlformats.org/officeDocument/2006/relationships/oleObject" Target="../embeddings/oleObject24.bin"/><Relationship Id="rId5" Type="http://schemas.openxmlformats.org/officeDocument/2006/relationships/oleObject" Target="../embeddings/oleObject20.bin"/><Relationship Id="rId10" Type="http://schemas.openxmlformats.org/officeDocument/2006/relationships/oleObject" Target="../embeddings/oleObject23.bin"/><Relationship Id="rId4" Type="http://schemas.openxmlformats.org/officeDocument/2006/relationships/oleObject" Target="../embeddings/oleObject19.bin"/><Relationship Id="rId9" Type="http://schemas.openxmlformats.org/officeDocument/2006/relationships/oleObject" Target="../embeddings/oleObject22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8.bin"/><Relationship Id="rId3" Type="http://schemas.openxmlformats.org/officeDocument/2006/relationships/oleObject" Target="../embeddings/oleObject26.bin"/><Relationship Id="rId7" Type="http://schemas.openxmlformats.org/officeDocument/2006/relationships/oleObject" Target="../embeddings/oleObject2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9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4.bin"/><Relationship Id="rId3" Type="http://schemas.openxmlformats.org/officeDocument/2006/relationships/oleObject" Target="../embeddings/oleObject30.bin"/><Relationship Id="rId7" Type="http://schemas.openxmlformats.org/officeDocument/2006/relationships/oleObject" Target="../embeddings/oleObject33.bin"/><Relationship Id="rId12" Type="http://schemas.openxmlformats.org/officeDocument/2006/relationships/oleObject" Target="../embeddings/oleObject3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45.png"/><Relationship Id="rId11" Type="http://schemas.openxmlformats.org/officeDocument/2006/relationships/oleObject" Target="../embeddings/oleObject37.bin"/><Relationship Id="rId5" Type="http://schemas.openxmlformats.org/officeDocument/2006/relationships/oleObject" Target="../embeddings/oleObject32.bin"/><Relationship Id="rId10" Type="http://schemas.openxmlformats.org/officeDocument/2006/relationships/oleObject" Target="../embeddings/oleObject36.bin"/><Relationship Id="rId4" Type="http://schemas.openxmlformats.org/officeDocument/2006/relationships/oleObject" Target="../embeddings/oleObject31.bin"/><Relationship Id="rId9" Type="http://schemas.openxmlformats.org/officeDocument/2006/relationships/oleObject" Target="../embeddings/oleObject35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5" Type="http://schemas.openxmlformats.org/officeDocument/2006/relationships/oleObject" Target="../embeddings/oleObject41.bin"/><Relationship Id="rId4" Type="http://schemas.openxmlformats.org/officeDocument/2006/relationships/oleObject" Target="../embeddings/oleObject40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45.bin"/><Relationship Id="rId5" Type="http://schemas.openxmlformats.org/officeDocument/2006/relationships/oleObject" Target="../embeddings/oleObject44.bin"/><Relationship Id="rId4" Type="http://schemas.openxmlformats.org/officeDocument/2006/relationships/oleObject" Target="../embeddings/oleObject43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oleObject" Target="../embeddings/oleObject47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3.bin"/><Relationship Id="rId3" Type="http://schemas.openxmlformats.org/officeDocument/2006/relationships/oleObject" Target="../embeddings/oleObject48.bin"/><Relationship Id="rId7" Type="http://schemas.openxmlformats.org/officeDocument/2006/relationships/oleObject" Target="../embeddings/oleObject5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51.bin"/><Relationship Id="rId5" Type="http://schemas.openxmlformats.org/officeDocument/2006/relationships/oleObject" Target="../embeddings/oleObject50.bin"/><Relationship Id="rId4" Type="http://schemas.openxmlformats.org/officeDocument/2006/relationships/oleObject" Target="../embeddings/oleObject49.bin"/><Relationship Id="rId9" Type="http://schemas.openxmlformats.org/officeDocument/2006/relationships/oleObject" Target="../embeddings/oleObject54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0.bin"/><Relationship Id="rId3" Type="http://schemas.openxmlformats.org/officeDocument/2006/relationships/oleObject" Target="../embeddings/oleObject55.bin"/><Relationship Id="rId7" Type="http://schemas.openxmlformats.org/officeDocument/2006/relationships/oleObject" Target="../embeddings/oleObject5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58.bin"/><Relationship Id="rId5" Type="http://schemas.openxmlformats.org/officeDocument/2006/relationships/oleObject" Target="../embeddings/oleObject57.bin"/><Relationship Id="rId4" Type="http://schemas.openxmlformats.org/officeDocument/2006/relationships/oleObject" Target="../embeddings/oleObject56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64.bin"/><Relationship Id="rId5" Type="http://schemas.openxmlformats.org/officeDocument/2006/relationships/oleObject" Target="../embeddings/oleObject63.bin"/><Relationship Id="rId4" Type="http://schemas.openxmlformats.org/officeDocument/2006/relationships/oleObject" Target="../embeddings/oleObject62.bin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7" Type="http://schemas.openxmlformats.org/officeDocument/2006/relationships/oleObject" Target="../embeddings/oleObject6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67.bin"/><Relationship Id="rId5" Type="http://schemas.openxmlformats.org/officeDocument/2006/relationships/oleObject" Target="../embeddings/oleObject66.bin"/><Relationship Id="rId4" Type="http://schemas.openxmlformats.org/officeDocument/2006/relationships/oleObject" Target="../embeddings/oleObject65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5" Type="http://schemas.openxmlformats.org/officeDocument/2006/relationships/oleObject" Target="../embeddings/oleObject70.bin"/><Relationship Id="rId4" Type="http://schemas.openxmlformats.org/officeDocument/2006/relationships/oleObject" Target="../embeddings/oleObject69.bin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1.bin"/><Relationship Id="rId7" Type="http://schemas.openxmlformats.org/officeDocument/2006/relationships/image" Target="../media/image8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85.png"/><Relationship Id="rId5" Type="http://schemas.openxmlformats.org/officeDocument/2006/relationships/oleObject" Target="../embeddings/oleObject73.bin"/><Relationship Id="rId4" Type="http://schemas.openxmlformats.org/officeDocument/2006/relationships/oleObject" Target="../embeddings/oleObject72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76.bin"/><Relationship Id="rId5" Type="http://schemas.openxmlformats.org/officeDocument/2006/relationships/image" Target="../media/image90.png"/><Relationship Id="rId4" Type="http://schemas.openxmlformats.org/officeDocument/2006/relationships/oleObject" Target="../embeddings/oleObject75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4" Type="http://schemas.openxmlformats.org/officeDocument/2006/relationships/oleObject" Target="../embeddings/oleObject78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7" Type="http://schemas.openxmlformats.org/officeDocument/2006/relationships/image" Target="../media/image9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96.png"/><Relationship Id="rId5" Type="http://schemas.openxmlformats.org/officeDocument/2006/relationships/oleObject" Target="../embeddings/oleObject80.bin"/><Relationship Id="rId4" Type="http://schemas.openxmlformats.org/officeDocument/2006/relationships/oleObject" Target="../embeddings/oleObject79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5" Type="http://schemas.openxmlformats.org/officeDocument/2006/relationships/image" Target="../media/image100.png"/><Relationship Id="rId4" Type="http://schemas.openxmlformats.org/officeDocument/2006/relationships/oleObject" Target="../embeddings/oleObject82.bin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7.bin"/><Relationship Id="rId3" Type="http://schemas.openxmlformats.org/officeDocument/2006/relationships/oleObject" Target="../embeddings/oleObject83.bin"/><Relationship Id="rId7" Type="http://schemas.openxmlformats.org/officeDocument/2006/relationships/oleObject" Target="../embeddings/oleObject86.bin"/><Relationship Id="rId12" Type="http://schemas.openxmlformats.org/officeDocument/2006/relationships/oleObject" Target="../embeddings/oleObject9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6" Type="http://schemas.openxmlformats.org/officeDocument/2006/relationships/oleObject" Target="../embeddings/oleObject85.bin"/><Relationship Id="rId11" Type="http://schemas.openxmlformats.org/officeDocument/2006/relationships/oleObject" Target="../embeddings/oleObject90.bin"/><Relationship Id="rId5" Type="http://schemas.openxmlformats.org/officeDocument/2006/relationships/image" Target="../media/image108.png"/><Relationship Id="rId10" Type="http://schemas.openxmlformats.org/officeDocument/2006/relationships/oleObject" Target="../embeddings/oleObject89.bin"/><Relationship Id="rId4" Type="http://schemas.openxmlformats.org/officeDocument/2006/relationships/oleObject" Target="../embeddings/oleObject84.bin"/><Relationship Id="rId9" Type="http://schemas.openxmlformats.org/officeDocument/2006/relationships/oleObject" Target="../embeddings/oleObject88.bin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7" Type="http://schemas.openxmlformats.org/officeDocument/2006/relationships/image" Target="../media/image11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112.png"/><Relationship Id="rId5" Type="http://schemas.openxmlformats.org/officeDocument/2006/relationships/oleObject" Target="../embeddings/oleObject93.bin"/><Relationship Id="rId4" Type="http://schemas.openxmlformats.org/officeDocument/2006/relationships/oleObject" Target="../embeddings/oleObject92.bin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9.bin"/><Relationship Id="rId3" Type="http://schemas.openxmlformats.org/officeDocument/2006/relationships/oleObject" Target="../embeddings/oleObject94.bin"/><Relationship Id="rId7" Type="http://schemas.openxmlformats.org/officeDocument/2006/relationships/oleObject" Target="../embeddings/oleObject9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6" Type="http://schemas.openxmlformats.org/officeDocument/2006/relationships/oleObject" Target="../embeddings/oleObject97.bin"/><Relationship Id="rId5" Type="http://schemas.openxmlformats.org/officeDocument/2006/relationships/oleObject" Target="../embeddings/oleObject96.bin"/><Relationship Id="rId4" Type="http://schemas.openxmlformats.org/officeDocument/2006/relationships/oleObject" Target="../embeddings/oleObject95.bin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4" Type="http://schemas.openxmlformats.org/officeDocument/2006/relationships/oleObject" Target="../embeddings/oleObject101.bin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4" Type="http://schemas.openxmlformats.org/officeDocument/2006/relationships/oleObject" Target="../embeddings/oleObject103.bin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6" Type="http://schemas.openxmlformats.org/officeDocument/2006/relationships/oleObject" Target="../embeddings/oleObject107.bin"/><Relationship Id="rId5" Type="http://schemas.openxmlformats.org/officeDocument/2006/relationships/oleObject" Target="../embeddings/oleObject106.bin"/><Relationship Id="rId4" Type="http://schemas.openxmlformats.org/officeDocument/2006/relationships/oleObject" Target="../embeddings/oleObject105.bin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6" Type="http://schemas.openxmlformats.org/officeDocument/2006/relationships/oleObject" Target="../embeddings/oleObject111.bin"/><Relationship Id="rId5" Type="http://schemas.openxmlformats.org/officeDocument/2006/relationships/oleObject" Target="../embeddings/oleObject110.bin"/><Relationship Id="rId4" Type="http://schemas.openxmlformats.org/officeDocument/2006/relationships/oleObject" Target="../embeddings/oleObject109.bin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2.bin"/><Relationship Id="rId7" Type="http://schemas.openxmlformats.org/officeDocument/2006/relationships/oleObject" Target="../embeddings/oleObject1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Relationship Id="rId6" Type="http://schemas.openxmlformats.org/officeDocument/2006/relationships/oleObject" Target="../embeddings/oleObject115.bin"/><Relationship Id="rId5" Type="http://schemas.openxmlformats.org/officeDocument/2006/relationships/oleObject" Target="../embeddings/oleObject114.bin"/><Relationship Id="rId4" Type="http://schemas.openxmlformats.org/officeDocument/2006/relationships/oleObject" Target="../embeddings/oleObject113.bin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Relationship Id="rId6" Type="http://schemas.openxmlformats.org/officeDocument/2006/relationships/oleObject" Target="../embeddings/oleObject120.bin"/><Relationship Id="rId5" Type="http://schemas.openxmlformats.org/officeDocument/2006/relationships/oleObject" Target="../embeddings/oleObject119.bin"/><Relationship Id="rId4" Type="http://schemas.openxmlformats.org/officeDocument/2006/relationships/oleObject" Target="../embeddings/oleObject118.bin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4.png"/><Relationship Id="rId5" Type="http://schemas.openxmlformats.org/officeDocument/2006/relationships/image" Target="../media/image143.png"/><Relationship Id="rId4" Type="http://schemas.openxmlformats.org/officeDocument/2006/relationships/image" Target="../media/image142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6.bin"/><Relationship Id="rId3" Type="http://schemas.openxmlformats.org/officeDocument/2006/relationships/oleObject" Target="../embeddings/oleObject121.bin"/><Relationship Id="rId7" Type="http://schemas.openxmlformats.org/officeDocument/2006/relationships/oleObject" Target="../embeddings/oleObject12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1.vml"/><Relationship Id="rId6" Type="http://schemas.openxmlformats.org/officeDocument/2006/relationships/oleObject" Target="../embeddings/oleObject124.bin"/><Relationship Id="rId5" Type="http://schemas.openxmlformats.org/officeDocument/2006/relationships/oleObject" Target="../embeddings/oleObject123.bin"/><Relationship Id="rId4" Type="http://schemas.openxmlformats.org/officeDocument/2006/relationships/oleObject" Target="../embeddings/oleObject122.bin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2.vml"/><Relationship Id="rId5" Type="http://schemas.openxmlformats.org/officeDocument/2006/relationships/oleObject" Target="../embeddings/oleObject129.bin"/><Relationship Id="rId4" Type="http://schemas.openxmlformats.org/officeDocument/2006/relationships/oleObject" Target="../embeddings/oleObject128.bin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4.bin"/><Relationship Id="rId3" Type="http://schemas.openxmlformats.org/officeDocument/2006/relationships/oleObject" Target="../embeddings/oleObject130.bin"/><Relationship Id="rId7" Type="http://schemas.openxmlformats.org/officeDocument/2006/relationships/oleObject" Target="../embeddings/oleObject13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3.vml"/><Relationship Id="rId6" Type="http://schemas.openxmlformats.org/officeDocument/2006/relationships/oleObject" Target="../embeddings/oleObject132.bin"/><Relationship Id="rId5" Type="http://schemas.openxmlformats.org/officeDocument/2006/relationships/oleObject" Target="../embeddings/oleObject131.bin"/><Relationship Id="rId4" Type="http://schemas.openxmlformats.org/officeDocument/2006/relationships/image" Target="../media/image160.png"/><Relationship Id="rId9" Type="http://schemas.openxmlformats.org/officeDocument/2006/relationships/oleObject" Target="../embeddings/oleObject135.bin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0.bin"/><Relationship Id="rId3" Type="http://schemas.openxmlformats.org/officeDocument/2006/relationships/oleObject" Target="../embeddings/oleObject136.bin"/><Relationship Id="rId7" Type="http://schemas.openxmlformats.org/officeDocument/2006/relationships/image" Target="../media/image16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4.vml"/><Relationship Id="rId6" Type="http://schemas.openxmlformats.org/officeDocument/2006/relationships/oleObject" Target="../embeddings/oleObject139.bin"/><Relationship Id="rId5" Type="http://schemas.openxmlformats.org/officeDocument/2006/relationships/oleObject" Target="../embeddings/oleObject138.bin"/><Relationship Id="rId4" Type="http://schemas.openxmlformats.org/officeDocument/2006/relationships/oleObject" Target="../embeddings/oleObject137.bin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png"/><Relationship Id="rId7" Type="http://schemas.openxmlformats.org/officeDocument/2006/relationships/oleObject" Target="../embeddings/oleObject14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5.vml"/><Relationship Id="rId6" Type="http://schemas.openxmlformats.org/officeDocument/2006/relationships/oleObject" Target="../embeddings/oleObject143.bin"/><Relationship Id="rId5" Type="http://schemas.openxmlformats.org/officeDocument/2006/relationships/oleObject" Target="../embeddings/oleObject142.bin"/><Relationship Id="rId4" Type="http://schemas.openxmlformats.org/officeDocument/2006/relationships/oleObject" Target="../embeddings/oleObject141.bin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7" Type="http://schemas.openxmlformats.org/officeDocument/2006/relationships/oleObject" Target="../embeddings/oleObject148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6.vml"/><Relationship Id="rId6" Type="http://schemas.openxmlformats.org/officeDocument/2006/relationships/oleObject" Target="../embeddings/oleObject147.bin"/><Relationship Id="rId5" Type="http://schemas.openxmlformats.org/officeDocument/2006/relationships/oleObject" Target="../embeddings/oleObject146.bin"/><Relationship Id="rId4" Type="http://schemas.openxmlformats.org/officeDocument/2006/relationships/oleObject" Target="../embeddings/oleObject145.bin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1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2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png"/><Relationship Id="rId2" Type="http://schemas.openxmlformats.org/officeDocument/2006/relationships/image" Target="../media/image173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7.vml"/><Relationship Id="rId5" Type="http://schemas.openxmlformats.org/officeDocument/2006/relationships/oleObject" Target="../embeddings/oleObject151.bin"/><Relationship Id="rId4" Type="http://schemas.openxmlformats.org/officeDocument/2006/relationships/oleObject" Target="../embeddings/oleObject150.bin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1.png"/><Relationship Id="rId7" Type="http://schemas.openxmlformats.org/officeDocument/2006/relationships/oleObject" Target="../embeddings/oleObject15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8.vml"/><Relationship Id="rId6" Type="http://schemas.openxmlformats.org/officeDocument/2006/relationships/oleObject" Target="../embeddings/oleObject154.bin"/><Relationship Id="rId5" Type="http://schemas.openxmlformats.org/officeDocument/2006/relationships/oleObject" Target="../embeddings/oleObject153.bin"/><Relationship Id="rId4" Type="http://schemas.openxmlformats.org/officeDocument/2006/relationships/oleObject" Target="../embeddings/oleObject152.bin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2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3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4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5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8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81000" y="785794"/>
            <a:ext cx="8153400" cy="1347806"/>
          </a:xfrm>
        </p:spPr>
        <p:txBody>
          <a:bodyPr/>
          <a:lstStyle/>
          <a:p>
            <a:r>
              <a:rPr lang="zh-TW" altLang="en-US" dirty="0" smtClean="0">
                <a:solidFill>
                  <a:schemeClr val="tx2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電腦視覺</a:t>
            </a:r>
            <a:r>
              <a:rPr kumimoji="1" lang="en-US" altLang="zh-TW" dirty="0" smtClean="0">
                <a:solidFill>
                  <a:srgbClr val="330066"/>
                </a:solidFill>
                <a:latin typeface="Comic Sans MS" pitchFamily="66" charset="0"/>
                <a:ea typeface="新細明體"/>
              </a:rPr>
              <a:t/>
            </a:r>
            <a:br>
              <a:rPr kumimoji="1" lang="en-US" altLang="zh-TW" dirty="0" smtClean="0">
                <a:solidFill>
                  <a:srgbClr val="330066"/>
                </a:solidFill>
                <a:latin typeface="Comic Sans MS" pitchFamily="66" charset="0"/>
                <a:ea typeface="新細明體"/>
              </a:rPr>
            </a:br>
            <a:r>
              <a:rPr kumimoji="1" lang="en-US" altLang="zh-TW" dirty="0" smtClean="0">
                <a:solidFill>
                  <a:srgbClr val="330066"/>
                </a:solidFill>
                <a:latin typeface="Comic Sans MS" pitchFamily="66" charset="0"/>
                <a:ea typeface="新細明體"/>
              </a:rPr>
              <a:t>Computer </a:t>
            </a:r>
            <a:r>
              <a:rPr kumimoji="1" lang="en-US" altLang="zh-TW" dirty="0">
                <a:solidFill>
                  <a:srgbClr val="330066"/>
                </a:solidFill>
                <a:latin typeface="Comic Sans MS" pitchFamily="66" charset="0"/>
                <a:ea typeface="新細明體"/>
              </a:rPr>
              <a:t>and Robot Vision I</a:t>
            </a:r>
            <a:endParaRPr lang="en-US" altLang="zh-TW" dirty="0">
              <a:ea typeface="新細明體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71538" y="3317409"/>
            <a:ext cx="7286676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  <a:buClr>
                <a:srgbClr val="330066"/>
              </a:buClr>
              <a:buSzPct val="70000"/>
            </a:pPr>
            <a:r>
              <a:rPr kumimoji="1" lang="en-US" altLang="zh-TW" sz="3200" b="1" kern="0" smtClean="0">
                <a:solidFill>
                  <a:srgbClr val="336600"/>
                </a:solidFill>
                <a:latin typeface="Comic Sans MS" pitchFamily="66" charset="0"/>
                <a:ea typeface="新細明體"/>
              </a:rPr>
              <a:t>Chapter3</a:t>
            </a:r>
            <a:endParaRPr kumimoji="1" lang="en-US" altLang="zh-TW" sz="3200" b="1" i="0" u="none" strike="noStrike" kern="0" cap="none" spc="0" normalizeH="0" baseline="0" noProof="0" dirty="0" smtClean="0">
              <a:ln>
                <a:noFill/>
              </a:ln>
              <a:solidFill>
                <a:srgbClr val="336600"/>
              </a:solidFill>
              <a:effectLst/>
              <a:uLnTx/>
              <a:uFillTx/>
              <a:latin typeface="Comic Sans MS" pitchFamily="66" charset="0"/>
              <a:ea typeface="新細明體"/>
              <a:cs typeface="+mn-cs"/>
            </a:endParaRPr>
          </a:p>
          <a:p>
            <a:pPr lvl="0" algn="ctr">
              <a:spcBef>
                <a:spcPct val="20000"/>
              </a:spcBef>
              <a:buClr>
                <a:srgbClr val="330066"/>
              </a:buClr>
              <a:buSzPct val="70000"/>
            </a:pPr>
            <a:r>
              <a:rPr kumimoji="1" lang="en-US" altLang="zh-TW" sz="3200" b="1" kern="0" dirty="0" smtClean="0">
                <a:solidFill>
                  <a:srgbClr val="336600"/>
                </a:solidFill>
                <a:latin typeface="Comic Sans MS" pitchFamily="66" charset="0"/>
                <a:ea typeface="新細明體"/>
              </a:rPr>
              <a:t>Binary Machine Vision:</a:t>
            </a:r>
          </a:p>
          <a:p>
            <a:pPr lvl="0" algn="ctr">
              <a:spcBef>
                <a:spcPct val="20000"/>
              </a:spcBef>
              <a:buClr>
                <a:srgbClr val="330066"/>
              </a:buClr>
              <a:buSzPct val="70000"/>
            </a:pPr>
            <a:r>
              <a:rPr kumimoji="1" lang="en-US" altLang="zh-TW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336600"/>
                </a:solidFill>
                <a:effectLst/>
                <a:uLnTx/>
                <a:uFillTx/>
                <a:latin typeface="Comic Sans MS" pitchFamily="66" charset="0"/>
                <a:ea typeface="新細明體"/>
                <a:cs typeface="+mn-cs"/>
              </a:rPr>
              <a:t>Region</a:t>
            </a:r>
            <a:r>
              <a:rPr kumimoji="1" lang="en-US" altLang="zh-TW" sz="3200" b="1" i="0" u="none" strike="noStrike" kern="0" cap="none" spc="0" normalizeH="0" noProof="0" dirty="0" smtClean="0">
                <a:ln>
                  <a:noFill/>
                </a:ln>
                <a:solidFill>
                  <a:srgbClr val="336600"/>
                </a:solidFill>
                <a:effectLst/>
                <a:uLnTx/>
                <a:uFillTx/>
                <a:latin typeface="Comic Sans MS" pitchFamily="66" charset="0"/>
                <a:ea typeface="新細明體"/>
                <a:cs typeface="+mn-cs"/>
              </a:rPr>
              <a:t> Analysis</a:t>
            </a:r>
          </a:p>
          <a:p>
            <a:pPr lvl="0" algn="ctr">
              <a:spcBef>
                <a:spcPct val="20000"/>
              </a:spcBef>
              <a:buClr>
                <a:srgbClr val="330066"/>
              </a:buClr>
              <a:buSzPct val="70000"/>
            </a:pPr>
            <a:endParaRPr kumimoji="1" lang="en-US" altLang="zh-TW" sz="3200" b="1" kern="0" baseline="0" dirty="0" smtClean="0">
              <a:solidFill>
                <a:srgbClr val="336600"/>
              </a:solidFill>
              <a:latin typeface="Comic Sans MS" pitchFamily="66" charset="0"/>
              <a:ea typeface="新細明體"/>
            </a:endParaRPr>
          </a:p>
          <a:p>
            <a:pPr lvl="0" algn="ctr">
              <a:spcBef>
                <a:spcPct val="20000"/>
              </a:spcBef>
              <a:buClr>
                <a:srgbClr val="330066"/>
              </a:buClr>
              <a:buSzPct val="70000"/>
            </a:pPr>
            <a:r>
              <a:rPr kumimoji="1" lang="en-US" altLang="zh-TW" sz="2400" b="1" i="0" u="none" strike="noStrike" kern="0" cap="none" spc="0" normalizeH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omic Sans MS" pitchFamily="66" charset="0"/>
                <a:ea typeface="新細明體"/>
                <a:cs typeface="+mn-cs"/>
              </a:rPr>
              <a:t>Instructor: Shih-</a:t>
            </a:r>
            <a:r>
              <a:rPr kumimoji="1" lang="en-US" altLang="zh-TW" sz="2400" b="1" i="0" u="none" strike="noStrike" kern="0" cap="none" spc="0" normalizeH="0" noProof="0" dirty="0" err="1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omic Sans MS" pitchFamily="66" charset="0"/>
                <a:ea typeface="新細明體"/>
                <a:cs typeface="+mn-cs"/>
              </a:rPr>
              <a:t>Shinh</a:t>
            </a:r>
            <a:r>
              <a:rPr kumimoji="1" lang="en-US" altLang="zh-TW" sz="2400" b="1" i="0" u="none" strike="noStrike" kern="0" cap="none" spc="0" normalizeH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omic Sans MS" pitchFamily="66" charset="0"/>
                <a:ea typeface="新細明體"/>
                <a:cs typeface="+mn-cs"/>
              </a:rPr>
              <a:t> Huang</a:t>
            </a:r>
            <a:endParaRPr kumimoji="1" lang="en-US" altLang="zh-TW" sz="2400" b="1" i="0" u="none" strike="noStrike" kern="0" cap="none" spc="0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Comic Sans MS" pitchFamily="66" charset="0"/>
              <a:ea typeface="新細明體"/>
              <a:cs typeface="+mn-cs"/>
            </a:endParaRPr>
          </a:p>
        </p:txBody>
      </p:sp>
      <p:sp>
        <p:nvSpPr>
          <p:cNvPr id="7" name="副標題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807AC2-75B0-47D6-B607-742CCE8F440C}" type="slidenum">
              <a:rPr lang="en-US" altLang="zh-TW" smtClean="0"/>
              <a:pPr/>
              <a:t>1</a:t>
            </a:fld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Contents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3200"/>
              </a:lnSpc>
            </a:pPr>
            <a:r>
              <a:rPr lang="en-US" altLang="zh-TW" dirty="0" smtClean="0"/>
              <a:t>Region Properties</a:t>
            </a:r>
          </a:p>
          <a:p>
            <a:pPr lvl="1">
              <a:lnSpc>
                <a:spcPts val="3200"/>
              </a:lnSpc>
            </a:pPr>
            <a:r>
              <a:rPr lang="en-US" altLang="zh-TW" dirty="0" smtClean="0"/>
              <a:t>Simple Global Properties</a:t>
            </a:r>
          </a:p>
          <a:p>
            <a:pPr lvl="1">
              <a:lnSpc>
                <a:spcPts val="3200"/>
              </a:lnSpc>
            </a:pPr>
            <a:r>
              <a:rPr lang="en-US" altLang="zh-TW" dirty="0" err="1" smtClean="0"/>
              <a:t>Extremal</a:t>
            </a:r>
            <a:r>
              <a:rPr lang="en-US" altLang="zh-TW" dirty="0" smtClean="0"/>
              <a:t> Points</a:t>
            </a:r>
          </a:p>
          <a:p>
            <a:pPr lvl="1">
              <a:lnSpc>
                <a:spcPts val="3200"/>
              </a:lnSpc>
            </a:pPr>
            <a:r>
              <a:rPr lang="en-US" altLang="zh-TW" dirty="0" smtClean="0"/>
              <a:t>Spatial Moments</a:t>
            </a:r>
          </a:p>
          <a:p>
            <a:pPr lvl="1">
              <a:lnSpc>
                <a:spcPts val="3200"/>
              </a:lnSpc>
            </a:pPr>
            <a:r>
              <a:rPr lang="en-US" altLang="zh-TW" dirty="0" smtClean="0"/>
              <a:t>Mixed Spatial Gray Level Moments</a:t>
            </a:r>
          </a:p>
          <a:p>
            <a:pPr>
              <a:lnSpc>
                <a:spcPts val="3200"/>
              </a:lnSpc>
              <a:spcBef>
                <a:spcPts val="1800"/>
              </a:spcBef>
            </a:pPr>
            <a:r>
              <a:rPr lang="en-US" altLang="zh-TW" dirty="0" smtClean="0"/>
              <a:t>Signature Properties</a:t>
            </a:r>
          </a:p>
          <a:p>
            <a:pPr>
              <a:lnSpc>
                <a:spcPts val="3200"/>
              </a:lnSpc>
              <a:spcBef>
                <a:spcPts val="1800"/>
              </a:spcBef>
            </a:pPr>
            <a:r>
              <a:rPr lang="en-US" altLang="zh-TW" dirty="0" smtClean="0"/>
              <a:t>Contour-Based Shape Representation</a:t>
            </a:r>
          </a:p>
          <a:p>
            <a:pPr>
              <a:lnSpc>
                <a:spcPct val="150000"/>
              </a:lnSpc>
            </a:pPr>
            <a:endParaRPr lang="zh-TW" altLang="en-US" dirty="0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2"/>
          </p:nvPr>
        </p:nvSpPr>
        <p:spPr>
          <a:xfrm>
            <a:off x="6781800" y="6477000"/>
            <a:ext cx="1905000" cy="228600"/>
          </a:xfrm>
        </p:spPr>
        <p:txBody>
          <a:bodyPr/>
          <a:lstStyle/>
          <a:p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807AC2-75B0-47D6-B607-742CCE8F440C}" type="slidenum">
              <a:rPr lang="en-US" altLang="zh-TW" smtClean="0"/>
              <a:pPr/>
              <a:t>2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80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en-US" altLang="zh-TW" dirty="0">
                <a:solidFill>
                  <a:srgbClr val="330066"/>
                </a:solidFill>
                <a:latin typeface="Comic Sans MS" pitchFamily="66" charset="0"/>
                <a:ea typeface="新細明體"/>
              </a:rPr>
              <a:t>Computer and Robot Vision I</a:t>
            </a:r>
            <a:endParaRPr lang="en-US" altLang="zh-TW" dirty="0">
              <a:ea typeface="新細明體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71538" y="3317409"/>
            <a:ext cx="728667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  <a:buClr>
                <a:srgbClr val="330066"/>
              </a:buClr>
              <a:buSzPct val="70000"/>
            </a:pPr>
            <a:r>
              <a:rPr kumimoji="1" lang="en-US" altLang="zh-TW" sz="4400" b="1" i="0" u="none" strike="noStrike" kern="0" cap="none" spc="0" normalizeH="0" baseline="0" noProof="0" dirty="0" smtClean="0">
                <a:ln>
                  <a:noFill/>
                </a:ln>
                <a:solidFill>
                  <a:srgbClr val="336600"/>
                </a:solidFill>
                <a:effectLst/>
                <a:uLnTx/>
                <a:uFillTx/>
                <a:latin typeface="Comic Sans MS" pitchFamily="66" charset="0"/>
                <a:ea typeface="新細明體"/>
                <a:cs typeface="+mn-cs"/>
              </a:rPr>
              <a:t>Region Properties </a:t>
            </a:r>
            <a:endParaRPr kumimoji="1" lang="en-US" altLang="zh-TW" sz="4400" b="1" i="0" u="none" strike="noStrike" kern="0" cap="none" spc="0" normalizeH="0" baseline="0" noProof="0" dirty="0">
              <a:ln>
                <a:noFill/>
              </a:ln>
              <a:solidFill>
                <a:srgbClr val="336600"/>
              </a:solidFill>
              <a:effectLst/>
              <a:uLnTx/>
              <a:uFillTx/>
              <a:latin typeface="Comic Sans MS" pitchFamily="66" charset="0"/>
              <a:ea typeface="新細明體"/>
              <a:cs typeface="+mn-cs"/>
            </a:endParaRPr>
          </a:p>
        </p:txBody>
      </p:sp>
      <p:sp>
        <p:nvSpPr>
          <p:cNvPr id="7" name="副標題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TW" dirty="0" smtClean="0">
                <a:latin typeface="Comic Sans MS" pitchFamily="66" charset="0"/>
                <a:ea typeface="Cambria Math" pitchFamily="18" charset="0"/>
              </a:rPr>
              <a:t>Introduction</a:t>
            </a:r>
            <a:endParaRPr lang="zh-TW" altLang="en-US" dirty="0">
              <a:latin typeface="Comic Sans MS" pitchFamily="66" charset="0"/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807AC2-75B0-47D6-B607-742CCE8F440C}" type="slidenum">
              <a:rPr lang="en-US" altLang="zh-TW" smtClean="0"/>
              <a:pPr/>
              <a:t>3</a:t>
            </a:fld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latin typeface="Comic Sans MS" pitchFamily="66" charset="0"/>
              </a:rPr>
              <a:t>Introduction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Region Description</a:t>
            </a:r>
          </a:p>
          <a:p>
            <a:pPr lvl="1">
              <a:lnSpc>
                <a:spcPts val="3600"/>
              </a:lnSpc>
              <a:spcBef>
                <a:spcPts val="600"/>
              </a:spcBef>
            </a:pPr>
            <a:r>
              <a:rPr lang="en-US" altLang="zh-TW" dirty="0" smtClean="0"/>
              <a:t>Region is a segment produced by </a:t>
            </a:r>
            <a:r>
              <a:rPr lang="en-US" altLang="zh-TW" dirty="0" smtClean="0">
                <a:solidFill>
                  <a:srgbClr val="00B050"/>
                </a:solidFill>
                <a:latin typeface="Comic Sans MS" pitchFamily="66" charset="0"/>
              </a:rPr>
              <a:t>connected component labeling</a:t>
            </a:r>
            <a:r>
              <a:rPr lang="en-US" altLang="zh-TW" dirty="0" smtClean="0"/>
              <a:t> or </a:t>
            </a:r>
            <a:r>
              <a:rPr lang="en-US" altLang="zh-TW" dirty="0" smtClean="0">
                <a:solidFill>
                  <a:srgbClr val="00B050"/>
                </a:solidFill>
                <a:latin typeface="Comic Sans MS" pitchFamily="66" charset="0"/>
              </a:rPr>
              <a:t>signature segmentation</a:t>
            </a:r>
            <a:r>
              <a:rPr lang="en-US" altLang="zh-TW" dirty="0" smtClean="0"/>
              <a:t>.</a:t>
            </a:r>
          </a:p>
          <a:p>
            <a:pPr lvl="1">
              <a:lnSpc>
                <a:spcPts val="3600"/>
              </a:lnSpc>
              <a:spcBef>
                <a:spcPts val="600"/>
              </a:spcBef>
            </a:pPr>
            <a:r>
              <a:rPr lang="en-US" altLang="zh-TW" dirty="0" smtClean="0"/>
              <a:t>The computation of </a:t>
            </a:r>
            <a:r>
              <a:rPr lang="en-US" altLang="zh-TW" dirty="0" smtClean="0">
                <a:solidFill>
                  <a:srgbClr val="00B050"/>
                </a:solidFill>
                <a:latin typeface="Comic Sans MS" pitchFamily="66" charset="0"/>
              </a:rPr>
              <a:t>region properties </a:t>
            </a:r>
            <a:r>
              <a:rPr lang="en-US" altLang="zh-TW" dirty="0" smtClean="0"/>
              <a:t>can be the input for further classification.</a:t>
            </a:r>
          </a:p>
          <a:p>
            <a:pPr lvl="2">
              <a:lnSpc>
                <a:spcPts val="3200"/>
              </a:lnSpc>
              <a:spcBef>
                <a:spcPts val="600"/>
              </a:spcBef>
            </a:pPr>
            <a:r>
              <a:rPr lang="en-US" altLang="zh-TW" dirty="0" smtClean="0"/>
              <a:t>Gray-Level Value Analysis</a:t>
            </a:r>
          </a:p>
          <a:p>
            <a:pPr lvl="2">
              <a:lnSpc>
                <a:spcPts val="3200"/>
              </a:lnSpc>
              <a:spcBef>
                <a:spcPts val="600"/>
              </a:spcBef>
            </a:pPr>
            <a:r>
              <a:rPr lang="en-US" altLang="zh-TW" dirty="0" smtClean="0"/>
              <a:t>Shape Property Analysis</a:t>
            </a:r>
          </a:p>
        </p:txBody>
      </p:sp>
      <p:sp>
        <p:nvSpPr>
          <p:cNvPr id="5" name="副標題 6"/>
          <p:cNvSpPr txBox="1">
            <a:spLocks/>
          </p:cNvSpPr>
          <p:nvPr/>
        </p:nvSpPr>
        <p:spPr bwMode="auto">
          <a:xfrm>
            <a:off x="142844" y="-24"/>
            <a:ext cx="46482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tabLst/>
              <a:defRPr/>
            </a:pPr>
            <a:r>
              <a:rPr kumimoji="0" lang="en-US" altLang="zh-TW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Cambria Math" pitchFamily="18" charset="0"/>
                <a:cs typeface="+mn-cs"/>
              </a:rPr>
              <a:t>Region</a:t>
            </a:r>
            <a:r>
              <a:rPr lang="en-US" altLang="zh-TW" sz="2800" kern="0" dirty="0" smtClean="0">
                <a:latin typeface="Comic Sans MS" pitchFamily="66" charset="0"/>
                <a:ea typeface="Cambria Math" pitchFamily="18" charset="0"/>
              </a:rPr>
              <a:t> Properties</a:t>
            </a:r>
            <a:endParaRPr kumimoji="0" lang="zh-TW" altLang="en-US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807AC2-75B0-47D6-B607-742CCE8F440C}" type="slidenum">
              <a:rPr lang="en-US" altLang="zh-TW" smtClean="0"/>
              <a:pPr/>
              <a:t>4</a:t>
            </a:fld>
            <a:endParaRPr lang="en-US" altLang="zh-TW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Simple Global Properties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Region Area</a:t>
            </a:r>
          </a:p>
          <a:p>
            <a:endParaRPr lang="en-US" altLang="zh-TW" dirty="0" smtClean="0"/>
          </a:p>
          <a:p>
            <a:endParaRPr lang="en-US" altLang="zh-TW" dirty="0" smtClean="0"/>
          </a:p>
          <a:p>
            <a:pPr>
              <a:spcBef>
                <a:spcPts val="1800"/>
              </a:spcBef>
            </a:pPr>
            <a:r>
              <a:rPr lang="en-US" altLang="zh-TW" dirty="0" err="1" smtClean="0"/>
              <a:t>Centroid</a:t>
            </a:r>
            <a:r>
              <a:rPr lang="en-US" altLang="zh-TW" dirty="0" smtClean="0"/>
              <a:t> 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807AC2-75B0-47D6-B607-742CCE8F440C}" type="slidenum">
              <a:rPr lang="en-US" altLang="zh-TW" smtClean="0"/>
              <a:pPr/>
              <a:t>5</a:t>
            </a:fld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altLang="zh-TW" dirty="0"/>
          </a:p>
        </p:txBody>
      </p:sp>
      <p:sp>
        <p:nvSpPr>
          <p:cNvPr id="6" name="副標題 6"/>
          <p:cNvSpPr txBox="1">
            <a:spLocks/>
          </p:cNvSpPr>
          <p:nvPr/>
        </p:nvSpPr>
        <p:spPr bwMode="auto">
          <a:xfrm>
            <a:off x="142844" y="-24"/>
            <a:ext cx="46482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tabLst/>
              <a:defRPr/>
            </a:pPr>
            <a:r>
              <a:rPr kumimoji="0" lang="en-US" altLang="zh-TW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Cambria Math" pitchFamily="18" charset="0"/>
                <a:cs typeface="+mn-cs"/>
              </a:rPr>
              <a:t>Region</a:t>
            </a:r>
            <a:r>
              <a:rPr lang="en-US" altLang="zh-TW" sz="2800" kern="0" dirty="0" smtClean="0">
                <a:latin typeface="Comic Sans MS" pitchFamily="66" charset="0"/>
                <a:ea typeface="Cambria Math" pitchFamily="18" charset="0"/>
              </a:rPr>
              <a:t> Properties</a:t>
            </a:r>
            <a:endParaRPr kumimoji="0" lang="zh-TW" altLang="en-US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grpSp>
        <p:nvGrpSpPr>
          <p:cNvPr id="7" name="Group 89"/>
          <p:cNvGrpSpPr>
            <a:grpSpLocks/>
          </p:cNvGrpSpPr>
          <p:nvPr/>
        </p:nvGrpSpPr>
        <p:grpSpPr bwMode="auto">
          <a:xfrm>
            <a:off x="5572132" y="2643182"/>
            <a:ext cx="3254375" cy="3170238"/>
            <a:chOff x="3424" y="1752"/>
            <a:chExt cx="2050" cy="1997"/>
          </a:xfrm>
        </p:grpSpPr>
        <p:sp>
          <p:nvSpPr>
            <p:cNvPr id="8" name="Rectangle 7"/>
            <p:cNvSpPr>
              <a:spLocks noChangeArrowheads="1"/>
            </p:cNvSpPr>
            <p:nvPr/>
          </p:nvSpPr>
          <p:spPr bwMode="auto">
            <a:xfrm>
              <a:off x="4139" y="2421"/>
              <a:ext cx="223" cy="223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TW"/>
                <a:t>1</a:t>
              </a:r>
            </a:p>
          </p:txBody>
        </p:sp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4139" y="2644"/>
              <a:ext cx="223" cy="223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TW"/>
                <a:t>1</a:t>
              </a:r>
            </a:p>
          </p:txBody>
        </p:sp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4362" y="2421"/>
              <a:ext cx="223" cy="223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TW"/>
                <a:t>1</a:t>
              </a:r>
            </a:p>
          </p:txBody>
        </p:sp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4362" y="2644"/>
              <a:ext cx="223" cy="223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TW"/>
                <a:t>1</a:t>
              </a:r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4585" y="2421"/>
              <a:ext cx="222" cy="223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TW"/>
                <a:t>1</a:t>
              </a:r>
            </a:p>
          </p:txBody>
        </p:sp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4809" y="2421"/>
              <a:ext cx="222" cy="223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TW"/>
                <a:t>1</a:t>
              </a:r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5031" y="2421"/>
              <a:ext cx="223" cy="223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TW"/>
                <a:t>1</a:t>
              </a:r>
            </a:p>
          </p:txBody>
        </p:sp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>
              <a:off x="5031" y="2199"/>
              <a:ext cx="223" cy="22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TW"/>
                <a:t>1</a:t>
              </a:r>
            </a:p>
          </p:txBody>
        </p:sp>
        <p:sp>
          <p:nvSpPr>
            <p:cNvPr id="16" name="Rectangle 15"/>
            <p:cNvSpPr>
              <a:spLocks noChangeArrowheads="1"/>
            </p:cNvSpPr>
            <p:nvPr/>
          </p:nvSpPr>
          <p:spPr bwMode="auto">
            <a:xfrm>
              <a:off x="4139" y="2867"/>
              <a:ext cx="223" cy="223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TW"/>
                <a:t>1</a:t>
              </a:r>
            </a:p>
          </p:txBody>
        </p:sp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4139" y="3090"/>
              <a:ext cx="223" cy="22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TW"/>
                <a:t>1</a:t>
              </a:r>
            </a:p>
          </p:txBody>
        </p:sp>
        <p:sp>
          <p:nvSpPr>
            <p:cNvPr id="18" name="Rectangle 17"/>
            <p:cNvSpPr>
              <a:spLocks noChangeArrowheads="1"/>
            </p:cNvSpPr>
            <p:nvPr/>
          </p:nvSpPr>
          <p:spPr bwMode="auto">
            <a:xfrm>
              <a:off x="4362" y="2867"/>
              <a:ext cx="223" cy="223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TW" dirty="0"/>
                <a:t>1</a:t>
              </a:r>
            </a:p>
          </p:txBody>
        </p:sp>
        <p:sp>
          <p:nvSpPr>
            <p:cNvPr id="19" name="Rectangle 18"/>
            <p:cNvSpPr>
              <a:spLocks noChangeArrowheads="1"/>
            </p:cNvSpPr>
            <p:nvPr/>
          </p:nvSpPr>
          <p:spPr bwMode="auto">
            <a:xfrm>
              <a:off x="4362" y="3090"/>
              <a:ext cx="223" cy="22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TW"/>
                <a:t>1</a:t>
              </a:r>
            </a:p>
          </p:txBody>
        </p:sp>
        <p:sp>
          <p:nvSpPr>
            <p:cNvPr id="20" name="Rectangle 19"/>
            <p:cNvSpPr>
              <a:spLocks noChangeArrowheads="1"/>
            </p:cNvSpPr>
            <p:nvPr/>
          </p:nvSpPr>
          <p:spPr bwMode="auto">
            <a:xfrm>
              <a:off x="3917" y="3090"/>
              <a:ext cx="222" cy="22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TW"/>
                <a:t>1</a:t>
              </a:r>
            </a:p>
          </p:txBody>
        </p:sp>
        <p:sp>
          <p:nvSpPr>
            <p:cNvPr id="21" name="Rectangle 20"/>
            <p:cNvSpPr>
              <a:spLocks noChangeArrowheads="1"/>
            </p:cNvSpPr>
            <p:nvPr/>
          </p:nvSpPr>
          <p:spPr bwMode="auto">
            <a:xfrm>
              <a:off x="4585" y="3090"/>
              <a:ext cx="222" cy="22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TW"/>
                <a:t>1</a:t>
              </a:r>
            </a:p>
          </p:txBody>
        </p:sp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4809" y="3090"/>
              <a:ext cx="222" cy="22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TW"/>
                <a:t>1</a:t>
              </a:r>
            </a:p>
          </p:txBody>
        </p:sp>
        <p:sp>
          <p:nvSpPr>
            <p:cNvPr id="23" name="Rectangle 22"/>
            <p:cNvSpPr>
              <a:spLocks noChangeArrowheads="1"/>
            </p:cNvSpPr>
            <p:nvPr/>
          </p:nvSpPr>
          <p:spPr bwMode="auto">
            <a:xfrm>
              <a:off x="4809" y="3312"/>
              <a:ext cx="222" cy="223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TW"/>
                <a:t>1</a:t>
              </a:r>
            </a:p>
          </p:txBody>
        </p:sp>
        <p:sp>
          <p:nvSpPr>
            <p:cNvPr id="24" name="Rectangle 23"/>
            <p:cNvSpPr>
              <a:spLocks noChangeArrowheads="1"/>
            </p:cNvSpPr>
            <p:nvPr/>
          </p:nvSpPr>
          <p:spPr bwMode="auto">
            <a:xfrm>
              <a:off x="5031" y="3312"/>
              <a:ext cx="223" cy="223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TW"/>
                <a:t>1</a:t>
              </a:r>
            </a:p>
          </p:txBody>
        </p:sp>
        <p:sp>
          <p:nvSpPr>
            <p:cNvPr id="25" name="Rectangle 24"/>
            <p:cNvSpPr>
              <a:spLocks noChangeArrowheads="1"/>
            </p:cNvSpPr>
            <p:nvPr/>
          </p:nvSpPr>
          <p:spPr bwMode="auto">
            <a:xfrm>
              <a:off x="4139" y="3312"/>
              <a:ext cx="223" cy="223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TW"/>
                <a:t>1</a:t>
              </a:r>
            </a:p>
          </p:txBody>
        </p:sp>
        <p:sp>
          <p:nvSpPr>
            <p:cNvPr id="26" name="Rectangle 25"/>
            <p:cNvSpPr>
              <a:spLocks noChangeArrowheads="1"/>
            </p:cNvSpPr>
            <p:nvPr/>
          </p:nvSpPr>
          <p:spPr bwMode="auto">
            <a:xfrm>
              <a:off x="3917" y="3312"/>
              <a:ext cx="222" cy="223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TW"/>
                <a:t>1</a:t>
              </a:r>
            </a:p>
          </p:txBody>
        </p:sp>
        <p:sp>
          <p:nvSpPr>
            <p:cNvPr id="27" name="Rectangle 26"/>
            <p:cNvSpPr>
              <a:spLocks noChangeArrowheads="1"/>
            </p:cNvSpPr>
            <p:nvPr/>
          </p:nvSpPr>
          <p:spPr bwMode="auto">
            <a:xfrm>
              <a:off x="4362" y="3312"/>
              <a:ext cx="223" cy="22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TW"/>
                <a:t>0</a:t>
              </a:r>
            </a:p>
          </p:txBody>
        </p:sp>
        <p:sp>
          <p:nvSpPr>
            <p:cNvPr id="28" name="Rectangle 27"/>
            <p:cNvSpPr>
              <a:spLocks noChangeArrowheads="1"/>
            </p:cNvSpPr>
            <p:nvPr/>
          </p:nvSpPr>
          <p:spPr bwMode="auto">
            <a:xfrm>
              <a:off x="4585" y="3312"/>
              <a:ext cx="222" cy="22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TW"/>
                <a:t>0</a:t>
              </a:r>
            </a:p>
          </p:txBody>
        </p:sp>
        <p:sp>
          <p:nvSpPr>
            <p:cNvPr id="29" name="Rectangle 28"/>
            <p:cNvSpPr>
              <a:spLocks noChangeArrowheads="1"/>
            </p:cNvSpPr>
            <p:nvPr/>
          </p:nvSpPr>
          <p:spPr bwMode="auto">
            <a:xfrm>
              <a:off x="4809" y="2644"/>
              <a:ext cx="222" cy="22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TW"/>
                <a:t>0</a:t>
              </a:r>
            </a:p>
          </p:txBody>
        </p:sp>
        <p:sp>
          <p:nvSpPr>
            <p:cNvPr id="30" name="Rectangle 29"/>
            <p:cNvSpPr>
              <a:spLocks noChangeArrowheads="1"/>
            </p:cNvSpPr>
            <p:nvPr/>
          </p:nvSpPr>
          <p:spPr bwMode="auto">
            <a:xfrm>
              <a:off x="4809" y="2867"/>
              <a:ext cx="222" cy="22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TW"/>
                <a:t>0</a:t>
              </a:r>
            </a:p>
          </p:txBody>
        </p:sp>
        <p:sp>
          <p:nvSpPr>
            <p:cNvPr id="31" name="Rectangle 30"/>
            <p:cNvSpPr>
              <a:spLocks noChangeArrowheads="1"/>
            </p:cNvSpPr>
            <p:nvPr/>
          </p:nvSpPr>
          <p:spPr bwMode="auto">
            <a:xfrm>
              <a:off x="4586" y="2199"/>
              <a:ext cx="223" cy="22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TW"/>
                <a:t>0</a:t>
              </a:r>
            </a:p>
          </p:txBody>
        </p:sp>
        <p:sp>
          <p:nvSpPr>
            <p:cNvPr id="32" name="Rectangle 31"/>
            <p:cNvSpPr>
              <a:spLocks noChangeArrowheads="1"/>
            </p:cNvSpPr>
            <p:nvPr/>
          </p:nvSpPr>
          <p:spPr bwMode="auto">
            <a:xfrm>
              <a:off x="4809" y="2199"/>
              <a:ext cx="222" cy="22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TW"/>
                <a:t>0</a:t>
              </a:r>
            </a:p>
          </p:txBody>
        </p:sp>
        <p:sp>
          <p:nvSpPr>
            <p:cNvPr id="33" name="Rectangle 32"/>
            <p:cNvSpPr>
              <a:spLocks noChangeArrowheads="1"/>
            </p:cNvSpPr>
            <p:nvPr/>
          </p:nvSpPr>
          <p:spPr bwMode="auto">
            <a:xfrm>
              <a:off x="4139" y="2199"/>
              <a:ext cx="223" cy="22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TW"/>
                <a:t>0</a:t>
              </a:r>
            </a:p>
          </p:txBody>
        </p:sp>
        <p:sp>
          <p:nvSpPr>
            <p:cNvPr id="34" name="Rectangle 33"/>
            <p:cNvSpPr>
              <a:spLocks noChangeArrowheads="1"/>
            </p:cNvSpPr>
            <p:nvPr/>
          </p:nvSpPr>
          <p:spPr bwMode="auto">
            <a:xfrm>
              <a:off x="4362" y="2199"/>
              <a:ext cx="223" cy="22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TW"/>
                <a:t>0</a:t>
              </a:r>
            </a:p>
          </p:txBody>
        </p:sp>
        <p:sp>
          <p:nvSpPr>
            <p:cNvPr id="35" name="Rectangle 34"/>
            <p:cNvSpPr>
              <a:spLocks noChangeArrowheads="1"/>
            </p:cNvSpPr>
            <p:nvPr/>
          </p:nvSpPr>
          <p:spPr bwMode="auto">
            <a:xfrm>
              <a:off x="5031" y="2644"/>
              <a:ext cx="223" cy="22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TW"/>
                <a:t>0</a:t>
              </a:r>
            </a:p>
          </p:txBody>
        </p:sp>
        <p:sp>
          <p:nvSpPr>
            <p:cNvPr id="36" name="Rectangle 35"/>
            <p:cNvSpPr>
              <a:spLocks noChangeArrowheads="1"/>
            </p:cNvSpPr>
            <p:nvPr/>
          </p:nvSpPr>
          <p:spPr bwMode="auto">
            <a:xfrm>
              <a:off x="5031" y="2867"/>
              <a:ext cx="223" cy="22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TW" dirty="0"/>
                <a:t>0</a:t>
              </a:r>
            </a:p>
          </p:txBody>
        </p:sp>
        <p:sp>
          <p:nvSpPr>
            <p:cNvPr id="37" name="Rectangle 36"/>
            <p:cNvSpPr>
              <a:spLocks noChangeArrowheads="1"/>
            </p:cNvSpPr>
            <p:nvPr/>
          </p:nvSpPr>
          <p:spPr bwMode="auto">
            <a:xfrm>
              <a:off x="3917" y="2199"/>
              <a:ext cx="222" cy="22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TW"/>
                <a:t>0</a:t>
              </a:r>
            </a:p>
          </p:txBody>
        </p:sp>
        <p:sp>
          <p:nvSpPr>
            <p:cNvPr id="38" name="Rectangle 37"/>
            <p:cNvSpPr>
              <a:spLocks noChangeArrowheads="1"/>
            </p:cNvSpPr>
            <p:nvPr/>
          </p:nvSpPr>
          <p:spPr bwMode="auto">
            <a:xfrm>
              <a:off x="3917" y="2421"/>
              <a:ext cx="222" cy="22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TW"/>
                <a:t>0</a:t>
              </a:r>
            </a:p>
          </p:txBody>
        </p:sp>
        <p:sp>
          <p:nvSpPr>
            <p:cNvPr id="39" name="Rectangle 38"/>
            <p:cNvSpPr>
              <a:spLocks noChangeArrowheads="1"/>
            </p:cNvSpPr>
            <p:nvPr/>
          </p:nvSpPr>
          <p:spPr bwMode="auto">
            <a:xfrm>
              <a:off x="3917" y="2644"/>
              <a:ext cx="222" cy="22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TW"/>
                <a:t>0</a:t>
              </a:r>
            </a:p>
          </p:txBody>
        </p:sp>
        <p:sp>
          <p:nvSpPr>
            <p:cNvPr id="40" name="Rectangle 39"/>
            <p:cNvSpPr>
              <a:spLocks noChangeArrowheads="1"/>
            </p:cNvSpPr>
            <p:nvPr/>
          </p:nvSpPr>
          <p:spPr bwMode="auto">
            <a:xfrm>
              <a:off x="3917" y="2867"/>
              <a:ext cx="222" cy="22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TW"/>
                <a:t>0</a:t>
              </a:r>
            </a:p>
          </p:txBody>
        </p:sp>
        <p:sp>
          <p:nvSpPr>
            <p:cNvPr id="41" name="Rectangle 40"/>
            <p:cNvSpPr>
              <a:spLocks noChangeArrowheads="1"/>
            </p:cNvSpPr>
            <p:nvPr/>
          </p:nvSpPr>
          <p:spPr bwMode="auto">
            <a:xfrm>
              <a:off x="5031" y="3090"/>
              <a:ext cx="223" cy="22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TW"/>
                <a:t>0</a:t>
              </a:r>
            </a:p>
          </p:txBody>
        </p:sp>
        <p:sp>
          <p:nvSpPr>
            <p:cNvPr id="42" name="Rectangle 41"/>
            <p:cNvSpPr>
              <a:spLocks noChangeArrowheads="1"/>
            </p:cNvSpPr>
            <p:nvPr/>
          </p:nvSpPr>
          <p:spPr bwMode="auto">
            <a:xfrm>
              <a:off x="3917" y="1752"/>
              <a:ext cx="222" cy="2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TW"/>
                <a:t>1</a:t>
              </a:r>
            </a:p>
          </p:txBody>
        </p:sp>
        <p:sp>
          <p:nvSpPr>
            <p:cNvPr id="43" name="Rectangle 42"/>
            <p:cNvSpPr>
              <a:spLocks noChangeArrowheads="1"/>
            </p:cNvSpPr>
            <p:nvPr/>
          </p:nvSpPr>
          <p:spPr bwMode="auto">
            <a:xfrm>
              <a:off x="4139" y="1752"/>
              <a:ext cx="223" cy="2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TW"/>
                <a:t>2</a:t>
              </a:r>
            </a:p>
          </p:txBody>
        </p:sp>
        <p:sp>
          <p:nvSpPr>
            <p:cNvPr id="44" name="Rectangle 43"/>
            <p:cNvSpPr>
              <a:spLocks noChangeArrowheads="1"/>
            </p:cNvSpPr>
            <p:nvPr/>
          </p:nvSpPr>
          <p:spPr bwMode="auto">
            <a:xfrm>
              <a:off x="4362" y="1752"/>
              <a:ext cx="223" cy="2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TW"/>
                <a:t>3</a:t>
              </a:r>
            </a:p>
          </p:txBody>
        </p:sp>
        <p:sp>
          <p:nvSpPr>
            <p:cNvPr id="45" name="Rectangle 44"/>
            <p:cNvSpPr>
              <a:spLocks noChangeArrowheads="1"/>
            </p:cNvSpPr>
            <p:nvPr/>
          </p:nvSpPr>
          <p:spPr bwMode="auto">
            <a:xfrm>
              <a:off x="4586" y="1752"/>
              <a:ext cx="223" cy="2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TW"/>
                <a:t>4</a:t>
              </a:r>
            </a:p>
          </p:txBody>
        </p:sp>
        <p:sp>
          <p:nvSpPr>
            <p:cNvPr id="46" name="Rectangle 45"/>
            <p:cNvSpPr>
              <a:spLocks noChangeArrowheads="1"/>
            </p:cNvSpPr>
            <p:nvPr/>
          </p:nvSpPr>
          <p:spPr bwMode="auto">
            <a:xfrm>
              <a:off x="4809" y="1752"/>
              <a:ext cx="222" cy="2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TW"/>
                <a:t>5</a:t>
              </a:r>
            </a:p>
          </p:txBody>
        </p:sp>
        <p:sp>
          <p:nvSpPr>
            <p:cNvPr id="47" name="Rectangle 46"/>
            <p:cNvSpPr>
              <a:spLocks noChangeArrowheads="1"/>
            </p:cNvSpPr>
            <p:nvPr/>
          </p:nvSpPr>
          <p:spPr bwMode="auto">
            <a:xfrm>
              <a:off x="5031" y="1752"/>
              <a:ext cx="223" cy="2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TW"/>
                <a:t>6</a:t>
              </a:r>
            </a:p>
          </p:txBody>
        </p:sp>
        <p:sp>
          <p:nvSpPr>
            <p:cNvPr id="48" name="Rectangle 47"/>
            <p:cNvSpPr>
              <a:spLocks noChangeArrowheads="1"/>
            </p:cNvSpPr>
            <p:nvPr/>
          </p:nvSpPr>
          <p:spPr bwMode="auto">
            <a:xfrm>
              <a:off x="3424" y="2199"/>
              <a:ext cx="223" cy="2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TW"/>
                <a:t>1</a:t>
              </a:r>
            </a:p>
          </p:txBody>
        </p:sp>
        <p:sp>
          <p:nvSpPr>
            <p:cNvPr id="49" name="Rectangle 48"/>
            <p:cNvSpPr>
              <a:spLocks noChangeArrowheads="1"/>
            </p:cNvSpPr>
            <p:nvPr/>
          </p:nvSpPr>
          <p:spPr bwMode="auto">
            <a:xfrm>
              <a:off x="3424" y="2421"/>
              <a:ext cx="223" cy="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TW"/>
                <a:t>2</a:t>
              </a:r>
            </a:p>
          </p:txBody>
        </p:sp>
        <p:sp>
          <p:nvSpPr>
            <p:cNvPr id="50" name="Rectangle 49"/>
            <p:cNvSpPr>
              <a:spLocks noChangeArrowheads="1"/>
            </p:cNvSpPr>
            <p:nvPr/>
          </p:nvSpPr>
          <p:spPr bwMode="auto">
            <a:xfrm>
              <a:off x="3424" y="2644"/>
              <a:ext cx="223" cy="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TW"/>
                <a:t>3</a:t>
              </a:r>
            </a:p>
          </p:txBody>
        </p:sp>
        <p:sp>
          <p:nvSpPr>
            <p:cNvPr id="51" name="Rectangle 50"/>
            <p:cNvSpPr>
              <a:spLocks noChangeArrowheads="1"/>
            </p:cNvSpPr>
            <p:nvPr/>
          </p:nvSpPr>
          <p:spPr bwMode="auto">
            <a:xfrm>
              <a:off x="3424" y="2866"/>
              <a:ext cx="223" cy="2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TW"/>
                <a:t>4</a:t>
              </a:r>
            </a:p>
          </p:txBody>
        </p:sp>
        <p:sp>
          <p:nvSpPr>
            <p:cNvPr id="52" name="Rectangle 51"/>
            <p:cNvSpPr>
              <a:spLocks noChangeArrowheads="1"/>
            </p:cNvSpPr>
            <p:nvPr/>
          </p:nvSpPr>
          <p:spPr bwMode="auto">
            <a:xfrm>
              <a:off x="3424" y="3090"/>
              <a:ext cx="223" cy="2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TW"/>
                <a:t>5</a:t>
              </a:r>
            </a:p>
          </p:txBody>
        </p:sp>
        <p:sp>
          <p:nvSpPr>
            <p:cNvPr id="53" name="Rectangle 52"/>
            <p:cNvSpPr>
              <a:spLocks noChangeArrowheads="1"/>
            </p:cNvSpPr>
            <p:nvPr/>
          </p:nvSpPr>
          <p:spPr bwMode="auto">
            <a:xfrm>
              <a:off x="3424" y="3312"/>
              <a:ext cx="223" cy="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TW"/>
                <a:t>6</a:t>
              </a:r>
            </a:p>
          </p:txBody>
        </p:sp>
        <p:sp>
          <p:nvSpPr>
            <p:cNvPr id="54" name="Rectangle 53"/>
            <p:cNvSpPr>
              <a:spLocks noChangeArrowheads="1"/>
            </p:cNvSpPr>
            <p:nvPr/>
          </p:nvSpPr>
          <p:spPr bwMode="auto">
            <a:xfrm>
              <a:off x="4586" y="1983"/>
              <a:ext cx="223" cy="22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TW"/>
                <a:t>0</a:t>
              </a:r>
            </a:p>
          </p:txBody>
        </p:sp>
        <p:sp>
          <p:nvSpPr>
            <p:cNvPr id="55" name="Rectangle 54"/>
            <p:cNvSpPr>
              <a:spLocks noChangeArrowheads="1"/>
            </p:cNvSpPr>
            <p:nvPr/>
          </p:nvSpPr>
          <p:spPr bwMode="auto">
            <a:xfrm>
              <a:off x="4809" y="1983"/>
              <a:ext cx="222" cy="22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TW"/>
                <a:t>0</a:t>
              </a:r>
            </a:p>
          </p:txBody>
        </p:sp>
        <p:sp>
          <p:nvSpPr>
            <p:cNvPr id="56" name="Rectangle 55"/>
            <p:cNvSpPr>
              <a:spLocks noChangeArrowheads="1"/>
            </p:cNvSpPr>
            <p:nvPr/>
          </p:nvSpPr>
          <p:spPr bwMode="auto">
            <a:xfrm>
              <a:off x="4139" y="1983"/>
              <a:ext cx="223" cy="22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TW"/>
                <a:t>0</a:t>
              </a:r>
            </a:p>
          </p:txBody>
        </p:sp>
        <p:sp>
          <p:nvSpPr>
            <p:cNvPr id="57" name="Rectangle 56"/>
            <p:cNvSpPr>
              <a:spLocks noChangeArrowheads="1"/>
            </p:cNvSpPr>
            <p:nvPr/>
          </p:nvSpPr>
          <p:spPr bwMode="auto">
            <a:xfrm>
              <a:off x="4362" y="1983"/>
              <a:ext cx="223" cy="22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TW"/>
                <a:t>0</a:t>
              </a:r>
            </a:p>
          </p:txBody>
        </p:sp>
        <p:sp>
          <p:nvSpPr>
            <p:cNvPr id="58" name="Rectangle 57"/>
            <p:cNvSpPr>
              <a:spLocks noChangeArrowheads="1"/>
            </p:cNvSpPr>
            <p:nvPr/>
          </p:nvSpPr>
          <p:spPr bwMode="auto">
            <a:xfrm>
              <a:off x="3917" y="1983"/>
              <a:ext cx="222" cy="22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TW"/>
                <a:t>0</a:t>
              </a:r>
            </a:p>
          </p:txBody>
        </p:sp>
        <p:sp>
          <p:nvSpPr>
            <p:cNvPr id="59" name="Rectangle 58"/>
            <p:cNvSpPr>
              <a:spLocks noChangeArrowheads="1"/>
            </p:cNvSpPr>
            <p:nvPr/>
          </p:nvSpPr>
          <p:spPr bwMode="auto">
            <a:xfrm>
              <a:off x="3694" y="2199"/>
              <a:ext cx="223" cy="22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TW"/>
                <a:t>0</a:t>
              </a:r>
            </a:p>
          </p:txBody>
        </p:sp>
        <p:sp>
          <p:nvSpPr>
            <p:cNvPr id="60" name="Rectangle 59"/>
            <p:cNvSpPr>
              <a:spLocks noChangeArrowheads="1"/>
            </p:cNvSpPr>
            <p:nvPr/>
          </p:nvSpPr>
          <p:spPr bwMode="auto">
            <a:xfrm>
              <a:off x="3694" y="2421"/>
              <a:ext cx="223" cy="22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TW"/>
                <a:t>0</a:t>
              </a:r>
            </a:p>
          </p:txBody>
        </p:sp>
        <p:sp>
          <p:nvSpPr>
            <p:cNvPr id="61" name="Rectangle 60"/>
            <p:cNvSpPr>
              <a:spLocks noChangeArrowheads="1"/>
            </p:cNvSpPr>
            <p:nvPr/>
          </p:nvSpPr>
          <p:spPr bwMode="auto">
            <a:xfrm>
              <a:off x="3694" y="2644"/>
              <a:ext cx="223" cy="22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TW"/>
                <a:t>0</a:t>
              </a:r>
            </a:p>
          </p:txBody>
        </p:sp>
        <p:sp>
          <p:nvSpPr>
            <p:cNvPr id="62" name="Rectangle 61"/>
            <p:cNvSpPr>
              <a:spLocks noChangeArrowheads="1"/>
            </p:cNvSpPr>
            <p:nvPr/>
          </p:nvSpPr>
          <p:spPr bwMode="auto">
            <a:xfrm>
              <a:off x="3694" y="2867"/>
              <a:ext cx="223" cy="22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TW"/>
                <a:t>0</a:t>
              </a:r>
            </a:p>
          </p:txBody>
        </p:sp>
        <p:sp>
          <p:nvSpPr>
            <p:cNvPr id="63" name="Rectangle 62"/>
            <p:cNvSpPr>
              <a:spLocks noChangeArrowheads="1"/>
            </p:cNvSpPr>
            <p:nvPr/>
          </p:nvSpPr>
          <p:spPr bwMode="auto">
            <a:xfrm>
              <a:off x="3694" y="1983"/>
              <a:ext cx="223" cy="22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TW"/>
                <a:t>0</a:t>
              </a:r>
            </a:p>
          </p:txBody>
        </p:sp>
        <p:sp>
          <p:nvSpPr>
            <p:cNvPr id="64" name="Rectangle 63"/>
            <p:cNvSpPr>
              <a:spLocks noChangeArrowheads="1"/>
            </p:cNvSpPr>
            <p:nvPr/>
          </p:nvSpPr>
          <p:spPr bwMode="auto">
            <a:xfrm>
              <a:off x="3694" y="3081"/>
              <a:ext cx="223" cy="22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TW"/>
                <a:t>0</a:t>
              </a:r>
            </a:p>
          </p:txBody>
        </p:sp>
        <p:sp>
          <p:nvSpPr>
            <p:cNvPr id="65" name="Rectangle 64"/>
            <p:cNvSpPr>
              <a:spLocks noChangeArrowheads="1"/>
            </p:cNvSpPr>
            <p:nvPr/>
          </p:nvSpPr>
          <p:spPr bwMode="auto">
            <a:xfrm>
              <a:off x="3694" y="3304"/>
              <a:ext cx="223" cy="22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TW"/>
                <a:t>0</a:t>
              </a:r>
            </a:p>
          </p:txBody>
        </p:sp>
        <p:sp>
          <p:nvSpPr>
            <p:cNvPr id="66" name="Rectangle 65"/>
            <p:cNvSpPr>
              <a:spLocks noChangeArrowheads="1"/>
            </p:cNvSpPr>
            <p:nvPr/>
          </p:nvSpPr>
          <p:spPr bwMode="auto">
            <a:xfrm>
              <a:off x="5029" y="1983"/>
              <a:ext cx="222" cy="22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TW"/>
                <a:t>0</a:t>
              </a:r>
            </a:p>
          </p:txBody>
        </p:sp>
        <p:sp>
          <p:nvSpPr>
            <p:cNvPr id="67" name="Rectangle 66"/>
            <p:cNvSpPr>
              <a:spLocks noChangeArrowheads="1"/>
            </p:cNvSpPr>
            <p:nvPr/>
          </p:nvSpPr>
          <p:spPr bwMode="auto">
            <a:xfrm>
              <a:off x="5251" y="1983"/>
              <a:ext cx="223" cy="22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TW"/>
                <a:t>0</a:t>
              </a:r>
            </a:p>
          </p:txBody>
        </p:sp>
        <p:sp>
          <p:nvSpPr>
            <p:cNvPr id="68" name="Rectangle 67"/>
            <p:cNvSpPr>
              <a:spLocks noChangeArrowheads="1"/>
            </p:cNvSpPr>
            <p:nvPr/>
          </p:nvSpPr>
          <p:spPr bwMode="auto">
            <a:xfrm>
              <a:off x="4586" y="3523"/>
              <a:ext cx="223" cy="22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TW"/>
                <a:t>0</a:t>
              </a:r>
            </a:p>
          </p:txBody>
        </p:sp>
        <p:sp>
          <p:nvSpPr>
            <p:cNvPr id="69" name="Rectangle 68"/>
            <p:cNvSpPr>
              <a:spLocks noChangeArrowheads="1"/>
            </p:cNvSpPr>
            <p:nvPr/>
          </p:nvSpPr>
          <p:spPr bwMode="auto">
            <a:xfrm>
              <a:off x="4809" y="3523"/>
              <a:ext cx="222" cy="22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TW"/>
                <a:t>0</a:t>
              </a:r>
            </a:p>
          </p:txBody>
        </p:sp>
        <p:sp>
          <p:nvSpPr>
            <p:cNvPr id="70" name="Rectangle 69"/>
            <p:cNvSpPr>
              <a:spLocks noChangeArrowheads="1"/>
            </p:cNvSpPr>
            <p:nvPr/>
          </p:nvSpPr>
          <p:spPr bwMode="auto">
            <a:xfrm>
              <a:off x="4139" y="3523"/>
              <a:ext cx="223" cy="22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TW"/>
                <a:t>0</a:t>
              </a:r>
            </a:p>
          </p:txBody>
        </p:sp>
        <p:sp>
          <p:nvSpPr>
            <p:cNvPr id="71" name="Rectangle 70"/>
            <p:cNvSpPr>
              <a:spLocks noChangeArrowheads="1"/>
            </p:cNvSpPr>
            <p:nvPr/>
          </p:nvSpPr>
          <p:spPr bwMode="auto">
            <a:xfrm>
              <a:off x="4362" y="3523"/>
              <a:ext cx="223" cy="22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TW"/>
                <a:t>0</a:t>
              </a:r>
            </a:p>
          </p:txBody>
        </p:sp>
        <p:sp>
          <p:nvSpPr>
            <p:cNvPr id="72" name="Rectangle 71"/>
            <p:cNvSpPr>
              <a:spLocks noChangeArrowheads="1"/>
            </p:cNvSpPr>
            <p:nvPr/>
          </p:nvSpPr>
          <p:spPr bwMode="auto">
            <a:xfrm>
              <a:off x="3917" y="3523"/>
              <a:ext cx="222" cy="22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TW"/>
                <a:t>0</a:t>
              </a:r>
            </a:p>
          </p:txBody>
        </p:sp>
        <p:sp>
          <p:nvSpPr>
            <p:cNvPr id="73" name="Rectangle 72"/>
            <p:cNvSpPr>
              <a:spLocks noChangeArrowheads="1"/>
            </p:cNvSpPr>
            <p:nvPr/>
          </p:nvSpPr>
          <p:spPr bwMode="auto">
            <a:xfrm>
              <a:off x="3694" y="3523"/>
              <a:ext cx="223" cy="22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TW"/>
                <a:t>0</a:t>
              </a:r>
            </a:p>
          </p:txBody>
        </p:sp>
        <p:sp>
          <p:nvSpPr>
            <p:cNvPr id="74" name="Rectangle 73"/>
            <p:cNvSpPr>
              <a:spLocks noChangeArrowheads="1"/>
            </p:cNvSpPr>
            <p:nvPr/>
          </p:nvSpPr>
          <p:spPr bwMode="auto">
            <a:xfrm>
              <a:off x="5029" y="3523"/>
              <a:ext cx="222" cy="22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TW"/>
                <a:t>0</a:t>
              </a:r>
            </a:p>
          </p:txBody>
        </p:sp>
        <p:sp>
          <p:nvSpPr>
            <p:cNvPr id="75" name="Rectangle 74"/>
            <p:cNvSpPr>
              <a:spLocks noChangeArrowheads="1"/>
            </p:cNvSpPr>
            <p:nvPr/>
          </p:nvSpPr>
          <p:spPr bwMode="auto">
            <a:xfrm>
              <a:off x="5251" y="3523"/>
              <a:ext cx="223" cy="22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TW"/>
                <a:t>0</a:t>
              </a:r>
            </a:p>
          </p:txBody>
        </p:sp>
        <p:sp>
          <p:nvSpPr>
            <p:cNvPr id="76" name="Rectangle 75"/>
            <p:cNvSpPr>
              <a:spLocks noChangeArrowheads="1"/>
            </p:cNvSpPr>
            <p:nvPr/>
          </p:nvSpPr>
          <p:spPr bwMode="auto">
            <a:xfrm>
              <a:off x="5249" y="2198"/>
              <a:ext cx="222" cy="22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TW"/>
                <a:t>0</a:t>
              </a:r>
            </a:p>
          </p:txBody>
        </p:sp>
        <p:sp>
          <p:nvSpPr>
            <p:cNvPr id="77" name="Rectangle 76"/>
            <p:cNvSpPr>
              <a:spLocks noChangeArrowheads="1"/>
            </p:cNvSpPr>
            <p:nvPr/>
          </p:nvSpPr>
          <p:spPr bwMode="auto">
            <a:xfrm>
              <a:off x="5249" y="2420"/>
              <a:ext cx="222" cy="22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TW"/>
                <a:t>0</a:t>
              </a:r>
            </a:p>
          </p:txBody>
        </p:sp>
        <p:sp>
          <p:nvSpPr>
            <p:cNvPr id="78" name="Rectangle 77"/>
            <p:cNvSpPr>
              <a:spLocks noChangeArrowheads="1"/>
            </p:cNvSpPr>
            <p:nvPr/>
          </p:nvSpPr>
          <p:spPr bwMode="auto">
            <a:xfrm>
              <a:off x="5249" y="2644"/>
              <a:ext cx="222" cy="22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TW"/>
                <a:t>0</a:t>
              </a:r>
            </a:p>
          </p:txBody>
        </p:sp>
        <p:sp>
          <p:nvSpPr>
            <p:cNvPr id="79" name="Rectangle 78"/>
            <p:cNvSpPr>
              <a:spLocks noChangeArrowheads="1"/>
            </p:cNvSpPr>
            <p:nvPr/>
          </p:nvSpPr>
          <p:spPr bwMode="auto">
            <a:xfrm>
              <a:off x="5249" y="2857"/>
              <a:ext cx="222" cy="22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TW"/>
                <a:t>0</a:t>
              </a:r>
            </a:p>
          </p:txBody>
        </p:sp>
        <p:sp>
          <p:nvSpPr>
            <p:cNvPr id="80" name="Rectangle 79"/>
            <p:cNvSpPr>
              <a:spLocks noChangeArrowheads="1"/>
            </p:cNvSpPr>
            <p:nvPr/>
          </p:nvSpPr>
          <p:spPr bwMode="auto">
            <a:xfrm>
              <a:off x="5249" y="3081"/>
              <a:ext cx="222" cy="22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TW"/>
                <a:t>0</a:t>
              </a:r>
            </a:p>
          </p:txBody>
        </p:sp>
        <p:sp>
          <p:nvSpPr>
            <p:cNvPr id="81" name="Rectangle 80"/>
            <p:cNvSpPr>
              <a:spLocks noChangeArrowheads="1"/>
            </p:cNvSpPr>
            <p:nvPr/>
          </p:nvSpPr>
          <p:spPr bwMode="auto">
            <a:xfrm>
              <a:off x="5249" y="3300"/>
              <a:ext cx="222" cy="22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TW"/>
                <a:t>0</a:t>
              </a:r>
            </a:p>
          </p:txBody>
        </p:sp>
        <p:sp>
          <p:nvSpPr>
            <p:cNvPr id="82" name="Rectangle 81"/>
            <p:cNvSpPr>
              <a:spLocks noChangeArrowheads="1"/>
            </p:cNvSpPr>
            <p:nvPr/>
          </p:nvSpPr>
          <p:spPr bwMode="auto">
            <a:xfrm>
              <a:off x="5249" y="1752"/>
              <a:ext cx="222" cy="2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TW"/>
                <a:t>7</a:t>
              </a:r>
            </a:p>
          </p:txBody>
        </p:sp>
        <p:sp>
          <p:nvSpPr>
            <p:cNvPr id="83" name="Rectangle 82"/>
            <p:cNvSpPr>
              <a:spLocks noChangeArrowheads="1"/>
            </p:cNvSpPr>
            <p:nvPr/>
          </p:nvSpPr>
          <p:spPr bwMode="auto">
            <a:xfrm>
              <a:off x="3424" y="3525"/>
              <a:ext cx="223" cy="2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TW"/>
                <a:t>7</a:t>
              </a:r>
            </a:p>
          </p:txBody>
        </p:sp>
        <p:sp>
          <p:nvSpPr>
            <p:cNvPr id="84" name="Rectangle 83"/>
            <p:cNvSpPr>
              <a:spLocks noChangeArrowheads="1"/>
            </p:cNvSpPr>
            <p:nvPr/>
          </p:nvSpPr>
          <p:spPr bwMode="auto">
            <a:xfrm>
              <a:off x="3424" y="1983"/>
              <a:ext cx="223" cy="2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TW"/>
                <a:t>0</a:t>
              </a:r>
            </a:p>
          </p:txBody>
        </p:sp>
        <p:sp>
          <p:nvSpPr>
            <p:cNvPr id="85" name="Rectangle 84"/>
            <p:cNvSpPr>
              <a:spLocks noChangeArrowheads="1"/>
            </p:cNvSpPr>
            <p:nvPr/>
          </p:nvSpPr>
          <p:spPr bwMode="auto">
            <a:xfrm>
              <a:off x="3694" y="1752"/>
              <a:ext cx="223" cy="2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TW"/>
                <a:t>0</a:t>
              </a:r>
            </a:p>
          </p:txBody>
        </p:sp>
        <p:sp>
          <p:nvSpPr>
            <p:cNvPr id="86" name="Rectangle 85"/>
            <p:cNvSpPr>
              <a:spLocks noChangeArrowheads="1"/>
            </p:cNvSpPr>
            <p:nvPr/>
          </p:nvSpPr>
          <p:spPr bwMode="auto">
            <a:xfrm>
              <a:off x="3896" y="2178"/>
              <a:ext cx="1381" cy="1366"/>
            </a:xfrm>
            <a:prstGeom prst="rect">
              <a:avLst/>
            </a:prstGeom>
            <a:noFill/>
            <a:ln w="31750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87" name="Rectangle 86"/>
            <p:cNvSpPr>
              <a:spLocks noChangeArrowheads="1"/>
            </p:cNvSpPr>
            <p:nvPr/>
          </p:nvSpPr>
          <p:spPr bwMode="auto">
            <a:xfrm>
              <a:off x="4581" y="2644"/>
              <a:ext cx="223" cy="223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TW"/>
                <a:t>1</a:t>
              </a:r>
            </a:p>
          </p:txBody>
        </p:sp>
        <p:sp>
          <p:nvSpPr>
            <p:cNvPr id="88" name="Rectangle 87"/>
            <p:cNvSpPr>
              <a:spLocks noChangeArrowheads="1"/>
            </p:cNvSpPr>
            <p:nvPr/>
          </p:nvSpPr>
          <p:spPr bwMode="auto">
            <a:xfrm>
              <a:off x="4581" y="2867"/>
              <a:ext cx="223" cy="223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TW"/>
                <a:t>1</a:t>
              </a:r>
            </a:p>
          </p:txBody>
        </p:sp>
        <p:sp>
          <p:nvSpPr>
            <p:cNvPr id="89" name="Oval 88"/>
            <p:cNvSpPr>
              <a:spLocks noChangeArrowheads="1"/>
            </p:cNvSpPr>
            <p:nvPr/>
          </p:nvSpPr>
          <p:spPr bwMode="auto">
            <a:xfrm>
              <a:off x="4513" y="2922"/>
              <a:ext cx="91" cy="91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TW" altLang="en-US"/>
            </a:p>
          </p:txBody>
        </p:sp>
      </p:grpSp>
      <p:graphicFrame>
        <p:nvGraphicFramePr>
          <p:cNvPr id="91" name="物件 90"/>
          <p:cNvGraphicFramePr>
            <a:graphicFrameLocks noChangeAspect="1"/>
          </p:cNvGraphicFramePr>
          <p:nvPr/>
        </p:nvGraphicFramePr>
        <p:xfrm>
          <a:off x="1500166" y="2357430"/>
          <a:ext cx="2500330" cy="785818"/>
        </p:xfrm>
        <a:graphic>
          <a:graphicData uri="http://schemas.openxmlformats.org/presentationml/2006/ole">
            <p:oleObj spid="_x0000_s1026" name="Equation" r:id="rId3" imgW="596880" imgH="355320" progId="Equation.3">
              <p:embed/>
            </p:oleObj>
          </a:graphicData>
        </a:graphic>
      </p:graphicFrame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3214678" y="1714488"/>
          <a:ext cx="752438" cy="428628"/>
        </p:xfrm>
        <a:graphic>
          <a:graphicData uri="http://schemas.openxmlformats.org/presentationml/2006/ole">
            <p:oleObj spid="_x0000_s1027" name="Equation" r:id="rId4" imgW="152280" imgH="164880" progId="Equation.3">
              <p:embed/>
            </p:oleObj>
          </a:graphicData>
        </a:graphic>
      </p:graphicFrame>
      <p:graphicFrame>
        <p:nvGraphicFramePr>
          <p:cNvPr id="1028" name="Object 4"/>
          <p:cNvGraphicFramePr>
            <a:graphicFrameLocks noChangeAspect="1"/>
          </p:cNvGraphicFramePr>
          <p:nvPr/>
        </p:nvGraphicFramePr>
        <p:xfrm>
          <a:off x="2643175" y="3357562"/>
          <a:ext cx="1500198" cy="527050"/>
        </p:xfrm>
        <a:graphic>
          <a:graphicData uri="http://schemas.openxmlformats.org/presentationml/2006/ole">
            <p:oleObj spid="_x0000_s1028" name="Equation" r:id="rId5" imgW="368280" imgH="203040" progId="Equation.3">
              <p:embed/>
            </p:oleObj>
          </a:graphicData>
        </a:graphic>
      </p:graphicFrame>
      <p:graphicFrame>
        <p:nvGraphicFramePr>
          <p:cNvPr id="1029" name="Object 5"/>
          <p:cNvGraphicFramePr>
            <a:graphicFrameLocks noChangeAspect="1"/>
          </p:cNvGraphicFramePr>
          <p:nvPr/>
        </p:nvGraphicFramePr>
        <p:xfrm>
          <a:off x="1357291" y="4000504"/>
          <a:ext cx="2571768" cy="944185"/>
        </p:xfrm>
        <a:graphic>
          <a:graphicData uri="http://schemas.openxmlformats.org/presentationml/2006/ole">
            <p:oleObj spid="_x0000_s1029" name="Equation" r:id="rId6" imgW="749160" imgH="431640" progId="Equation.3">
              <p:embed/>
            </p:oleObj>
          </a:graphicData>
        </a:graphic>
      </p:graphicFrame>
      <p:graphicFrame>
        <p:nvGraphicFramePr>
          <p:cNvPr id="1030" name="Object 6"/>
          <p:cNvGraphicFramePr>
            <a:graphicFrameLocks noChangeAspect="1"/>
          </p:cNvGraphicFramePr>
          <p:nvPr/>
        </p:nvGraphicFramePr>
        <p:xfrm>
          <a:off x="1357290" y="5000636"/>
          <a:ext cx="2571750" cy="944563"/>
        </p:xfrm>
        <a:graphic>
          <a:graphicData uri="http://schemas.openxmlformats.org/presentationml/2006/ole">
            <p:oleObj spid="_x0000_s1030" name="Equation" r:id="rId7" imgW="749160" imgH="431640" progId="Equation.3">
              <p:embed/>
            </p:oleObj>
          </a:graphicData>
        </a:graphic>
      </p:graphicFrame>
      <p:sp>
        <p:nvSpPr>
          <p:cNvPr id="96" name="Text Box 91"/>
          <p:cNvSpPr txBox="1">
            <a:spLocks noChangeArrowheads="1"/>
          </p:cNvSpPr>
          <p:nvPr/>
        </p:nvSpPr>
        <p:spPr bwMode="auto">
          <a:xfrm>
            <a:off x="4643438" y="1714488"/>
            <a:ext cx="1208985" cy="1285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ts val="3200"/>
              </a:lnSpc>
            </a:pPr>
            <a:r>
              <a:rPr lang="en-US" altLang="zh-TW" sz="2000" dirty="0">
                <a:solidFill>
                  <a:srgbClr val="0070C0"/>
                </a:solidFill>
                <a:latin typeface="Comic Sans MS" pitchFamily="66" charset="0"/>
              </a:rPr>
              <a:t>A=21</a:t>
            </a:r>
          </a:p>
          <a:p>
            <a:pPr>
              <a:lnSpc>
                <a:spcPts val="3200"/>
              </a:lnSpc>
            </a:pPr>
            <a:r>
              <a:rPr lang="en-US" altLang="zh-TW" sz="2000" dirty="0">
                <a:solidFill>
                  <a:srgbClr val="0070C0"/>
                </a:solidFill>
                <a:latin typeface="Comic Sans MS" pitchFamily="66" charset="0"/>
              </a:rPr>
              <a:t>r=3.476 </a:t>
            </a:r>
          </a:p>
          <a:p>
            <a:pPr>
              <a:lnSpc>
                <a:spcPts val="3200"/>
              </a:lnSpc>
            </a:pPr>
            <a:r>
              <a:rPr lang="en-US" altLang="zh-TW" sz="2000" dirty="0">
                <a:solidFill>
                  <a:srgbClr val="0070C0"/>
                </a:solidFill>
                <a:latin typeface="Comic Sans MS" pitchFamily="66" charset="0"/>
              </a:rPr>
              <a:t>c=4.095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Simple Global Properties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Perimeter Description</a:t>
            </a:r>
          </a:p>
          <a:p>
            <a:pPr lvl="1">
              <a:lnSpc>
                <a:spcPts val="3200"/>
              </a:lnSpc>
              <a:spcBef>
                <a:spcPts val="600"/>
              </a:spcBef>
            </a:pPr>
            <a:r>
              <a:rPr lang="en-US" altLang="zh-TW" dirty="0" smtClean="0"/>
              <a:t>It is a sequence of its </a:t>
            </a:r>
            <a:r>
              <a:rPr lang="en-US" altLang="zh-TW" dirty="0" smtClean="0">
                <a:solidFill>
                  <a:srgbClr val="00B050"/>
                </a:solidFill>
                <a:latin typeface="Comic Sans MS" pitchFamily="66" charset="0"/>
              </a:rPr>
              <a:t>interior border pixels</a:t>
            </a:r>
            <a:r>
              <a:rPr lang="en-US" altLang="zh-TW" dirty="0" smtClean="0"/>
              <a:t>.</a:t>
            </a:r>
          </a:p>
          <a:p>
            <a:pPr lvl="1">
              <a:lnSpc>
                <a:spcPts val="3200"/>
              </a:lnSpc>
              <a:spcBef>
                <a:spcPts val="600"/>
              </a:spcBef>
            </a:pPr>
            <a:r>
              <a:rPr lang="en-US" altLang="zh-TW" dirty="0" smtClean="0"/>
              <a:t>Border pixels are the pixels that have some neighboring pixel outside the region.</a:t>
            </a:r>
          </a:p>
          <a:p>
            <a:pPr>
              <a:lnSpc>
                <a:spcPts val="3200"/>
              </a:lnSpc>
              <a:spcBef>
                <a:spcPts val="1200"/>
              </a:spcBef>
            </a:pPr>
            <a:r>
              <a:rPr lang="en-US" altLang="zh-TW" dirty="0" smtClean="0"/>
              <a:t>Types of Perimeter</a:t>
            </a:r>
          </a:p>
          <a:p>
            <a:pPr lvl="1">
              <a:lnSpc>
                <a:spcPts val="3200"/>
              </a:lnSpc>
              <a:spcBef>
                <a:spcPts val="600"/>
              </a:spcBef>
            </a:pPr>
            <a:r>
              <a:rPr lang="en-US" altLang="zh-TW" dirty="0" smtClean="0">
                <a:solidFill>
                  <a:srgbClr val="0070C0"/>
                </a:solidFill>
                <a:latin typeface="Comic Sans MS" pitchFamily="66" charset="0"/>
              </a:rPr>
              <a:t>4-Connected Perimeter</a:t>
            </a:r>
            <a:r>
              <a:rPr lang="en-US" altLang="zh-TW" dirty="0" smtClean="0"/>
              <a:t>      : Use 8-Connectivity to determine the border pixel.</a:t>
            </a:r>
          </a:p>
          <a:p>
            <a:pPr lvl="1">
              <a:lnSpc>
                <a:spcPts val="3200"/>
              </a:lnSpc>
              <a:spcBef>
                <a:spcPts val="600"/>
              </a:spcBef>
            </a:pPr>
            <a:r>
              <a:rPr lang="en-US" altLang="zh-TW" dirty="0" smtClean="0">
                <a:solidFill>
                  <a:srgbClr val="0070C0"/>
                </a:solidFill>
                <a:latin typeface="Comic Sans MS" pitchFamily="66" charset="0"/>
              </a:rPr>
              <a:t>8-Connected Perimeter      </a:t>
            </a:r>
            <a:r>
              <a:rPr lang="en-US" altLang="zh-TW" dirty="0" smtClean="0">
                <a:latin typeface="+mj-lt"/>
              </a:rPr>
              <a:t>:Use 4-Connectivity to determine the border pixel.</a:t>
            </a:r>
          </a:p>
          <a:p>
            <a:pPr lvl="1"/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807AC2-75B0-47D6-B607-742CCE8F440C}" type="slidenum">
              <a:rPr lang="en-US" altLang="zh-TW" smtClean="0"/>
              <a:pPr/>
              <a:t>6</a:t>
            </a:fld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altLang="zh-TW" dirty="0"/>
          </a:p>
        </p:txBody>
      </p:sp>
      <p:sp>
        <p:nvSpPr>
          <p:cNvPr id="6" name="副標題 6"/>
          <p:cNvSpPr txBox="1">
            <a:spLocks/>
          </p:cNvSpPr>
          <p:nvPr/>
        </p:nvSpPr>
        <p:spPr bwMode="auto">
          <a:xfrm>
            <a:off x="142844" y="-24"/>
            <a:ext cx="46482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tabLst/>
              <a:defRPr/>
            </a:pPr>
            <a:r>
              <a:rPr kumimoji="0" lang="en-US" altLang="zh-TW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Cambria Math" pitchFamily="18" charset="0"/>
                <a:cs typeface="+mn-cs"/>
              </a:rPr>
              <a:t>Region</a:t>
            </a:r>
            <a:r>
              <a:rPr lang="en-US" altLang="zh-TW" sz="2800" kern="0" dirty="0" smtClean="0">
                <a:latin typeface="Comic Sans MS" pitchFamily="66" charset="0"/>
                <a:ea typeface="Cambria Math" pitchFamily="18" charset="0"/>
              </a:rPr>
              <a:t> Properties</a:t>
            </a:r>
            <a:endParaRPr kumimoji="0" lang="zh-TW" altLang="en-US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graphicFrame>
        <p:nvGraphicFramePr>
          <p:cNvPr id="2051" name="Object 3"/>
          <p:cNvGraphicFramePr>
            <a:graphicFrameLocks noChangeAspect="1"/>
          </p:cNvGraphicFramePr>
          <p:nvPr/>
        </p:nvGraphicFramePr>
        <p:xfrm>
          <a:off x="4756151" y="4083058"/>
          <a:ext cx="673105" cy="560388"/>
        </p:xfrm>
        <a:graphic>
          <a:graphicData uri="http://schemas.openxmlformats.org/presentationml/2006/ole">
            <p:oleObj spid="_x0000_s2051" name="Equation" r:id="rId3" imgW="164880" imgH="215640" progId="Equation.3">
              <p:embed/>
            </p:oleObj>
          </a:graphicData>
        </a:graphic>
      </p:graphicFrame>
      <p:graphicFrame>
        <p:nvGraphicFramePr>
          <p:cNvPr id="2052" name="Object 4"/>
          <p:cNvGraphicFramePr>
            <a:graphicFrameLocks noChangeAspect="1"/>
          </p:cNvGraphicFramePr>
          <p:nvPr/>
        </p:nvGraphicFramePr>
        <p:xfrm>
          <a:off x="4827594" y="4908565"/>
          <a:ext cx="673100" cy="592137"/>
        </p:xfrm>
        <a:graphic>
          <a:graphicData uri="http://schemas.openxmlformats.org/presentationml/2006/ole">
            <p:oleObj spid="_x0000_s2052" name="Equation" r:id="rId4" imgW="164880" imgH="228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Simple Global Properties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rgbClr val="0070C0"/>
                </a:solidFill>
                <a:latin typeface="Comic Sans MS" pitchFamily="66" charset="0"/>
              </a:rPr>
              <a:t>4-Connected Perimeter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807AC2-75B0-47D6-B607-742CCE8F440C}" type="slidenum">
              <a:rPr lang="en-US" altLang="zh-TW" smtClean="0"/>
              <a:pPr/>
              <a:t>7</a:t>
            </a:fld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altLang="zh-TW" dirty="0"/>
          </a:p>
        </p:txBody>
      </p:sp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5072066" y="1643050"/>
          <a:ext cx="673100" cy="560388"/>
        </p:xfrm>
        <a:graphic>
          <a:graphicData uri="http://schemas.openxmlformats.org/presentationml/2006/ole">
            <p:oleObj spid="_x0000_s3074" name="Equation" r:id="rId3" imgW="164880" imgH="215640" progId="Equation.3">
              <p:embed/>
            </p:oleObj>
          </a:graphicData>
        </a:graphic>
      </p:graphicFrame>
      <p:graphicFrame>
        <p:nvGraphicFramePr>
          <p:cNvPr id="3079" name="Object 7"/>
          <p:cNvGraphicFramePr>
            <a:graphicFrameLocks noChangeAspect="1"/>
          </p:cNvGraphicFramePr>
          <p:nvPr/>
        </p:nvGraphicFramePr>
        <p:xfrm>
          <a:off x="1357290" y="2357430"/>
          <a:ext cx="5072098" cy="593725"/>
        </p:xfrm>
        <a:graphic>
          <a:graphicData uri="http://schemas.openxmlformats.org/presentationml/2006/ole">
            <p:oleObj spid="_x0000_s3079" name="Equation" r:id="rId4" imgW="2031840" imgH="228600" progId="Equation.3">
              <p:embed/>
            </p:oleObj>
          </a:graphicData>
        </a:graphic>
      </p:graphicFrame>
      <p:pic>
        <p:nvPicPr>
          <p:cNvPr id="5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00100" y="3357562"/>
            <a:ext cx="2038350" cy="217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83" name="Picture 1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57554" y="3357562"/>
            <a:ext cx="2038350" cy="217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3084" name="Object 12"/>
          <p:cNvGraphicFramePr>
            <a:graphicFrameLocks noChangeAspect="1"/>
          </p:cNvGraphicFramePr>
          <p:nvPr/>
        </p:nvGraphicFramePr>
        <p:xfrm>
          <a:off x="3556000" y="5659438"/>
          <a:ext cx="1457325" cy="560387"/>
        </p:xfrm>
        <a:graphic>
          <a:graphicData uri="http://schemas.openxmlformats.org/presentationml/2006/ole">
            <p:oleObj spid="_x0000_s3084" name="Equation" r:id="rId7" imgW="583920" imgH="215640" progId="Equation.3">
              <p:embed/>
            </p:oleObj>
          </a:graphicData>
        </a:graphic>
      </p:graphicFrame>
      <p:pic>
        <p:nvPicPr>
          <p:cNvPr id="3085" name="Picture 1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715008" y="3357562"/>
            <a:ext cx="2000250" cy="217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3086" name="Object 14"/>
          <p:cNvGraphicFramePr>
            <a:graphicFrameLocks noChangeAspect="1"/>
          </p:cNvGraphicFramePr>
          <p:nvPr/>
        </p:nvGraphicFramePr>
        <p:xfrm>
          <a:off x="6000750" y="5659438"/>
          <a:ext cx="1520825" cy="560387"/>
        </p:xfrm>
        <a:graphic>
          <a:graphicData uri="http://schemas.openxmlformats.org/presentationml/2006/ole">
            <p:oleObj spid="_x0000_s3086" name="Equation" r:id="rId9" imgW="609480" imgH="215640" progId="Equation.3">
              <p:embed/>
            </p:oleObj>
          </a:graphicData>
        </a:graphic>
      </p:graphicFrame>
      <p:graphicFrame>
        <p:nvGraphicFramePr>
          <p:cNvPr id="3088" name="Object 16"/>
          <p:cNvGraphicFramePr>
            <a:graphicFrameLocks noChangeAspect="1"/>
          </p:cNvGraphicFramePr>
          <p:nvPr/>
        </p:nvGraphicFramePr>
        <p:xfrm>
          <a:off x="1357290" y="2357430"/>
          <a:ext cx="5905500" cy="560388"/>
        </p:xfrm>
        <a:graphic>
          <a:graphicData uri="http://schemas.openxmlformats.org/presentationml/2006/ole">
            <p:oleObj spid="_x0000_s3088" name="Equation" r:id="rId10" imgW="2082600" imgH="215640" progId="Equation.3">
              <p:embed/>
            </p:oleObj>
          </a:graphicData>
        </a:graphic>
      </p:graphicFrame>
      <p:sp>
        <p:nvSpPr>
          <p:cNvPr id="62" name="副標題 6"/>
          <p:cNvSpPr txBox="1">
            <a:spLocks/>
          </p:cNvSpPr>
          <p:nvPr/>
        </p:nvSpPr>
        <p:spPr bwMode="auto">
          <a:xfrm>
            <a:off x="142844" y="-24"/>
            <a:ext cx="46482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tabLst/>
              <a:defRPr/>
            </a:pPr>
            <a:r>
              <a:rPr kumimoji="0" lang="en-US" altLang="zh-TW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Cambria Math" pitchFamily="18" charset="0"/>
                <a:cs typeface="+mn-cs"/>
              </a:rPr>
              <a:t>Region</a:t>
            </a:r>
            <a:r>
              <a:rPr lang="en-US" altLang="zh-TW" sz="2800" kern="0" dirty="0" smtClean="0">
                <a:latin typeface="Comic Sans MS" pitchFamily="66" charset="0"/>
                <a:ea typeface="Cambria Math" pitchFamily="18" charset="0"/>
              </a:rPr>
              <a:t> Properties</a:t>
            </a:r>
            <a:endParaRPr kumimoji="0" lang="zh-TW" altLang="en-US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Simple Global Properties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rgbClr val="0070C0"/>
                </a:solidFill>
                <a:latin typeface="Comic Sans MS" pitchFamily="66" charset="0"/>
              </a:rPr>
              <a:t>8-Connected Perimeter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807AC2-75B0-47D6-B607-742CCE8F440C}" type="slidenum">
              <a:rPr lang="en-US" altLang="zh-TW" smtClean="0"/>
              <a:pPr/>
              <a:t>8</a:t>
            </a:fld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altLang="zh-TW" dirty="0"/>
          </a:p>
        </p:txBody>
      </p:sp>
      <p:graphicFrame>
        <p:nvGraphicFramePr>
          <p:cNvPr id="4098" name="Object 2"/>
          <p:cNvGraphicFramePr>
            <a:graphicFrameLocks noChangeAspect="1"/>
          </p:cNvGraphicFramePr>
          <p:nvPr/>
        </p:nvGraphicFramePr>
        <p:xfrm>
          <a:off x="5000628" y="1643050"/>
          <a:ext cx="673100" cy="592138"/>
        </p:xfrm>
        <a:graphic>
          <a:graphicData uri="http://schemas.openxmlformats.org/presentationml/2006/ole">
            <p:oleObj spid="_x0000_s4098" name="Equation" r:id="rId3" imgW="164880" imgH="228600" progId="Equation.3">
              <p:embed/>
            </p:oleObj>
          </a:graphicData>
        </a:graphic>
      </p:graphicFrame>
      <p:graphicFrame>
        <p:nvGraphicFramePr>
          <p:cNvPr id="4099" name="Object 3"/>
          <p:cNvGraphicFramePr>
            <a:graphicFrameLocks noChangeAspect="1"/>
          </p:cNvGraphicFramePr>
          <p:nvPr/>
        </p:nvGraphicFramePr>
        <p:xfrm>
          <a:off x="1357290" y="2357430"/>
          <a:ext cx="5072062" cy="593725"/>
        </p:xfrm>
        <a:graphic>
          <a:graphicData uri="http://schemas.openxmlformats.org/presentationml/2006/ole">
            <p:oleObj spid="_x0000_s4099" name="Equation" r:id="rId4" imgW="2031840" imgH="228600" progId="Equation.3">
              <p:embed/>
            </p:oleObj>
          </a:graphicData>
        </a:graphic>
      </p:graphicFrame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00100" y="3357562"/>
            <a:ext cx="2038350" cy="217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14678" y="3357562"/>
            <a:ext cx="2038350" cy="217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4102" name="Object 6"/>
          <p:cNvGraphicFramePr>
            <a:graphicFrameLocks noChangeAspect="1"/>
          </p:cNvGraphicFramePr>
          <p:nvPr/>
        </p:nvGraphicFramePr>
        <p:xfrm>
          <a:off x="3500430" y="5715016"/>
          <a:ext cx="1425575" cy="593725"/>
        </p:xfrm>
        <a:graphic>
          <a:graphicData uri="http://schemas.openxmlformats.org/presentationml/2006/ole">
            <p:oleObj spid="_x0000_s4102" name="Equation" r:id="rId7" imgW="571320" imgH="228600" progId="Equation.3">
              <p:embed/>
            </p:oleObj>
          </a:graphicData>
        </a:graphic>
      </p:graphicFrame>
      <p:graphicFrame>
        <p:nvGraphicFramePr>
          <p:cNvPr id="4104" name="Object 8"/>
          <p:cNvGraphicFramePr>
            <a:graphicFrameLocks noChangeAspect="1"/>
          </p:cNvGraphicFramePr>
          <p:nvPr/>
        </p:nvGraphicFramePr>
        <p:xfrm>
          <a:off x="5786446" y="5715016"/>
          <a:ext cx="1520825" cy="593725"/>
        </p:xfrm>
        <a:graphic>
          <a:graphicData uri="http://schemas.openxmlformats.org/presentationml/2006/ole">
            <p:oleObj spid="_x0000_s4104" name="Equation" r:id="rId8" imgW="609480" imgH="228600" progId="Equation.3">
              <p:embed/>
            </p:oleObj>
          </a:graphicData>
        </a:graphic>
      </p:graphicFrame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500694" y="3329002"/>
            <a:ext cx="2038350" cy="217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4106" name="Object 10"/>
          <p:cNvGraphicFramePr>
            <a:graphicFrameLocks noChangeAspect="1"/>
          </p:cNvGraphicFramePr>
          <p:nvPr/>
        </p:nvGraphicFramePr>
        <p:xfrm>
          <a:off x="1357290" y="2341563"/>
          <a:ext cx="5143536" cy="593725"/>
        </p:xfrm>
        <a:graphic>
          <a:graphicData uri="http://schemas.openxmlformats.org/presentationml/2006/ole">
            <p:oleObj spid="_x0000_s4106" name="Equation" r:id="rId10" imgW="1726920" imgH="228600" progId="Equation.3">
              <p:embed/>
            </p:oleObj>
          </a:graphicData>
        </a:graphic>
      </p:graphicFrame>
      <p:sp>
        <p:nvSpPr>
          <p:cNvPr id="17" name="副標題 6"/>
          <p:cNvSpPr txBox="1">
            <a:spLocks/>
          </p:cNvSpPr>
          <p:nvPr/>
        </p:nvSpPr>
        <p:spPr bwMode="auto">
          <a:xfrm>
            <a:off x="142844" y="-24"/>
            <a:ext cx="46482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tabLst/>
              <a:defRPr/>
            </a:pPr>
            <a:r>
              <a:rPr kumimoji="0" lang="en-US" altLang="zh-TW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Cambria Math" pitchFamily="18" charset="0"/>
                <a:cs typeface="+mn-cs"/>
              </a:rPr>
              <a:t>Region</a:t>
            </a:r>
            <a:r>
              <a:rPr lang="en-US" altLang="zh-TW" sz="2800" kern="0" dirty="0" smtClean="0">
                <a:latin typeface="Comic Sans MS" pitchFamily="66" charset="0"/>
                <a:ea typeface="Cambria Math" pitchFamily="18" charset="0"/>
              </a:rPr>
              <a:t> Properties</a:t>
            </a:r>
            <a:endParaRPr kumimoji="0" lang="zh-TW" altLang="en-US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Simple Global Properties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Perimeter Representation</a:t>
            </a:r>
          </a:p>
          <a:p>
            <a:pPr lvl="1"/>
            <a:r>
              <a:rPr lang="en-US" altLang="zh-TW" dirty="0" smtClean="0"/>
              <a:t>It is a sequences of border pixels in         or   </a:t>
            </a:r>
          </a:p>
          <a:p>
            <a:pPr lvl="1"/>
            <a:endParaRPr lang="en-US" altLang="zh-TW" dirty="0" smtClean="0"/>
          </a:p>
          <a:p>
            <a:pPr lvl="1"/>
            <a:endParaRPr lang="en-US" altLang="zh-TW" dirty="0" smtClean="0"/>
          </a:p>
          <a:p>
            <a:pPr lvl="2">
              <a:lnSpc>
                <a:spcPts val="2800"/>
              </a:lnSpc>
            </a:pPr>
            <a:r>
              <a:rPr lang="en-US" altLang="zh-TW" dirty="0" smtClean="0"/>
              <a:t>                                   are neighborhood</a:t>
            </a:r>
          </a:p>
          <a:p>
            <a:pPr lvl="2">
              <a:lnSpc>
                <a:spcPts val="2800"/>
              </a:lnSpc>
            </a:pPr>
            <a:r>
              <a:rPr lang="en-US" altLang="zh-TW" dirty="0" smtClean="0"/>
              <a:t> 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807AC2-75B0-47D6-B607-742CCE8F440C}" type="slidenum">
              <a:rPr lang="en-US" altLang="zh-TW" smtClean="0"/>
              <a:pPr/>
              <a:t>9</a:t>
            </a:fld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altLang="zh-TW" dirty="0"/>
          </a:p>
        </p:txBody>
      </p:sp>
      <p:sp>
        <p:nvSpPr>
          <p:cNvPr id="6" name="副標題 6"/>
          <p:cNvSpPr txBox="1">
            <a:spLocks/>
          </p:cNvSpPr>
          <p:nvPr/>
        </p:nvSpPr>
        <p:spPr bwMode="auto">
          <a:xfrm>
            <a:off x="142844" y="-24"/>
            <a:ext cx="46482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tabLst/>
              <a:defRPr/>
            </a:pPr>
            <a:r>
              <a:rPr kumimoji="0" lang="en-US" altLang="zh-TW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Cambria Math" pitchFamily="18" charset="0"/>
                <a:cs typeface="+mn-cs"/>
              </a:rPr>
              <a:t>Region</a:t>
            </a:r>
            <a:r>
              <a:rPr lang="en-US" altLang="zh-TW" sz="2800" kern="0" dirty="0" smtClean="0">
                <a:latin typeface="Comic Sans MS" pitchFamily="66" charset="0"/>
                <a:ea typeface="Cambria Math" pitchFamily="18" charset="0"/>
              </a:rPr>
              <a:t> Properties</a:t>
            </a:r>
            <a:endParaRPr kumimoji="0" lang="zh-TW" altLang="en-US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graphicFrame>
        <p:nvGraphicFramePr>
          <p:cNvPr id="6147" name="Object 3"/>
          <p:cNvGraphicFramePr>
            <a:graphicFrameLocks noChangeAspect="1"/>
          </p:cNvGraphicFramePr>
          <p:nvPr/>
        </p:nvGraphicFramePr>
        <p:xfrm>
          <a:off x="5214942" y="1714488"/>
          <a:ext cx="1135071" cy="428625"/>
        </p:xfrm>
        <a:graphic>
          <a:graphicData uri="http://schemas.openxmlformats.org/presentationml/2006/ole">
            <p:oleObj spid="_x0000_s6147" name="Equation" r:id="rId3" imgW="380880" imgH="164880" progId="Equation.3">
              <p:embed/>
            </p:oleObj>
          </a:graphicData>
        </a:graphic>
      </p:graphicFrame>
      <p:graphicFrame>
        <p:nvGraphicFramePr>
          <p:cNvPr id="6148" name="Object 4"/>
          <p:cNvGraphicFramePr>
            <a:graphicFrameLocks noChangeAspect="1"/>
          </p:cNvGraphicFramePr>
          <p:nvPr/>
        </p:nvGraphicFramePr>
        <p:xfrm>
          <a:off x="7358082" y="2071678"/>
          <a:ext cx="673100" cy="592137"/>
        </p:xfrm>
        <a:graphic>
          <a:graphicData uri="http://schemas.openxmlformats.org/presentationml/2006/ole">
            <p:oleObj spid="_x0000_s6148" name="Equation" r:id="rId4" imgW="164880" imgH="228600" progId="Equation.3">
              <p:embed/>
            </p:oleObj>
          </a:graphicData>
        </a:graphic>
      </p:graphicFrame>
      <p:graphicFrame>
        <p:nvGraphicFramePr>
          <p:cNvPr id="6149" name="Object 5"/>
          <p:cNvGraphicFramePr>
            <a:graphicFrameLocks noChangeAspect="1"/>
          </p:cNvGraphicFramePr>
          <p:nvPr/>
        </p:nvGraphicFramePr>
        <p:xfrm>
          <a:off x="6357950" y="2071678"/>
          <a:ext cx="673100" cy="560387"/>
        </p:xfrm>
        <a:graphic>
          <a:graphicData uri="http://schemas.openxmlformats.org/presentationml/2006/ole">
            <p:oleObj spid="_x0000_s6149" name="Equation" r:id="rId5" imgW="164880" imgH="215640" progId="Equation.3">
              <p:embed/>
            </p:oleObj>
          </a:graphicData>
        </a:graphic>
      </p:graphicFrame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28860" y="4857760"/>
            <a:ext cx="1638300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53" name="Picture 9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15008" y="4786322"/>
            <a:ext cx="1638300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6155" name="Object 11"/>
          <p:cNvGraphicFramePr>
            <a:graphicFrameLocks noChangeAspect="1"/>
          </p:cNvGraphicFramePr>
          <p:nvPr/>
        </p:nvGraphicFramePr>
        <p:xfrm>
          <a:off x="928662" y="4643446"/>
          <a:ext cx="1428760" cy="560387"/>
        </p:xfrm>
        <a:graphic>
          <a:graphicData uri="http://schemas.openxmlformats.org/presentationml/2006/ole">
            <p:oleObj spid="_x0000_s6155" name="Equation" r:id="rId8" imgW="419040" imgH="215640" progId="Equation.3">
              <p:embed/>
            </p:oleObj>
          </a:graphicData>
        </a:graphic>
      </p:graphicFrame>
      <p:graphicFrame>
        <p:nvGraphicFramePr>
          <p:cNvPr id="6156" name="Object 12"/>
          <p:cNvGraphicFramePr>
            <a:graphicFrameLocks noChangeAspect="1"/>
          </p:cNvGraphicFramePr>
          <p:nvPr/>
        </p:nvGraphicFramePr>
        <p:xfrm>
          <a:off x="4357686" y="4714884"/>
          <a:ext cx="1214446" cy="592138"/>
        </p:xfrm>
        <a:graphic>
          <a:graphicData uri="http://schemas.openxmlformats.org/presentationml/2006/ole">
            <p:oleObj spid="_x0000_s6156" name="Equation" r:id="rId9" imgW="419040" imgH="228600" progId="Equation.3">
              <p:embed/>
            </p:oleObj>
          </a:graphicData>
        </a:graphic>
      </p:graphicFrame>
      <p:graphicFrame>
        <p:nvGraphicFramePr>
          <p:cNvPr id="6157" name="Object 13"/>
          <p:cNvGraphicFramePr>
            <a:graphicFrameLocks noChangeAspect="1"/>
          </p:cNvGraphicFramePr>
          <p:nvPr/>
        </p:nvGraphicFramePr>
        <p:xfrm>
          <a:off x="1571604" y="2714620"/>
          <a:ext cx="4670416" cy="544512"/>
        </p:xfrm>
        <a:graphic>
          <a:graphicData uri="http://schemas.openxmlformats.org/presentationml/2006/ole">
            <p:oleObj spid="_x0000_s6157" name="Equation" r:id="rId10" imgW="2222280" imgH="253800" progId="Equation.3">
              <p:embed/>
            </p:oleObj>
          </a:graphicData>
        </a:graphic>
      </p:graphicFrame>
      <p:graphicFrame>
        <p:nvGraphicFramePr>
          <p:cNvPr id="6158" name="Object 14"/>
          <p:cNvGraphicFramePr>
            <a:graphicFrameLocks noChangeAspect="1"/>
          </p:cNvGraphicFramePr>
          <p:nvPr/>
        </p:nvGraphicFramePr>
        <p:xfrm>
          <a:off x="2000232" y="3429000"/>
          <a:ext cx="2268538" cy="490537"/>
        </p:xfrm>
        <a:graphic>
          <a:graphicData uri="http://schemas.openxmlformats.org/presentationml/2006/ole">
            <p:oleObj spid="_x0000_s6158" name="Equation" r:id="rId11" imgW="1079280" imgH="228600" progId="Equation.3">
              <p:embed/>
            </p:oleObj>
          </a:graphicData>
        </a:graphic>
      </p:graphicFrame>
      <p:graphicFrame>
        <p:nvGraphicFramePr>
          <p:cNvPr id="6160" name="Object 16"/>
          <p:cNvGraphicFramePr>
            <a:graphicFrameLocks noChangeAspect="1"/>
          </p:cNvGraphicFramePr>
          <p:nvPr/>
        </p:nvGraphicFramePr>
        <p:xfrm>
          <a:off x="1928794" y="3929063"/>
          <a:ext cx="2562225" cy="490537"/>
        </p:xfrm>
        <a:graphic>
          <a:graphicData uri="http://schemas.openxmlformats.org/presentationml/2006/ole">
            <p:oleObj spid="_x0000_s6160" name="Equation" r:id="rId12" imgW="1218960" imgH="228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Simple Global Properties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Perimeter Length</a:t>
            </a: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807AC2-75B0-47D6-B607-742CCE8F440C}" type="slidenum">
              <a:rPr lang="en-US" altLang="zh-TW" smtClean="0"/>
              <a:pPr/>
              <a:t>10</a:t>
            </a:fld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altLang="zh-TW" dirty="0"/>
          </a:p>
        </p:txBody>
      </p:sp>
      <p:sp>
        <p:nvSpPr>
          <p:cNvPr id="6" name="副標題 6"/>
          <p:cNvSpPr txBox="1">
            <a:spLocks/>
          </p:cNvSpPr>
          <p:nvPr/>
        </p:nvSpPr>
        <p:spPr bwMode="auto">
          <a:xfrm>
            <a:off x="142844" y="-24"/>
            <a:ext cx="46482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tabLst/>
              <a:defRPr/>
            </a:pPr>
            <a:r>
              <a:rPr kumimoji="0" lang="en-US" altLang="zh-TW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Cambria Math" pitchFamily="18" charset="0"/>
                <a:cs typeface="+mn-cs"/>
              </a:rPr>
              <a:t>Region</a:t>
            </a:r>
            <a:r>
              <a:rPr lang="en-US" altLang="zh-TW" sz="2800" kern="0" dirty="0" smtClean="0">
                <a:latin typeface="Comic Sans MS" pitchFamily="66" charset="0"/>
                <a:ea typeface="Cambria Math" pitchFamily="18" charset="0"/>
              </a:rPr>
              <a:t> Properties</a:t>
            </a:r>
            <a:endParaRPr kumimoji="0" lang="zh-TW" altLang="en-US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graphicFrame>
        <p:nvGraphicFramePr>
          <p:cNvPr id="24578" name="Object 2"/>
          <p:cNvGraphicFramePr>
            <a:graphicFrameLocks noChangeAspect="1"/>
          </p:cNvGraphicFramePr>
          <p:nvPr/>
        </p:nvGraphicFramePr>
        <p:xfrm>
          <a:off x="3929058" y="1643050"/>
          <a:ext cx="757238" cy="528637"/>
        </p:xfrm>
        <a:graphic>
          <a:graphicData uri="http://schemas.openxmlformats.org/presentationml/2006/ole">
            <p:oleObj spid="_x0000_s24578" name="Equation" r:id="rId3" imgW="253800" imgH="203040" progId="Equation.3">
              <p:embed/>
            </p:oleObj>
          </a:graphicData>
        </a:graphic>
      </p:graphicFrame>
      <p:pic>
        <p:nvPicPr>
          <p:cNvPr id="8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1214414" y="2428868"/>
            <a:ext cx="6408738" cy="1143000"/>
          </a:xfrm>
          <a:prstGeom prst="rect">
            <a:avLst/>
          </a:prstGeom>
          <a:noFill/>
        </p:spPr>
      </p:pic>
      <p:sp>
        <p:nvSpPr>
          <p:cNvPr id="9" name="矩形 8"/>
          <p:cNvSpPr/>
          <p:nvPr/>
        </p:nvSpPr>
        <p:spPr bwMode="auto">
          <a:xfrm>
            <a:off x="3571868" y="2428868"/>
            <a:ext cx="3143272" cy="500066"/>
          </a:xfrm>
          <a:prstGeom prst="rect">
            <a:avLst/>
          </a:prstGeom>
          <a:noFill/>
          <a:ln w="2857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5500694" y="1785926"/>
            <a:ext cx="34531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 smtClean="0">
                <a:solidFill>
                  <a:srgbClr val="0070C0"/>
                </a:solidFill>
                <a:latin typeface="Comic Sans MS" pitchFamily="66" charset="0"/>
              </a:rPr>
              <a:t>Vertical or Horizontal Line </a:t>
            </a:r>
            <a:endParaRPr lang="zh-TW" altLang="en-US" sz="2000" dirty="0">
              <a:solidFill>
                <a:srgbClr val="0070C0"/>
              </a:solidFill>
              <a:latin typeface="Comic Sans MS" pitchFamily="66" charset="0"/>
            </a:endParaRPr>
          </a:p>
        </p:txBody>
      </p:sp>
      <p:cxnSp>
        <p:nvCxnSpPr>
          <p:cNvPr id="14" name="直線單箭頭接點 13"/>
          <p:cNvCxnSpPr>
            <a:stCxn id="9" idx="0"/>
            <a:endCxn id="12" idx="1"/>
          </p:cNvCxnSpPr>
          <p:nvPr/>
        </p:nvCxnSpPr>
        <p:spPr bwMode="auto">
          <a:xfrm rot="5400000" flipH="1" flipV="1">
            <a:off x="5100656" y="2028830"/>
            <a:ext cx="442887" cy="35719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70C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5" name="矩形 14"/>
          <p:cNvSpPr/>
          <p:nvPr/>
        </p:nvSpPr>
        <p:spPr bwMode="auto">
          <a:xfrm>
            <a:off x="4500562" y="3143248"/>
            <a:ext cx="2928958" cy="357190"/>
          </a:xfrm>
          <a:prstGeom prst="rect">
            <a:avLst/>
          </a:prstGeom>
          <a:noFill/>
          <a:ln w="2857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17" name="直線單箭頭接點 16"/>
          <p:cNvCxnSpPr>
            <a:stCxn id="15" idx="2"/>
          </p:cNvCxnSpPr>
          <p:nvPr/>
        </p:nvCxnSpPr>
        <p:spPr bwMode="auto">
          <a:xfrm rot="16200000" flipH="1">
            <a:off x="5911462" y="3554016"/>
            <a:ext cx="571504" cy="464347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B05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8" name="文字方塊 17"/>
          <p:cNvSpPr txBox="1"/>
          <p:nvPr/>
        </p:nvSpPr>
        <p:spPr>
          <a:xfrm>
            <a:off x="5786446" y="4143380"/>
            <a:ext cx="17459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 smtClean="0">
                <a:solidFill>
                  <a:srgbClr val="0070C0"/>
                </a:solidFill>
                <a:latin typeface="Comic Sans MS" pitchFamily="66" charset="0"/>
              </a:rPr>
              <a:t>Diagonal Line</a:t>
            </a:r>
            <a:endParaRPr lang="zh-TW" altLang="en-US" sz="2000" dirty="0">
              <a:solidFill>
                <a:srgbClr val="0070C0"/>
              </a:solidFill>
              <a:latin typeface="Comic Sans MS" pitchFamily="66" charset="0"/>
            </a:endParaRPr>
          </a:p>
        </p:txBody>
      </p:sp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57884" y="4643446"/>
            <a:ext cx="1638300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" name="Picture 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00100" y="4214818"/>
            <a:ext cx="1285884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24580" name="Object 4"/>
          <p:cNvGraphicFramePr>
            <a:graphicFrameLocks noChangeAspect="1"/>
          </p:cNvGraphicFramePr>
          <p:nvPr/>
        </p:nvGraphicFramePr>
        <p:xfrm>
          <a:off x="785786" y="5643578"/>
          <a:ext cx="1601788" cy="560387"/>
        </p:xfrm>
        <a:graphic>
          <a:graphicData uri="http://schemas.openxmlformats.org/presentationml/2006/ole">
            <p:oleObj spid="_x0000_s24580" name="Equation" r:id="rId7" imgW="469800" imgH="215640" progId="Equation.3">
              <p:embed/>
            </p:oleObj>
          </a:graphicData>
        </a:graphic>
      </p:graphicFrame>
      <p:graphicFrame>
        <p:nvGraphicFramePr>
          <p:cNvPr id="24581" name="Object 5"/>
          <p:cNvGraphicFramePr>
            <a:graphicFrameLocks noChangeAspect="1"/>
          </p:cNvGraphicFramePr>
          <p:nvPr/>
        </p:nvGraphicFramePr>
        <p:xfrm>
          <a:off x="2797175" y="5594350"/>
          <a:ext cx="2295525" cy="660400"/>
        </p:xfrm>
        <a:graphic>
          <a:graphicData uri="http://schemas.openxmlformats.org/presentationml/2006/ole">
            <p:oleObj spid="_x0000_s24581" name="Equation" r:id="rId8" imgW="672840" imgH="253800" progId="Equation.3">
              <p:embed/>
            </p:oleObj>
          </a:graphicData>
        </a:graphic>
      </p:graphicFrame>
      <p:pic>
        <p:nvPicPr>
          <p:cNvPr id="23" name="Picture 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286116" y="4214818"/>
            <a:ext cx="1285884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Simple Global Properties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Compactness Measure</a:t>
            </a:r>
          </a:p>
          <a:p>
            <a:endParaRPr lang="en-US" altLang="zh-TW" dirty="0" smtClean="0"/>
          </a:p>
          <a:p>
            <a:endParaRPr lang="en-US" altLang="zh-TW" dirty="0" smtClean="0"/>
          </a:p>
          <a:p>
            <a:pPr lvl="1">
              <a:lnSpc>
                <a:spcPts val="3200"/>
              </a:lnSpc>
            </a:pPr>
            <a:r>
              <a:rPr lang="en-US" altLang="zh-TW" dirty="0" smtClean="0"/>
              <a:t>It is used as a measure of a shape’s compactness.</a:t>
            </a:r>
          </a:p>
          <a:p>
            <a:pPr lvl="1">
              <a:lnSpc>
                <a:spcPts val="3200"/>
              </a:lnSpc>
            </a:pPr>
            <a:r>
              <a:rPr lang="en-US" altLang="zh-TW" dirty="0" smtClean="0"/>
              <a:t>Its smallest value is not for the digital circularity, but it would for </a:t>
            </a:r>
            <a:r>
              <a:rPr lang="en-US" altLang="zh-TW" dirty="0" smtClean="0">
                <a:solidFill>
                  <a:srgbClr val="00B050"/>
                </a:solidFill>
                <a:latin typeface="Comic Sans MS" pitchFamily="66" charset="0"/>
              </a:rPr>
              <a:t>continuous planar shapes</a:t>
            </a:r>
          </a:p>
          <a:p>
            <a:pPr lvl="2">
              <a:lnSpc>
                <a:spcPts val="3200"/>
              </a:lnSpc>
            </a:pPr>
            <a:r>
              <a:rPr lang="en-US" altLang="zh-TW" dirty="0" smtClean="0"/>
              <a:t> Octagons </a:t>
            </a:r>
          </a:p>
          <a:p>
            <a:pPr lvl="2">
              <a:lnSpc>
                <a:spcPts val="3200"/>
              </a:lnSpc>
            </a:pPr>
            <a:r>
              <a:rPr lang="en-US" altLang="zh-TW" dirty="0" smtClean="0"/>
              <a:t> Diamonds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807AC2-75B0-47D6-B607-742CCE8F440C}" type="slidenum">
              <a:rPr lang="en-US" altLang="zh-TW" smtClean="0"/>
              <a:pPr/>
              <a:t>11</a:t>
            </a:fld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altLang="zh-TW" dirty="0"/>
          </a:p>
        </p:txBody>
      </p:sp>
      <p:sp>
        <p:nvSpPr>
          <p:cNvPr id="6" name="副標題 6"/>
          <p:cNvSpPr txBox="1">
            <a:spLocks/>
          </p:cNvSpPr>
          <p:nvPr/>
        </p:nvSpPr>
        <p:spPr bwMode="auto">
          <a:xfrm>
            <a:off x="142844" y="-24"/>
            <a:ext cx="46482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tabLst/>
              <a:defRPr/>
            </a:pPr>
            <a:r>
              <a:rPr kumimoji="0" lang="en-US" altLang="zh-TW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Cambria Math" pitchFamily="18" charset="0"/>
                <a:cs typeface="+mn-cs"/>
              </a:rPr>
              <a:t>Region</a:t>
            </a:r>
            <a:r>
              <a:rPr lang="en-US" altLang="zh-TW" sz="2800" kern="0" dirty="0" smtClean="0">
                <a:latin typeface="Comic Sans MS" pitchFamily="66" charset="0"/>
                <a:ea typeface="Cambria Math" pitchFamily="18" charset="0"/>
              </a:rPr>
              <a:t> Properties</a:t>
            </a:r>
            <a:endParaRPr kumimoji="0" lang="zh-TW" altLang="en-US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graphicFrame>
        <p:nvGraphicFramePr>
          <p:cNvPr id="25602" name="Object 2"/>
          <p:cNvGraphicFramePr>
            <a:graphicFrameLocks noChangeAspect="1"/>
          </p:cNvGraphicFramePr>
          <p:nvPr/>
        </p:nvGraphicFramePr>
        <p:xfrm>
          <a:off x="1571604" y="2357430"/>
          <a:ext cx="1552575" cy="595313"/>
        </p:xfrm>
        <a:graphic>
          <a:graphicData uri="http://schemas.openxmlformats.org/presentationml/2006/ole">
            <p:oleObj spid="_x0000_s25602" name="Equation" r:id="rId3" imgW="520560" imgH="228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Simple Global Properties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Circularity Measure</a:t>
            </a:r>
          </a:p>
          <a:p>
            <a:pPr lvl="1"/>
            <a:r>
              <a:rPr lang="en-US" altLang="zh-TW" dirty="0" smtClean="0"/>
              <a:t>Boundary Pixels 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807AC2-75B0-47D6-B607-742CCE8F440C}" type="slidenum">
              <a:rPr lang="en-US" altLang="zh-TW" smtClean="0"/>
              <a:pPr/>
              <a:t>12</a:t>
            </a:fld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altLang="zh-TW" dirty="0"/>
          </a:p>
        </p:txBody>
      </p:sp>
      <p:sp>
        <p:nvSpPr>
          <p:cNvPr id="6" name="副標題 6"/>
          <p:cNvSpPr txBox="1">
            <a:spLocks/>
          </p:cNvSpPr>
          <p:nvPr/>
        </p:nvSpPr>
        <p:spPr bwMode="auto">
          <a:xfrm>
            <a:off x="142844" y="-24"/>
            <a:ext cx="46482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tabLst/>
              <a:defRPr/>
            </a:pPr>
            <a:r>
              <a:rPr kumimoji="0" lang="en-US" altLang="zh-TW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Cambria Math" pitchFamily="18" charset="0"/>
                <a:cs typeface="+mn-cs"/>
              </a:rPr>
              <a:t>Region</a:t>
            </a:r>
            <a:r>
              <a:rPr lang="en-US" altLang="zh-TW" sz="2800" kern="0" dirty="0" smtClean="0">
                <a:latin typeface="Comic Sans MS" pitchFamily="66" charset="0"/>
                <a:ea typeface="Cambria Math" pitchFamily="18" charset="0"/>
              </a:rPr>
              <a:t> Properties</a:t>
            </a:r>
            <a:endParaRPr kumimoji="0" lang="zh-TW" altLang="en-US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graphicFrame>
        <p:nvGraphicFramePr>
          <p:cNvPr id="26626" name="Object 2"/>
          <p:cNvGraphicFramePr>
            <a:graphicFrameLocks noChangeAspect="1"/>
          </p:cNvGraphicFramePr>
          <p:nvPr/>
        </p:nvGraphicFramePr>
        <p:xfrm>
          <a:off x="4214810" y="1643050"/>
          <a:ext cx="1400175" cy="561975"/>
        </p:xfrm>
        <a:graphic>
          <a:graphicData uri="http://schemas.openxmlformats.org/presentationml/2006/ole">
            <p:oleObj spid="_x0000_s26626" name="Equation" r:id="rId3" imgW="469800" imgH="215640" progId="Equation.3">
              <p:embed/>
            </p:oleObj>
          </a:graphicData>
        </a:graphic>
      </p:graphicFrame>
      <p:graphicFrame>
        <p:nvGraphicFramePr>
          <p:cNvPr id="26627" name="Object 3"/>
          <p:cNvGraphicFramePr>
            <a:graphicFrameLocks noChangeAspect="1"/>
          </p:cNvGraphicFramePr>
          <p:nvPr/>
        </p:nvGraphicFramePr>
        <p:xfrm>
          <a:off x="1428728" y="3744921"/>
          <a:ext cx="4143404" cy="898203"/>
        </p:xfrm>
        <a:graphic>
          <a:graphicData uri="http://schemas.openxmlformats.org/presentationml/2006/ole">
            <p:oleObj spid="_x0000_s26627" name="Equation" r:id="rId4" imgW="1739880" imgH="431640" progId="Equation.3">
              <p:embed/>
            </p:oleObj>
          </a:graphicData>
        </a:graphic>
      </p:graphicFrame>
      <p:graphicFrame>
        <p:nvGraphicFramePr>
          <p:cNvPr id="26628" name="Object 4"/>
          <p:cNvGraphicFramePr>
            <a:graphicFrameLocks noChangeAspect="1"/>
          </p:cNvGraphicFramePr>
          <p:nvPr/>
        </p:nvGraphicFramePr>
        <p:xfrm>
          <a:off x="1428728" y="4816491"/>
          <a:ext cx="5232400" cy="898525"/>
        </p:xfrm>
        <a:graphic>
          <a:graphicData uri="http://schemas.openxmlformats.org/presentationml/2006/ole">
            <p:oleObj spid="_x0000_s26628" name="方程式" r:id="rId5" imgW="2197080" imgH="431640" progId="Equation.3">
              <p:embed/>
            </p:oleObj>
          </a:graphicData>
        </a:graphic>
      </p:graphicFrame>
      <p:pic>
        <p:nvPicPr>
          <p:cNvPr id="26629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72264" y="2786058"/>
            <a:ext cx="1714512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26630" name="Object 6"/>
          <p:cNvGraphicFramePr>
            <a:graphicFrameLocks noChangeAspect="1"/>
          </p:cNvGraphicFramePr>
          <p:nvPr/>
        </p:nvGraphicFramePr>
        <p:xfrm>
          <a:off x="8266112" y="1571612"/>
          <a:ext cx="877888" cy="422275"/>
        </p:xfrm>
        <a:graphic>
          <a:graphicData uri="http://schemas.openxmlformats.org/presentationml/2006/ole">
            <p:oleObj spid="_x0000_s26630" name="Equation" r:id="rId7" imgW="368280" imgH="203040" progId="Equation.3">
              <p:embed/>
            </p:oleObj>
          </a:graphicData>
        </a:graphic>
      </p:graphicFrame>
      <p:cxnSp>
        <p:nvCxnSpPr>
          <p:cNvPr id="13" name="直線單箭頭接點 12"/>
          <p:cNvCxnSpPr/>
          <p:nvPr/>
        </p:nvCxnSpPr>
        <p:spPr bwMode="auto">
          <a:xfrm rot="5400000" flipH="1" flipV="1">
            <a:off x="7179487" y="2250273"/>
            <a:ext cx="1643074" cy="114300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graphicFrame>
        <p:nvGraphicFramePr>
          <p:cNvPr id="26631" name="Object 7"/>
          <p:cNvGraphicFramePr>
            <a:graphicFrameLocks noChangeAspect="1"/>
          </p:cNvGraphicFramePr>
          <p:nvPr/>
        </p:nvGraphicFramePr>
        <p:xfrm>
          <a:off x="5527675" y="3416300"/>
          <a:ext cx="1058863" cy="476250"/>
        </p:xfrm>
        <a:graphic>
          <a:graphicData uri="http://schemas.openxmlformats.org/presentationml/2006/ole">
            <p:oleObj spid="_x0000_s26631" name="Equation" r:id="rId8" imgW="444240" imgH="228600" progId="Equation.3">
              <p:embed/>
            </p:oleObj>
          </a:graphicData>
        </a:graphic>
      </p:graphicFrame>
      <p:graphicFrame>
        <p:nvGraphicFramePr>
          <p:cNvPr id="26632" name="Object 8"/>
          <p:cNvGraphicFramePr>
            <a:graphicFrameLocks noChangeAspect="1"/>
          </p:cNvGraphicFramePr>
          <p:nvPr/>
        </p:nvGraphicFramePr>
        <p:xfrm>
          <a:off x="6929454" y="2214554"/>
          <a:ext cx="968375" cy="449262"/>
        </p:xfrm>
        <a:graphic>
          <a:graphicData uri="http://schemas.openxmlformats.org/presentationml/2006/ole">
            <p:oleObj spid="_x0000_s26632" name="Equation" r:id="rId9" imgW="406080" imgH="215640" progId="Equation.3">
              <p:embed/>
            </p:oleObj>
          </a:graphicData>
        </a:graphic>
      </p:graphicFrame>
      <p:graphicFrame>
        <p:nvGraphicFramePr>
          <p:cNvPr id="26633" name="Object 9"/>
          <p:cNvGraphicFramePr>
            <a:graphicFrameLocks noChangeAspect="1"/>
          </p:cNvGraphicFramePr>
          <p:nvPr/>
        </p:nvGraphicFramePr>
        <p:xfrm>
          <a:off x="1428728" y="2786058"/>
          <a:ext cx="4670425" cy="544513"/>
        </p:xfrm>
        <a:graphic>
          <a:graphicData uri="http://schemas.openxmlformats.org/presentationml/2006/ole">
            <p:oleObj spid="_x0000_s26633" name="Equation" r:id="rId10" imgW="2222280" imgH="253800" progId="Equation.3">
              <p:embed/>
            </p:oleObj>
          </a:graphicData>
        </a:graphic>
      </p:graphicFrame>
      <p:graphicFrame>
        <p:nvGraphicFramePr>
          <p:cNvPr id="26634" name="Object 10"/>
          <p:cNvGraphicFramePr>
            <a:graphicFrameLocks noChangeAspect="1"/>
          </p:cNvGraphicFramePr>
          <p:nvPr/>
        </p:nvGraphicFramePr>
        <p:xfrm>
          <a:off x="8131175" y="3429000"/>
          <a:ext cx="1058863" cy="449263"/>
        </p:xfrm>
        <a:graphic>
          <a:graphicData uri="http://schemas.openxmlformats.org/presentationml/2006/ole">
            <p:oleObj spid="_x0000_s26634" name="Equation" r:id="rId11" imgW="444240" imgH="215640" progId="Equation.3">
              <p:embed/>
            </p:oleObj>
          </a:graphicData>
        </a:graphic>
      </p:graphicFrame>
      <p:graphicFrame>
        <p:nvGraphicFramePr>
          <p:cNvPr id="26635" name="Object 11"/>
          <p:cNvGraphicFramePr>
            <a:graphicFrameLocks noChangeAspect="1"/>
          </p:cNvGraphicFramePr>
          <p:nvPr/>
        </p:nvGraphicFramePr>
        <p:xfrm>
          <a:off x="6899275" y="4559300"/>
          <a:ext cx="1028700" cy="476250"/>
        </p:xfrm>
        <a:graphic>
          <a:graphicData uri="http://schemas.openxmlformats.org/presentationml/2006/ole">
            <p:oleObj spid="_x0000_s26635" name="Equation" r:id="rId12" imgW="431640" imgH="228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Simple Global Properties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85800" y="1676400"/>
            <a:ext cx="8029604" cy="4648200"/>
          </a:xfrm>
        </p:spPr>
        <p:txBody>
          <a:bodyPr/>
          <a:lstStyle/>
          <a:p>
            <a:r>
              <a:rPr lang="en-US" altLang="zh-TW" dirty="0" smtClean="0"/>
              <a:t>Circularity Measure</a:t>
            </a:r>
          </a:p>
          <a:p>
            <a:pPr lvl="1">
              <a:spcBef>
                <a:spcPts val="1200"/>
              </a:spcBef>
            </a:pPr>
            <a:r>
              <a:rPr lang="en-US" altLang="zh-TW" dirty="0" smtClean="0">
                <a:solidFill>
                  <a:srgbClr val="0070C0"/>
                </a:solidFill>
                <a:latin typeface="Comic Sans MS" pitchFamily="66" charset="0"/>
              </a:rPr>
              <a:t>Properties</a:t>
            </a:r>
          </a:p>
          <a:p>
            <a:pPr lvl="2">
              <a:lnSpc>
                <a:spcPts val="3200"/>
              </a:lnSpc>
            </a:pPr>
            <a:r>
              <a:rPr lang="en-US" altLang="zh-TW" dirty="0" smtClean="0"/>
              <a:t>Digital shape  </a:t>
            </a:r>
            <a:r>
              <a:rPr lang="en-US" altLang="zh-TW" dirty="0" smtClean="0">
                <a:sym typeface="Wingdings" pitchFamily="2" charset="2"/>
              </a:rPr>
              <a:t></a:t>
            </a:r>
            <a:r>
              <a:rPr lang="en-US" altLang="zh-TW" dirty="0" smtClean="0"/>
              <a:t>  circular,               increases monotonically.</a:t>
            </a:r>
          </a:p>
          <a:p>
            <a:pPr lvl="2">
              <a:lnSpc>
                <a:spcPts val="3200"/>
              </a:lnSpc>
            </a:pPr>
            <a:r>
              <a:rPr lang="en-US" altLang="zh-TW" dirty="0" smtClean="0"/>
              <a:t>It is similar for similar digital/continuous shapes</a:t>
            </a:r>
          </a:p>
          <a:p>
            <a:pPr lvl="2">
              <a:lnSpc>
                <a:spcPts val="3200"/>
              </a:lnSpc>
            </a:pPr>
            <a:r>
              <a:rPr lang="en-US" altLang="zh-TW" dirty="0" smtClean="0"/>
              <a:t>It is </a:t>
            </a:r>
            <a:r>
              <a:rPr lang="en-US" altLang="zh-TW" dirty="0" smtClean="0">
                <a:solidFill>
                  <a:srgbClr val="00B050"/>
                </a:solidFill>
                <a:latin typeface="Comic Sans MS" pitchFamily="66" charset="0"/>
              </a:rPr>
              <a:t>orientation</a:t>
            </a:r>
            <a:r>
              <a:rPr lang="en-US" altLang="zh-TW" dirty="0" smtClean="0"/>
              <a:t> and </a:t>
            </a:r>
            <a:r>
              <a:rPr lang="en-US" altLang="zh-TW" dirty="0" smtClean="0">
                <a:solidFill>
                  <a:srgbClr val="00B050"/>
                </a:solidFill>
                <a:latin typeface="Comic Sans MS" pitchFamily="66" charset="0"/>
              </a:rPr>
              <a:t>area</a:t>
            </a:r>
            <a:r>
              <a:rPr lang="en-US" altLang="zh-TW" dirty="0" smtClean="0"/>
              <a:t> independent.</a:t>
            </a:r>
          </a:p>
          <a:p>
            <a:pPr lvl="1">
              <a:lnSpc>
                <a:spcPts val="2800"/>
              </a:lnSpc>
              <a:spcBef>
                <a:spcPts val="1200"/>
              </a:spcBef>
            </a:pPr>
            <a:r>
              <a:rPr lang="en-US" altLang="zh-TW" dirty="0" smtClean="0"/>
              <a:t>Polygon Side Estimation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807AC2-75B0-47D6-B607-742CCE8F440C}" type="slidenum">
              <a:rPr lang="en-US" altLang="zh-TW" smtClean="0"/>
              <a:pPr/>
              <a:t>13</a:t>
            </a:fld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altLang="zh-TW" dirty="0"/>
          </a:p>
        </p:txBody>
      </p:sp>
      <p:sp>
        <p:nvSpPr>
          <p:cNvPr id="6" name="副標題 6"/>
          <p:cNvSpPr txBox="1">
            <a:spLocks/>
          </p:cNvSpPr>
          <p:nvPr/>
        </p:nvSpPr>
        <p:spPr bwMode="auto">
          <a:xfrm>
            <a:off x="142844" y="-24"/>
            <a:ext cx="46482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tabLst/>
              <a:defRPr/>
            </a:pPr>
            <a:r>
              <a:rPr kumimoji="0" lang="en-US" altLang="zh-TW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Cambria Math" pitchFamily="18" charset="0"/>
                <a:cs typeface="+mn-cs"/>
              </a:rPr>
              <a:t>Region</a:t>
            </a:r>
            <a:r>
              <a:rPr lang="en-US" altLang="zh-TW" sz="2800" kern="0" dirty="0" smtClean="0">
                <a:latin typeface="Comic Sans MS" pitchFamily="66" charset="0"/>
                <a:ea typeface="Cambria Math" pitchFamily="18" charset="0"/>
              </a:rPr>
              <a:t> Properties</a:t>
            </a:r>
            <a:endParaRPr kumimoji="0" lang="zh-TW" altLang="en-US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graphicFrame>
        <p:nvGraphicFramePr>
          <p:cNvPr id="27650" name="Object 2"/>
          <p:cNvGraphicFramePr>
            <a:graphicFrameLocks noChangeAspect="1"/>
          </p:cNvGraphicFramePr>
          <p:nvPr/>
        </p:nvGraphicFramePr>
        <p:xfrm>
          <a:off x="4286248" y="1643050"/>
          <a:ext cx="1400175" cy="561975"/>
        </p:xfrm>
        <a:graphic>
          <a:graphicData uri="http://schemas.openxmlformats.org/presentationml/2006/ole">
            <p:oleObj spid="_x0000_s27650" name="Equation" r:id="rId3" imgW="469800" imgH="215640" progId="Equation.3">
              <p:embed/>
            </p:oleObj>
          </a:graphicData>
        </a:graphic>
      </p:graphicFrame>
      <p:graphicFrame>
        <p:nvGraphicFramePr>
          <p:cNvPr id="27651" name="Object 3"/>
          <p:cNvGraphicFramePr>
            <a:graphicFrameLocks noChangeAspect="1"/>
          </p:cNvGraphicFramePr>
          <p:nvPr/>
        </p:nvGraphicFramePr>
        <p:xfrm>
          <a:off x="4857752" y="2671034"/>
          <a:ext cx="785818" cy="400776"/>
        </p:xfrm>
        <a:graphic>
          <a:graphicData uri="http://schemas.openxmlformats.org/presentationml/2006/ole">
            <p:oleObj spid="_x0000_s27651" name="Equation" r:id="rId4" imgW="469800" imgH="215640" progId="Equation.3">
              <p:embed/>
            </p:oleObj>
          </a:graphicData>
        </a:graphic>
      </p:graphicFrame>
      <p:graphicFrame>
        <p:nvGraphicFramePr>
          <p:cNvPr id="27652" name="Object 4"/>
          <p:cNvGraphicFramePr>
            <a:graphicFrameLocks noChangeAspect="1"/>
          </p:cNvGraphicFramePr>
          <p:nvPr/>
        </p:nvGraphicFramePr>
        <p:xfrm>
          <a:off x="1928794" y="4786322"/>
          <a:ext cx="3786214" cy="1112100"/>
        </p:xfrm>
        <a:graphic>
          <a:graphicData uri="http://schemas.openxmlformats.org/presentationml/2006/ole">
            <p:oleObj spid="_x0000_s27652" name="Equation" r:id="rId5" imgW="1511280" imgH="5079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Simple Global Properties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Gray-Level Mean</a:t>
            </a:r>
          </a:p>
          <a:p>
            <a:endParaRPr lang="en-US" altLang="zh-TW" dirty="0" smtClean="0"/>
          </a:p>
          <a:p>
            <a:endParaRPr lang="en-US" altLang="zh-TW" dirty="0" smtClean="0"/>
          </a:p>
          <a:p>
            <a:pPr>
              <a:spcBef>
                <a:spcPts val="1200"/>
              </a:spcBef>
            </a:pPr>
            <a:r>
              <a:rPr lang="en-US" altLang="zh-TW" dirty="0" smtClean="0"/>
              <a:t>Gray-Level Variance  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807AC2-75B0-47D6-B607-742CCE8F440C}" type="slidenum">
              <a:rPr lang="en-US" altLang="zh-TW" smtClean="0"/>
              <a:pPr/>
              <a:t>14</a:t>
            </a:fld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altLang="zh-TW" dirty="0"/>
          </a:p>
        </p:txBody>
      </p:sp>
      <p:sp>
        <p:nvSpPr>
          <p:cNvPr id="6" name="副標題 6"/>
          <p:cNvSpPr txBox="1">
            <a:spLocks/>
          </p:cNvSpPr>
          <p:nvPr/>
        </p:nvSpPr>
        <p:spPr bwMode="auto">
          <a:xfrm>
            <a:off x="142844" y="-24"/>
            <a:ext cx="46482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tabLst/>
              <a:defRPr/>
            </a:pPr>
            <a:r>
              <a:rPr kumimoji="0" lang="en-US" altLang="zh-TW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Cambria Math" pitchFamily="18" charset="0"/>
                <a:cs typeface="+mn-cs"/>
              </a:rPr>
              <a:t>Region</a:t>
            </a:r>
            <a:r>
              <a:rPr lang="en-US" altLang="zh-TW" sz="2800" kern="0" dirty="0" smtClean="0">
                <a:latin typeface="Comic Sans MS" pitchFamily="66" charset="0"/>
                <a:ea typeface="Cambria Math" pitchFamily="18" charset="0"/>
              </a:rPr>
              <a:t> Properties</a:t>
            </a:r>
            <a:endParaRPr kumimoji="0" lang="zh-TW" altLang="en-US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graphicFrame>
        <p:nvGraphicFramePr>
          <p:cNvPr id="28674" name="Object 2"/>
          <p:cNvGraphicFramePr>
            <a:graphicFrameLocks noChangeAspect="1"/>
          </p:cNvGraphicFramePr>
          <p:nvPr/>
        </p:nvGraphicFramePr>
        <p:xfrm>
          <a:off x="3903661" y="1714488"/>
          <a:ext cx="454025" cy="430213"/>
        </p:xfrm>
        <a:graphic>
          <a:graphicData uri="http://schemas.openxmlformats.org/presentationml/2006/ole">
            <p:oleObj spid="_x0000_s28674" name="Equation" r:id="rId3" imgW="152280" imgH="164880" progId="Equation.3">
              <p:embed/>
            </p:oleObj>
          </a:graphicData>
        </a:graphic>
      </p:graphicFrame>
      <p:graphicFrame>
        <p:nvGraphicFramePr>
          <p:cNvPr id="28675" name="Object 3"/>
          <p:cNvGraphicFramePr>
            <a:graphicFrameLocks noChangeAspect="1"/>
          </p:cNvGraphicFramePr>
          <p:nvPr/>
        </p:nvGraphicFramePr>
        <p:xfrm>
          <a:off x="1428728" y="2285992"/>
          <a:ext cx="3178176" cy="857256"/>
        </p:xfrm>
        <a:graphic>
          <a:graphicData uri="http://schemas.openxmlformats.org/presentationml/2006/ole">
            <p:oleObj spid="_x0000_s28675" name="Equation" r:id="rId4" imgW="1066680" imgH="431640" progId="Equation.3">
              <p:embed/>
            </p:oleObj>
          </a:graphicData>
        </a:graphic>
      </p:graphicFrame>
      <p:graphicFrame>
        <p:nvGraphicFramePr>
          <p:cNvPr id="28676" name="Object 4"/>
          <p:cNvGraphicFramePr>
            <a:graphicFrameLocks noChangeAspect="1"/>
          </p:cNvGraphicFramePr>
          <p:nvPr/>
        </p:nvGraphicFramePr>
        <p:xfrm>
          <a:off x="4429124" y="3357562"/>
          <a:ext cx="454025" cy="363537"/>
        </p:xfrm>
        <a:graphic>
          <a:graphicData uri="http://schemas.openxmlformats.org/presentationml/2006/ole">
            <p:oleObj spid="_x0000_s28676" name="Equation" r:id="rId5" imgW="152280" imgH="139680" progId="Equation.3">
              <p:embed/>
            </p:oleObj>
          </a:graphicData>
        </a:graphic>
      </p:graphicFrame>
      <p:graphicFrame>
        <p:nvGraphicFramePr>
          <p:cNvPr id="28677" name="Object 5"/>
          <p:cNvGraphicFramePr>
            <a:graphicFrameLocks noChangeAspect="1"/>
          </p:cNvGraphicFramePr>
          <p:nvPr/>
        </p:nvGraphicFramePr>
        <p:xfrm>
          <a:off x="1357290" y="3929066"/>
          <a:ext cx="5929354" cy="928694"/>
        </p:xfrm>
        <a:graphic>
          <a:graphicData uri="http://schemas.openxmlformats.org/presentationml/2006/ole">
            <p:oleObj spid="_x0000_s28677" name="Equation" r:id="rId6" imgW="3009600" imgH="482400" progId="Equation.3">
              <p:embed/>
            </p:oleObj>
          </a:graphicData>
        </a:graphic>
      </p:graphicFrame>
      <p:sp>
        <p:nvSpPr>
          <p:cNvPr id="12" name="矩形 11"/>
          <p:cNvSpPr/>
          <p:nvPr/>
        </p:nvSpPr>
        <p:spPr>
          <a:xfrm>
            <a:off x="857224" y="5072074"/>
            <a:ext cx="7286676" cy="9775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ts val="3600"/>
              </a:lnSpc>
            </a:pPr>
            <a:r>
              <a:rPr lang="en-US" altLang="zh-TW" sz="2400" dirty="0" smtClean="0">
                <a:solidFill>
                  <a:srgbClr val="0070C0"/>
                </a:solidFill>
                <a:latin typeface="Comic Sans MS" pitchFamily="66" charset="0"/>
                <a:ea typeface="GungsuhChe" pitchFamily="49" charset="-127"/>
              </a:rPr>
              <a:t>Right hand equation lets us compute variance with only </a:t>
            </a:r>
            <a:r>
              <a:rPr lang="en-US" altLang="zh-TW" sz="2400" b="1" dirty="0" smtClean="0">
                <a:solidFill>
                  <a:srgbClr val="0070C0"/>
                </a:solidFill>
                <a:latin typeface="Comic Sans MS" pitchFamily="66" charset="0"/>
                <a:ea typeface="GungsuhChe" pitchFamily="49" charset="-127"/>
              </a:rPr>
              <a:t>one pass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Simple Global Properties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err="1" smtClean="0"/>
              <a:t>Microtexture</a:t>
            </a:r>
            <a:r>
              <a:rPr lang="en-US" altLang="zh-TW" dirty="0" smtClean="0"/>
              <a:t> Properties</a:t>
            </a:r>
          </a:p>
          <a:p>
            <a:pPr lvl="1">
              <a:spcBef>
                <a:spcPts val="1200"/>
              </a:spcBef>
            </a:pPr>
            <a:r>
              <a:rPr lang="en-US" altLang="zh-TW" dirty="0" smtClean="0"/>
              <a:t>Co-occurrence Matrix</a:t>
            </a:r>
          </a:p>
          <a:p>
            <a:pPr lvl="1">
              <a:spcBef>
                <a:spcPts val="1200"/>
              </a:spcBef>
            </a:pPr>
            <a:endParaRPr lang="en-US" altLang="zh-TW" dirty="0" smtClean="0"/>
          </a:p>
          <a:p>
            <a:pPr lvl="1">
              <a:spcBef>
                <a:spcPts val="1200"/>
              </a:spcBef>
            </a:pPr>
            <a:endParaRPr lang="en-US" altLang="zh-TW" dirty="0" smtClean="0"/>
          </a:p>
          <a:p>
            <a:pPr lvl="2">
              <a:lnSpc>
                <a:spcPts val="2800"/>
              </a:lnSpc>
              <a:spcBef>
                <a:spcPts val="1200"/>
              </a:spcBef>
            </a:pPr>
            <a:r>
              <a:rPr lang="en-US" altLang="zh-TW" i="1" dirty="0" smtClean="0">
                <a:solidFill>
                  <a:srgbClr val="0070C0"/>
                </a:solidFill>
                <a:latin typeface="Comic Sans MS" pitchFamily="66" charset="0"/>
              </a:rPr>
              <a:t>S</a:t>
            </a:r>
            <a:r>
              <a:rPr lang="en-US" altLang="zh-TW" dirty="0" smtClean="0"/>
              <a:t>  : a set of all pairs of pixels that are in some defined </a:t>
            </a:r>
            <a:r>
              <a:rPr lang="en-US" altLang="zh-TW" dirty="0" smtClean="0">
                <a:solidFill>
                  <a:srgbClr val="00B050"/>
                </a:solidFill>
                <a:latin typeface="Comic Sans MS" pitchFamily="66" charset="0"/>
              </a:rPr>
              <a:t>spatial relationship </a:t>
            </a:r>
            <a:r>
              <a:rPr lang="en-US" altLang="zh-TW" dirty="0" smtClean="0"/>
              <a:t>(4-neighbors)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807AC2-75B0-47D6-B607-742CCE8F440C}" type="slidenum">
              <a:rPr lang="en-US" altLang="zh-TW" smtClean="0"/>
              <a:pPr/>
              <a:t>15</a:t>
            </a:fld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altLang="zh-TW" dirty="0"/>
          </a:p>
        </p:txBody>
      </p:sp>
      <p:sp>
        <p:nvSpPr>
          <p:cNvPr id="6" name="副標題 6"/>
          <p:cNvSpPr txBox="1">
            <a:spLocks/>
          </p:cNvSpPr>
          <p:nvPr/>
        </p:nvSpPr>
        <p:spPr bwMode="auto">
          <a:xfrm>
            <a:off x="142844" y="-24"/>
            <a:ext cx="46482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tabLst/>
              <a:defRPr/>
            </a:pPr>
            <a:r>
              <a:rPr kumimoji="0" lang="en-US" altLang="zh-TW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Cambria Math" pitchFamily="18" charset="0"/>
                <a:cs typeface="+mn-cs"/>
              </a:rPr>
              <a:t>Region</a:t>
            </a:r>
            <a:r>
              <a:rPr lang="en-US" altLang="zh-TW" sz="2800" kern="0" dirty="0" smtClean="0">
                <a:latin typeface="Comic Sans MS" pitchFamily="66" charset="0"/>
                <a:ea typeface="Cambria Math" pitchFamily="18" charset="0"/>
              </a:rPr>
              <a:t> Properties</a:t>
            </a:r>
            <a:endParaRPr kumimoji="0" lang="zh-TW" altLang="en-US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graphicFrame>
        <p:nvGraphicFramePr>
          <p:cNvPr id="29698" name="Object 2"/>
          <p:cNvGraphicFramePr>
            <a:graphicFrameLocks noChangeAspect="1"/>
          </p:cNvGraphicFramePr>
          <p:nvPr/>
        </p:nvGraphicFramePr>
        <p:xfrm>
          <a:off x="4500562" y="2257420"/>
          <a:ext cx="1096962" cy="528638"/>
        </p:xfrm>
        <a:graphic>
          <a:graphicData uri="http://schemas.openxmlformats.org/presentationml/2006/ole">
            <p:oleObj spid="_x0000_s29698" name="Equation" r:id="rId3" imgW="368280" imgH="203040" progId="Equation.3">
              <p:embed/>
            </p:oleObj>
          </a:graphicData>
        </a:graphic>
      </p:graphicFrame>
      <p:graphicFrame>
        <p:nvGraphicFramePr>
          <p:cNvPr id="29699" name="Object 3"/>
          <p:cNvGraphicFramePr>
            <a:graphicFrameLocks noChangeAspect="1"/>
          </p:cNvGraphicFramePr>
          <p:nvPr/>
        </p:nvGraphicFramePr>
        <p:xfrm>
          <a:off x="785786" y="2857496"/>
          <a:ext cx="7643866" cy="841819"/>
        </p:xfrm>
        <a:graphic>
          <a:graphicData uri="http://schemas.openxmlformats.org/presentationml/2006/ole">
            <p:oleObj spid="_x0000_s29699" name="Equation" r:id="rId4" imgW="3733560" imgH="419040" progId="Equation.3">
              <p:embed/>
            </p:oleObj>
          </a:graphicData>
        </a:graphic>
      </p:graphicFrame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14414" y="5000636"/>
            <a:ext cx="1438275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9701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14678" y="4714884"/>
            <a:ext cx="4848225" cy="172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Simple Global Properties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807AC2-75B0-47D6-B607-742CCE8F440C}" type="slidenum">
              <a:rPr lang="en-US" altLang="zh-TW" smtClean="0"/>
              <a:pPr/>
              <a:t>16</a:t>
            </a:fld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altLang="zh-TW" dirty="0"/>
          </a:p>
        </p:txBody>
      </p:sp>
      <p:sp>
        <p:nvSpPr>
          <p:cNvPr id="6" name="副標題 6"/>
          <p:cNvSpPr txBox="1">
            <a:spLocks/>
          </p:cNvSpPr>
          <p:nvPr/>
        </p:nvSpPr>
        <p:spPr bwMode="auto">
          <a:xfrm>
            <a:off x="142844" y="-24"/>
            <a:ext cx="46482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tabLst/>
              <a:defRPr/>
            </a:pPr>
            <a:r>
              <a:rPr kumimoji="0" lang="en-US" altLang="zh-TW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Cambria Math" pitchFamily="18" charset="0"/>
                <a:cs typeface="+mn-cs"/>
              </a:rPr>
              <a:t>Region</a:t>
            </a:r>
            <a:r>
              <a:rPr lang="en-US" altLang="zh-TW" sz="2800" kern="0" dirty="0" smtClean="0">
                <a:latin typeface="Comic Sans MS" pitchFamily="66" charset="0"/>
                <a:ea typeface="Cambria Math" pitchFamily="18" charset="0"/>
              </a:rPr>
              <a:t> Properties</a:t>
            </a:r>
            <a:endParaRPr kumimoji="0" lang="zh-TW" altLang="en-US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graphicFrame>
        <p:nvGraphicFramePr>
          <p:cNvPr id="30722" name="Object 2"/>
          <p:cNvGraphicFramePr>
            <a:graphicFrameLocks noChangeAspect="1"/>
          </p:cNvGraphicFramePr>
          <p:nvPr/>
        </p:nvGraphicFramePr>
        <p:xfrm>
          <a:off x="4500563" y="2257425"/>
          <a:ext cx="1096962" cy="528638"/>
        </p:xfrm>
        <a:graphic>
          <a:graphicData uri="http://schemas.openxmlformats.org/presentationml/2006/ole">
            <p:oleObj spid="_x0000_s30722" name="Equation" r:id="rId3" imgW="368280" imgH="203040" progId="Equation.3">
              <p:embed/>
            </p:oleObj>
          </a:graphicData>
        </a:graphic>
      </p:graphicFrame>
      <p:sp>
        <p:nvSpPr>
          <p:cNvPr id="8" name="頁尾版面配置區 6"/>
          <p:cNvSpPr txBox="1">
            <a:spLocks/>
          </p:cNvSpPr>
          <p:nvPr/>
        </p:nvSpPr>
        <p:spPr bwMode="gray">
          <a:xfrm>
            <a:off x="3116263" y="65437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1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charset="0"/>
                <a:ea typeface="新細明體" charset="-120"/>
                <a:cs typeface="+mn-cs"/>
              </a:rPr>
              <a:t>DC &amp; CV Lab.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omic Sans MS" pitchFamily="66" charset="0"/>
                <a:ea typeface="新細明體" charset="-120"/>
                <a:cs typeface="+mn-cs"/>
              </a:rPr>
              <a:t>CSIE NTU</a:t>
            </a: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omic Sans MS" pitchFamily="66" charset="0"/>
              <a:ea typeface="新細明體" charset="-120"/>
              <a:cs typeface="+mn-cs"/>
            </a:endParaRPr>
          </a:p>
        </p:txBody>
      </p:sp>
      <p:graphicFrame>
        <p:nvGraphicFramePr>
          <p:cNvPr id="9" name="Object 3"/>
          <p:cNvGraphicFramePr>
            <a:graphicFrameLocks noChangeAspect="1"/>
          </p:cNvGraphicFramePr>
          <p:nvPr/>
        </p:nvGraphicFramePr>
        <p:xfrm>
          <a:off x="2555875" y="3616350"/>
          <a:ext cx="3744913" cy="3236912"/>
        </p:xfrm>
        <a:graphic>
          <a:graphicData uri="http://schemas.openxmlformats.org/presentationml/2006/ole">
            <p:oleObj spid="_x0000_s30723" name="點陣圖影像" r:id="rId4" imgW="1333333" imgH="1152381" progId="PBrush">
              <p:embed/>
            </p:oleObj>
          </a:graphicData>
        </a:graphic>
      </p:graphicFrame>
      <p:graphicFrame>
        <p:nvGraphicFramePr>
          <p:cNvPr id="10" name="Object 4"/>
          <p:cNvGraphicFramePr>
            <a:graphicFrameLocks noChangeAspect="1"/>
          </p:cNvGraphicFramePr>
          <p:nvPr/>
        </p:nvGraphicFramePr>
        <p:xfrm>
          <a:off x="4068763" y="1785939"/>
          <a:ext cx="4895850" cy="1785937"/>
        </p:xfrm>
        <a:graphic>
          <a:graphicData uri="http://schemas.openxmlformats.org/presentationml/2006/ole">
            <p:oleObj spid="_x0000_s30724" name="點陣圖影像" r:id="rId5" imgW="3839111" imgH="1400000" progId="PBrush">
              <p:embed/>
            </p:oleObj>
          </a:graphicData>
        </a:graphic>
      </p:graphicFrame>
      <p:graphicFrame>
        <p:nvGraphicFramePr>
          <p:cNvPr id="11" name="Object 5"/>
          <p:cNvGraphicFramePr>
            <a:graphicFrameLocks noChangeAspect="1"/>
          </p:cNvGraphicFramePr>
          <p:nvPr/>
        </p:nvGraphicFramePr>
        <p:xfrm>
          <a:off x="220658" y="1924075"/>
          <a:ext cx="3708400" cy="1652587"/>
        </p:xfrm>
        <a:graphic>
          <a:graphicData uri="http://schemas.openxmlformats.org/presentationml/2006/ole">
            <p:oleObj spid="_x0000_s30725" name="點陣圖影像" r:id="rId6" imgW="2285714" imgH="1019048" progId="PBrush">
              <p:embed/>
            </p:oleObj>
          </a:graphicData>
        </a:graphic>
      </p:graphicFrame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2489196" y="3111525"/>
            <a:ext cx="288925" cy="3968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2000" b="1" dirty="0"/>
              <a:t>0</a:t>
            </a:r>
          </a:p>
        </p:txBody>
      </p:sp>
      <p:graphicFrame>
        <p:nvGraphicFramePr>
          <p:cNvPr id="13" name="Object 7"/>
          <p:cNvGraphicFramePr>
            <a:graphicFrameLocks noChangeAspect="1"/>
          </p:cNvGraphicFramePr>
          <p:nvPr/>
        </p:nvGraphicFramePr>
        <p:xfrm>
          <a:off x="1187450" y="4445025"/>
          <a:ext cx="1081088" cy="573087"/>
        </p:xfrm>
        <a:graphic>
          <a:graphicData uri="http://schemas.openxmlformats.org/presentationml/2006/ole">
            <p:oleObj spid="_x0000_s30726" name="方程式" r:id="rId7" imgW="406080" imgH="215640" progId="Equation.3">
              <p:embed/>
            </p:oleObj>
          </a:graphicData>
        </a:graphic>
      </p:graphicFrame>
      <p:graphicFrame>
        <p:nvGraphicFramePr>
          <p:cNvPr id="14" name="Object 8"/>
          <p:cNvGraphicFramePr>
            <a:graphicFrameLocks noChangeAspect="1"/>
          </p:cNvGraphicFramePr>
          <p:nvPr/>
        </p:nvGraphicFramePr>
        <p:xfrm>
          <a:off x="1173163" y="5127650"/>
          <a:ext cx="1077912" cy="538162"/>
        </p:xfrm>
        <a:graphic>
          <a:graphicData uri="http://schemas.openxmlformats.org/presentationml/2006/ole">
            <p:oleObj spid="_x0000_s30727" name="方程式" r:id="rId8" imgW="431640" imgH="215640" progId="Equation.3">
              <p:embed/>
            </p:oleObj>
          </a:graphicData>
        </a:graphic>
      </p:graphicFrame>
      <p:graphicFrame>
        <p:nvGraphicFramePr>
          <p:cNvPr id="15" name="Object 9"/>
          <p:cNvGraphicFramePr>
            <a:graphicFrameLocks noChangeAspect="1"/>
          </p:cNvGraphicFramePr>
          <p:nvPr/>
        </p:nvGraphicFramePr>
        <p:xfrm>
          <a:off x="1176338" y="3832250"/>
          <a:ext cx="1103312" cy="585787"/>
        </p:xfrm>
        <a:graphic>
          <a:graphicData uri="http://schemas.openxmlformats.org/presentationml/2006/ole">
            <p:oleObj spid="_x0000_s30728" name="方程式" r:id="rId9" imgW="406080" imgH="215640" progId="Equation.3">
              <p:embed/>
            </p:oleObj>
          </a:graphicData>
        </a:graphic>
      </p:graphicFrame>
      <p:sp>
        <p:nvSpPr>
          <p:cNvPr id="16" name="Line 10"/>
          <p:cNvSpPr>
            <a:spLocks noChangeShapeType="1"/>
          </p:cNvSpPr>
          <p:nvPr/>
        </p:nvSpPr>
        <p:spPr bwMode="auto">
          <a:xfrm flipH="1">
            <a:off x="4140200" y="4119587"/>
            <a:ext cx="431800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7" name="Line 11"/>
          <p:cNvSpPr>
            <a:spLocks noChangeShapeType="1"/>
          </p:cNvSpPr>
          <p:nvPr/>
        </p:nvSpPr>
        <p:spPr bwMode="auto">
          <a:xfrm flipH="1">
            <a:off x="4140200" y="4767287"/>
            <a:ext cx="431800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8" name="Line 12"/>
          <p:cNvSpPr>
            <a:spLocks noChangeShapeType="1"/>
          </p:cNvSpPr>
          <p:nvPr/>
        </p:nvSpPr>
        <p:spPr bwMode="auto">
          <a:xfrm>
            <a:off x="4140200" y="4264050"/>
            <a:ext cx="4318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9" name="Line 13"/>
          <p:cNvSpPr>
            <a:spLocks noChangeShapeType="1"/>
          </p:cNvSpPr>
          <p:nvPr/>
        </p:nvSpPr>
        <p:spPr bwMode="auto">
          <a:xfrm>
            <a:off x="4140200" y="4911750"/>
            <a:ext cx="4318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0" name="Line 14"/>
          <p:cNvSpPr>
            <a:spLocks noChangeShapeType="1"/>
          </p:cNvSpPr>
          <p:nvPr/>
        </p:nvSpPr>
        <p:spPr bwMode="auto">
          <a:xfrm>
            <a:off x="4140200" y="5416575"/>
            <a:ext cx="360363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1" name="Line 15"/>
          <p:cNvSpPr>
            <a:spLocks noChangeShapeType="1"/>
          </p:cNvSpPr>
          <p:nvPr/>
        </p:nvSpPr>
        <p:spPr bwMode="auto">
          <a:xfrm>
            <a:off x="4859338" y="5416575"/>
            <a:ext cx="360362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2" name="Line 16"/>
          <p:cNvSpPr>
            <a:spLocks noChangeShapeType="1"/>
          </p:cNvSpPr>
          <p:nvPr/>
        </p:nvSpPr>
        <p:spPr bwMode="auto">
          <a:xfrm flipH="1">
            <a:off x="4140200" y="5559450"/>
            <a:ext cx="360363" cy="0"/>
          </a:xfrm>
          <a:prstGeom prst="line">
            <a:avLst/>
          </a:prstGeom>
          <a:noFill/>
          <a:ln w="9525">
            <a:solidFill>
              <a:srgbClr val="33996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3" name="Line 17"/>
          <p:cNvSpPr>
            <a:spLocks noChangeShapeType="1"/>
          </p:cNvSpPr>
          <p:nvPr/>
        </p:nvSpPr>
        <p:spPr bwMode="auto">
          <a:xfrm flipH="1">
            <a:off x="4859338" y="5559450"/>
            <a:ext cx="360362" cy="0"/>
          </a:xfrm>
          <a:prstGeom prst="line">
            <a:avLst/>
          </a:prstGeom>
          <a:noFill/>
          <a:ln w="9525">
            <a:solidFill>
              <a:srgbClr val="33996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4" name="Line 18"/>
          <p:cNvSpPr>
            <a:spLocks noChangeShapeType="1"/>
          </p:cNvSpPr>
          <p:nvPr/>
        </p:nvSpPr>
        <p:spPr bwMode="auto">
          <a:xfrm>
            <a:off x="3348038" y="5992837"/>
            <a:ext cx="360362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5" name="Line 19"/>
          <p:cNvSpPr>
            <a:spLocks noChangeShapeType="1"/>
          </p:cNvSpPr>
          <p:nvPr/>
        </p:nvSpPr>
        <p:spPr bwMode="auto">
          <a:xfrm flipH="1">
            <a:off x="3276600" y="6135712"/>
            <a:ext cx="360363" cy="0"/>
          </a:xfrm>
          <a:prstGeom prst="line">
            <a:avLst/>
          </a:prstGeom>
          <a:noFill/>
          <a:ln w="9525">
            <a:solidFill>
              <a:srgbClr val="33996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6" name="Text Box 21"/>
          <p:cNvSpPr txBox="1">
            <a:spLocks noChangeArrowheads="1"/>
          </p:cNvSpPr>
          <p:nvPr/>
        </p:nvSpPr>
        <p:spPr bwMode="auto">
          <a:xfrm>
            <a:off x="1624008" y="2032025"/>
            <a:ext cx="360363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TW" dirty="0"/>
              <a:t>0</a:t>
            </a:r>
          </a:p>
          <a:p>
            <a:pPr>
              <a:lnSpc>
                <a:spcPct val="120000"/>
              </a:lnSpc>
            </a:pPr>
            <a:r>
              <a:rPr lang="en-US" altLang="zh-TW" dirty="0"/>
              <a:t>1</a:t>
            </a:r>
          </a:p>
          <a:p>
            <a:pPr>
              <a:lnSpc>
                <a:spcPct val="120000"/>
              </a:lnSpc>
            </a:pPr>
            <a:r>
              <a:rPr lang="en-US" altLang="zh-TW" dirty="0"/>
              <a:t>2</a:t>
            </a:r>
          </a:p>
          <a:p>
            <a:pPr>
              <a:lnSpc>
                <a:spcPct val="120000"/>
              </a:lnSpc>
            </a:pPr>
            <a:r>
              <a:rPr lang="en-US" altLang="zh-TW" dirty="0"/>
              <a:t>3</a:t>
            </a:r>
          </a:p>
        </p:txBody>
      </p:sp>
      <p:sp>
        <p:nvSpPr>
          <p:cNvPr id="28" name="Text Box 20"/>
          <p:cNvSpPr txBox="1">
            <a:spLocks noChangeArrowheads="1"/>
          </p:cNvSpPr>
          <p:nvPr/>
        </p:nvSpPr>
        <p:spPr bwMode="auto">
          <a:xfrm>
            <a:off x="2065331" y="1628775"/>
            <a:ext cx="16494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TW" dirty="0"/>
              <a:t>0    1     2     3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Simple Global Properties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err="1" smtClean="0"/>
              <a:t>Microtexture</a:t>
            </a:r>
            <a:r>
              <a:rPr lang="en-US" altLang="zh-TW" dirty="0" smtClean="0"/>
              <a:t> Properties</a:t>
            </a:r>
          </a:p>
          <a:p>
            <a:pPr lvl="1">
              <a:spcBef>
                <a:spcPts val="1800"/>
              </a:spcBef>
            </a:pPr>
            <a:r>
              <a:rPr lang="en-US" altLang="zh-TW" dirty="0" smtClean="0"/>
              <a:t>Texture Second Moment       </a:t>
            </a:r>
          </a:p>
          <a:p>
            <a:pPr lvl="1">
              <a:spcBef>
                <a:spcPts val="1800"/>
              </a:spcBef>
            </a:pPr>
            <a:endParaRPr lang="en-US" altLang="zh-TW" dirty="0" smtClean="0"/>
          </a:p>
          <a:p>
            <a:pPr lvl="1">
              <a:spcBef>
                <a:spcPts val="3600"/>
              </a:spcBef>
            </a:pPr>
            <a:r>
              <a:rPr lang="en-US" altLang="zh-TW" dirty="0" smtClean="0"/>
              <a:t>Texture Entropy</a:t>
            </a:r>
          </a:p>
          <a:p>
            <a:pPr lvl="1">
              <a:spcBef>
                <a:spcPts val="3600"/>
              </a:spcBef>
            </a:pPr>
            <a:endParaRPr lang="en-US" altLang="zh-TW" dirty="0" smtClean="0"/>
          </a:p>
          <a:p>
            <a:pPr lvl="1">
              <a:spcBef>
                <a:spcPts val="2400"/>
              </a:spcBef>
            </a:pPr>
            <a:r>
              <a:rPr lang="en-US" altLang="zh-TW" dirty="0" smtClean="0"/>
              <a:t>Texture Homogeneity</a:t>
            </a:r>
          </a:p>
          <a:p>
            <a:pPr lvl="1">
              <a:spcBef>
                <a:spcPts val="3600"/>
              </a:spcBef>
              <a:buNone/>
            </a:pPr>
            <a:endParaRPr lang="en-US" altLang="zh-TW" dirty="0" smtClean="0"/>
          </a:p>
          <a:p>
            <a:pPr lvl="1">
              <a:spcBef>
                <a:spcPts val="1800"/>
              </a:spcBef>
            </a:pP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807AC2-75B0-47D6-B607-742CCE8F440C}" type="slidenum">
              <a:rPr lang="en-US" altLang="zh-TW" smtClean="0"/>
              <a:pPr/>
              <a:t>17</a:t>
            </a:fld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altLang="zh-TW" dirty="0"/>
          </a:p>
        </p:txBody>
      </p:sp>
      <p:sp>
        <p:nvSpPr>
          <p:cNvPr id="6" name="副標題 6"/>
          <p:cNvSpPr txBox="1">
            <a:spLocks/>
          </p:cNvSpPr>
          <p:nvPr/>
        </p:nvSpPr>
        <p:spPr bwMode="auto">
          <a:xfrm>
            <a:off x="142844" y="-24"/>
            <a:ext cx="46482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tabLst/>
              <a:defRPr/>
            </a:pPr>
            <a:r>
              <a:rPr kumimoji="0" lang="en-US" altLang="zh-TW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Cambria Math" pitchFamily="18" charset="0"/>
                <a:cs typeface="+mn-cs"/>
              </a:rPr>
              <a:t>Region</a:t>
            </a:r>
            <a:r>
              <a:rPr lang="en-US" altLang="zh-TW" sz="2800" kern="0" dirty="0" smtClean="0">
                <a:latin typeface="Comic Sans MS" pitchFamily="66" charset="0"/>
                <a:ea typeface="Cambria Math" pitchFamily="18" charset="0"/>
              </a:rPr>
              <a:t> Properties</a:t>
            </a:r>
            <a:endParaRPr kumimoji="0" lang="zh-TW" altLang="en-US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graphicFrame>
        <p:nvGraphicFramePr>
          <p:cNvPr id="31746" name="Object 2"/>
          <p:cNvGraphicFramePr>
            <a:graphicFrameLocks noChangeAspect="1"/>
          </p:cNvGraphicFramePr>
          <p:nvPr/>
        </p:nvGraphicFramePr>
        <p:xfrm>
          <a:off x="4929190" y="2285992"/>
          <a:ext cx="604838" cy="428625"/>
        </p:xfrm>
        <a:graphic>
          <a:graphicData uri="http://schemas.openxmlformats.org/presentationml/2006/ole">
            <p:oleObj spid="_x0000_s31746" name="Equation" r:id="rId3" imgW="203040" imgH="164880" progId="Equation.3">
              <p:embed/>
            </p:oleObj>
          </a:graphicData>
        </a:graphic>
      </p:graphicFrame>
      <p:graphicFrame>
        <p:nvGraphicFramePr>
          <p:cNvPr id="31747" name="Object 3"/>
          <p:cNvGraphicFramePr>
            <a:graphicFrameLocks noChangeAspect="1"/>
          </p:cNvGraphicFramePr>
          <p:nvPr/>
        </p:nvGraphicFramePr>
        <p:xfrm>
          <a:off x="1785918" y="2857496"/>
          <a:ext cx="3571900" cy="785818"/>
        </p:xfrm>
        <a:graphic>
          <a:graphicData uri="http://schemas.openxmlformats.org/presentationml/2006/ole">
            <p:oleObj spid="_x0000_s31747" name="Equation" r:id="rId4" imgW="1180800" imgH="368280" progId="Equation.3">
              <p:embed/>
            </p:oleObj>
          </a:graphicData>
        </a:graphic>
      </p:graphicFrame>
      <p:graphicFrame>
        <p:nvGraphicFramePr>
          <p:cNvPr id="31748" name="Object 4"/>
          <p:cNvGraphicFramePr>
            <a:graphicFrameLocks noChangeAspect="1"/>
          </p:cNvGraphicFramePr>
          <p:nvPr/>
        </p:nvGraphicFramePr>
        <p:xfrm>
          <a:off x="3786182" y="3786193"/>
          <a:ext cx="454025" cy="428625"/>
        </p:xfrm>
        <a:graphic>
          <a:graphicData uri="http://schemas.openxmlformats.org/presentationml/2006/ole">
            <p:oleObj spid="_x0000_s31748" name="Equation" r:id="rId5" imgW="152280" imgH="164880" progId="Equation.3">
              <p:embed/>
            </p:oleObj>
          </a:graphicData>
        </a:graphic>
      </p:graphicFrame>
      <p:graphicFrame>
        <p:nvGraphicFramePr>
          <p:cNvPr id="31750" name="Object 6"/>
          <p:cNvGraphicFramePr>
            <a:graphicFrameLocks noChangeAspect="1"/>
          </p:cNvGraphicFramePr>
          <p:nvPr/>
        </p:nvGraphicFramePr>
        <p:xfrm>
          <a:off x="1714480" y="4286256"/>
          <a:ext cx="5875338" cy="785813"/>
        </p:xfrm>
        <a:graphic>
          <a:graphicData uri="http://schemas.openxmlformats.org/presentationml/2006/ole">
            <p:oleObj spid="_x0000_s31750" name="Equation" r:id="rId6" imgW="1942920" imgH="368280" progId="Equation.3">
              <p:embed/>
            </p:oleObj>
          </a:graphicData>
        </a:graphic>
      </p:graphicFrame>
      <p:graphicFrame>
        <p:nvGraphicFramePr>
          <p:cNvPr id="31751" name="Object 7"/>
          <p:cNvGraphicFramePr>
            <a:graphicFrameLocks noChangeAspect="1"/>
          </p:cNvGraphicFramePr>
          <p:nvPr/>
        </p:nvGraphicFramePr>
        <p:xfrm>
          <a:off x="4391025" y="5214950"/>
          <a:ext cx="530225" cy="428625"/>
        </p:xfrm>
        <a:graphic>
          <a:graphicData uri="http://schemas.openxmlformats.org/presentationml/2006/ole">
            <p:oleObj spid="_x0000_s31751" name="Equation" r:id="rId7" imgW="177480" imgH="164880" progId="Equation.3">
              <p:embed/>
            </p:oleObj>
          </a:graphicData>
        </a:graphic>
      </p:graphicFrame>
      <p:graphicFrame>
        <p:nvGraphicFramePr>
          <p:cNvPr id="31753" name="Object 9"/>
          <p:cNvGraphicFramePr>
            <a:graphicFrameLocks noChangeAspect="1"/>
          </p:cNvGraphicFramePr>
          <p:nvPr/>
        </p:nvGraphicFramePr>
        <p:xfrm>
          <a:off x="1655769" y="5776913"/>
          <a:ext cx="3916363" cy="949325"/>
        </p:xfrm>
        <a:graphic>
          <a:graphicData uri="http://schemas.openxmlformats.org/presentationml/2006/ole">
            <p:oleObj spid="_x0000_s31753" name="Equation" r:id="rId8" imgW="1295280" imgH="444240" progId="Equation.3">
              <p:embed/>
            </p:oleObj>
          </a:graphicData>
        </a:graphic>
      </p:graphicFrame>
      <p:sp>
        <p:nvSpPr>
          <p:cNvPr id="13" name="矩形 12"/>
          <p:cNvSpPr/>
          <p:nvPr/>
        </p:nvSpPr>
        <p:spPr bwMode="auto">
          <a:xfrm>
            <a:off x="3714744" y="6286520"/>
            <a:ext cx="1785950" cy="357190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Simple Global Properties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err="1" smtClean="0"/>
              <a:t>Microtexture</a:t>
            </a:r>
            <a:r>
              <a:rPr lang="en-US" altLang="zh-TW" dirty="0" smtClean="0"/>
              <a:t> Properties</a:t>
            </a:r>
          </a:p>
          <a:p>
            <a:pPr lvl="1"/>
            <a:r>
              <a:rPr lang="en-US" altLang="zh-TW" dirty="0" smtClean="0"/>
              <a:t>Contrast</a:t>
            </a:r>
          </a:p>
          <a:p>
            <a:pPr lvl="1"/>
            <a:endParaRPr lang="en-US" altLang="zh-TW" dirty="0" smtClean="0"/>
          </a:p>
          <a:p>
            <a:pPr lvl="1"/>
            <a:endParaRPr lang="en-US" altLang="zh-TW" dirty="0" smtClean="0"/>
          </a:p>
          <a:p>
            <a:pPr lvl="1"/>
            <a:endParaRPr lang="en-US" altLang="zh-TW" dirty="0" smtClean="0"/>
          </a:p>
          <a:p>
            <a:pPr lvl="1"/>
            <a:r>
              <a:rPr lang="en-US" altLang="zh-TW" dirty="0" smtClean="0"/>
              <a:t>Correlation  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807AC2-75B0-47D6-B607-742CCE8F440C}" type="slidenum">
              <a:rPr lang="en-US" altLang="zh-TW" smtClean="0"/>
              <a:pPr/>
              <a:t>18</a:t>
            </a:fld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altLang="zh-TW" dirty="0"/>
          </a:p>
        </p:txBody>
      </p:sp>
      <p:sp>
        <p:nvSpPr>
          <p:cNvPr id="6" name="副標題 6"/>
          <p:cNvSpPr txBox="1">
            <a:spLocks/>
          </p:cNvSpPr>
          <p:nvPr/>
        </p:nvSpPr>
        <p:spPr bwMode="auto">
          <a:xfrm>
            <a:off x="142844" y="-24"/>
            <a:ext cx="46482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tabLst/>
              <a:defRPr/>
            </a:pPr>
            <a:r>
              <a:rPr kumimoji="0" lang="en-US" altLang="zh-TW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Cambria Math" pitchFamily="18" charset="0"/>
                <a:cs typeface="+mn-cs"/>
              </a:rPr>
              <a:t>Region</a:t>
            </a:r>
            <a:r>
              <a:rPr lang="en-US" altLang="zh-TW" sz="2800" kern="0" dirty="0" smtClean="0">
                <a:latin typeface="Comic Sans MS" pitchFamily="66" charset="0"/>
                <a:ea typeface="Cambria Math" pitchFamily="18" charset="0"/>
              </a:rPr>
              <a:t> Properties</a:t>
            </a:r>
            <a:endParaRPr kumimoji="0" lang="zh-TW" altLang="en-US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graphicFrame>
        <p:nvGraphicFramePr>
          <p:cNvPr id="78850" name="Object 2"/>
          <p:cNvGraphicFramePr>
            <a:graphicFrameLocks noChangeAspect="1"/>
          </p:cNvGraphicFramePr>
          <p:nvPr/>
        </p:nvGraphicFramePr>
        <p:xfrm>
          <a:off x="1714480" y="2786058"/>
          <a:ext cx="5146675" cy="785813"/>
        </p:xfrm>
        <a:graphic>
          <a:graphicData uri="http://schemas.openxmlformats.org/presentationml/2006/ole">
            <p:oleObj spid="_x0000_s78850" name="方程式" r:id="rId3" imgW="1701720" imgH="368280" progId="Equation.3">
              <p:embed/>
            </p:oleObj>
          </a:graphicData>
        </a:graphic>
      </p:graphicFrame>
      <p:graphicFrame>
        <p:nvGraphicFramePr>
          <p:cNvPr id="78851" name="Object 3"/>
          <p:cNvGraphicFramePr>
            <a:graphicFrameLocks noChangeAspect="1"/>
          </p:cNvGraphicFramePr>
          <p:nvPr/>
        </p:nvGraphicFramePr>
        <p:xfrm>
          <a:off x="2760653" y="2181219"/>
          <a:ext cx="454025" cy="461963"/>
        </p:xfrm>
        <a:graphic>
          <a:graphicData uri="http://schemas.openxmlformats.org/presentationml/2006/ole">
            <p:oleObj spid="_x0000_s78851" name="方程式" r:id="rId4" imgW="152280" imgH="177480" progId="Equation.3">
              <p:embed/>
            </p:oleObj>
          </a:graphicData>
        </a:graphic>
      </p:graphicFrame>
      <p:graphicFrame>
        <p:nvGraphicFramePr>
          <p:cNvPr id="78852" name="Object 4"/>
          <p:cNvGraphicFramePr>
            <a:graphicFrameLocks noChangeAspect="1"/>
          </p:cNvGraphicFramePr>
          <p:nvPr/>
        </p:nvGraphicFramePr>
        <p:xfrm>
          <a:off x="1714480" y="4643452"/>
          <a:ext cx="6913562" cy="785812"/>
        </p:xfrm>
        <a:graphic>
          <a:graphicData uri="http://schemas.openxmlformats.org/presentationml/2006/ole">
            <p:oleObj spid="_x0000_s78852" name="方程式" r:id="rId5" imgW="2286000" imgH="368280" progId="Equation.3">
              <p:embed/>
            </p:oleObj>
          </a:graphicData>
        </a:graphic>
      </p:graphicFrame>
      <p:graphicFrame>
        <p:nvGraphicFramePr>
          <p:cNvPr id="78853" name="Object 5"/>
          <p:cNvGraphicFramePr>
            <a:graphicFrameLocks noChangeAspect="1"/>
          </p:cNvGraphicFramePr>
          <p:nvPr/>
        </p:nvGraphicFramePr>
        <p:xfrm>
          <a:off x="3046405" y="3998919"/>
          <a:ext cx="454025" cy="430213"/>
        </p:xfrm>
        <a:graphic>
          <a:graphicData uri="http://schemas.openxmlformats.org/presentationml/2006/ole">
            <p:oleObj spid="_x0000_s78853" name="方程式" r:id="rId6" imgW="152280" imgH="1648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Extremal</a:t>
            </a:r>
            <a:r>
              <a:rPr lang="en-US" altLang="zh-TW" dirty="0" smtClean="0"/>
              <a:t> Points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85800" y="1676400"/>
            <a:ext cx="8315356" cy="4648200"/>
          </a:xfrm>
        </p:spPr>
        <p:txBody>
          <a:bodyPr/>
          <a:lstStyle/>
          <a:p>
            <a:r>
              <a:rPr lang="en-US" altLang="zh-TW" dirty="0" smtClean="0">
                <a:solidFill>
                  <a:srgbClr val="00B050"/>
                </a:solidFill>
                <a:latin typeface="Comic Sans MS" pitchFamily="66" charset="0"/>
              </a:rPr>
              <a:t>Definition</a:t>
            </a:r>
            <a:r>
              <a:rPr lang="en-US" altLang="zh-TW" dirty="0" smtClean="0"/>
              <a:t> of </a:t>
            </a:r>
            <a:r>
              <a:rPr lang="en-US" altLang="zh-TW" dirty="0" err="1" smtClean="0"/>
              <a:t>Extremal</a:t>
            </a:r>
            <a:r>
              <a:rPr lang="en-US" altLang="zh-TW" dirty="0" smtClean="0"/>
              <a:t> Points</a:t>
            </a:r>
          </a:p>
          <a:p>
            <a:pPr lvl="1">
              <a:lnSpc>
                <a:spcPts val="3000"/>
              </a:lnSpc>
              <a:spcBef>
                <a:spcPts val="600"/>
              </a:spcBef>
            </a:pPr>
            <a:r>
              <a:rPr lang="en-US" altLang="zh-TW" dirty="0" smtClean="0"/>
              <a:t>It has an </a:t>
            </a:r>
            <a:r>
              <a:rPr lang="en-US" altLang="zh-TW" dirty="0" err="1" smtClean="0">
                <a:solidFill>
                  <a:srgbClr val="00B050"/>
                </a:solidFill>
                <a:latin typeface="Comic Sans MS" pitchFamily="66" charset="0"/>
              </a:rPr>
              <a:t>extremal</a:t>
            </a:r>
            <a:r>
              <a:rPr lang="en-US" altLang="zh-TW" dirty="0" smtClean="0">
                <a:solidFill>
                  <a:srgbClr val="00B050"/>
                </a:solidFill>
                <a:latin typeface="Comic Sans MS" pitchFamily="66" charset="0"/>
              </a:rPr>
              <a:t> coordinate </a:t>
            </a:r>
            <a:r>
              <a:rPr lang="en-US" altLang="zh-TW" dirty="0" smtClean="0"/>
              <a:t>value in either its </a:t>
            </a:r>
            <a:r>
              <a:rPr lang="en-US" altLang="zh-TW" dirty="0" smtClean="0">
                <a:solidFill>
                  <a:srgbClr val="00B050"/>
                </a:solidFill>
                <a:latin typeface="Comic Sans MS" pitchFamily="66" charset="0"/>
              </a:rPr>
              <a:t>row </a:t>
            </a:r>
            <a:r>
              <a:rPr lang="en-US" altLang="zh-TW" dirty="0" smtClean="0"/>
              <a:t>or </a:t>
            </a:r>
            <a:r>
              <a:rPr lang="en-US" altLang="zh-TW" dirty="0" smtClean="0">
                <a:solidFill>
                  <a:srgbClr val="00B050"/>
                </a:solidFill>
                <a:latin typeface="Comic Sans MS" pitchFamily="66" charset="0"/>
              </a:rPr>
              <a:t>column</a:t>
            </a:r>
            <a:r>
              <a:rPr lang="en-US" altLang="zh-TW" dirty="0" smtClean="0"/>
              <a:t> coordinate position</a:t>
            </a:r>
          </a:p>
          <a:p>
            <a:pPr lvl="1">
              <a:lnSpc>
                <a:spcPts val="3000"/>
              </a:lnSpc>
              <a:spcBef>
                <a:spcPts val="600"/>
              </a:spcBef>
            </a:pPr>
            <a:r>
              <a:rPr lang="en-US" altLang="zh-TW" dirty="0" smtClean="0"/>
              <a:t>They can be as many as </a:t>
            </a:r>
            <a:r>
              <a:rPr lang="en-US" altLang="zh-TW" dirty="0" smtClean="0">
                <a:solidFill>
                  <a:srgbClr val="00B050"/>
                </a:solidFill>
                <a:latin typeface="Comic Sans MS" pitchFamily="66" charset="0"/>
              </a:rPr>
              <a:t>eight</a:t>
            </a:r>
            <a:r>
              <a:rPr lang="en-US" altLang="zh-TW" dirty="0" smtClean="0"/>
              <a:t> distinct </a:t>
            </a:r>
            <a:r>
              <a:rPr lang="en-US" altLang="zh-TW" dirty="0" err="1" smtClean="0"/>
              <a:t>extermal</a:t>
            </a:r>
            <a:r>
              <a:rPr lang="en-US" altLang="zh-TW" dirty="0" smtClean="0"/>
              <a:t> points.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807AC2-75B0-47D6-B607-742CCE8F440C}" type="slidenum">
              <a:rPr lang="en-US" altLang="zh-TW" smtClean="0"/>
              <a:pPr/>
              <a:t>19</a:t>
            </a:fld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altLang="zh-TW" dirty="0"/>
          </a:p>
        </p:txBody>
      </p:sp>
      <p:sp>
        <p:nvSpPr>
          <p:cNvPr id="6" name="副標題 6"/>
          <p:cNvSpPr txBox="1">
            <a:spLocks/>
          </p:cNvSpPr>
          <p:nvPr/>
        </p:nvSpPr>
        <p:spPr bwMode="auto">
          <a:xfrm>
            <a:off x="142844" y="-24"/>
            <a:ext cx="46482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tabLst/>
              <a:defRPr/>
            </a:pPr>
            <a:r>
              <a:rPr kumimoji="0" lang="en-US" altLang="zh-TW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Cambria Math" pitchFamily="18" charset="0"/>
                <a:cs typeface="+mn-cs"/>
              </a:rPr>
              <a:t>Region</a:t>
            </a:r>
            <a:r>
              <a:rPr lang="en-US" altLang="zh-TW" sz="2800" kern="0" dirty="0" smtClean="0">
                <a:latin typeface="Comic Sans MS" pitchFamily="66" charset="0"/>
                <a:ea typeface="Cambria Math" pitchFamily="18" charset="0"/>
              </a:rPr>
              <a:t> Properties</a:t>
            </a:r>
            <a:endParaRPr kumimoji="0" lang="zh-TW" altLang="en-US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71670" y="3571876"/>
            <a:ext cx="4857784" cy="28175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Extremal</a:t>
            </a:r>
            <a:r>
              <a:rPr lang="en-US" altLang="zh-TW" dirty="0" smtClean="0"/>
              <a:t> Points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807AC2-75B0-47D6-B607-742CCE8F440C}" type="slidenum">
              <a:rPr lang="en-US" altLang="zh-TW" smtClean="0"/>
              <a:pPr/>
              <a:t>20</a:t>
            </a:fld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altLang="zh-TW" dirty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1571612"/>
            <a:ext cx="7715304" cy="4611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副標題 6"/>
          <p:cNvSpPr txBox="1">
            <a:spLocks/>
          </p:cNvSpPr>
          <p:nvPr/>
        </p:nvSpPr>
        <p:spPr bwMode="auto">
          <a:xfrm>
            <a:off x="142844" y="-24"/>
            <a:ext cx="46482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tabLst/>
              <a:defRPr/>
            </a:pPr>
            <a:r>
              <a:rPr kumimoji="0" lang="en-US" altLang="zh-TW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Cambria Math" pitchFamily="18" charset="0"/>
                <a:cs typeface="+mn-cs"/>
              </a:rPr>
              <a:t>Region</a:t>
            </a:r>
            <a:r>
              <a:rPr lang="en-US" altLang="zh-TW" sz="2800" kern="0" dirty="0" smtClean="0">
                <a:latin typeface="Comic Sans MS" pitchFamily="66" charset="0"/>
                <a:ea typeface="Cambria Math" pitchFamily="18" charset="0"/>
              </a:rPr>
              <a:t> Properties</a:t>
            </a:r>
            <a:endParaRPr kumimoji="0" lang="zh-TW" altLang="en-US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Extremal</a:t>
            </a:r>
            <a:r>
              <a:rPr lang="en-US" altLang="zh-TW" dirty="0" smtClean="0"/>
              <a:t> Points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807AC2-75B0-47D6-B607-742CCE8F440C}" type="slidenum">
              <a:rPr lang="en-US" altLang="zh-TW" smtClean="0"/>
              <a:pPr/>
              <a:t>21</a:t>
            </a:fld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altLang="zh-TW" dirty="0"/>
          </a:p>
        </p:txBody>
      </p:sp>
      <p:sp>
        <p:nvSpPr>
          <p:cNvPr id="6" name="副標題 6"/>
          <p:cNvSpPr txBox="1">
            <a:spLocks/>
          </p:cNvSpPr>
          <p:nvPr/>
        </p:nvSpPr>
        <p:spPr bwMode="auto">
          <a:xfrm>
            <a:off x="142844" y="-24"/>
            <a:ext cx="46482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tabLst/>
              <a:defRPr/>
            </a:pPr>
            <a:r>
              <a:rPr kumimoji="0" lang="en-US" altLang="zh-TW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Cambria Math" pitchFamily="18" charset="0"/>
                <a:cs typeface="+mn-cs"/>
              </a:rPr>
              <a:t>Region</a:t>
            </a:r>
            <a:r>
              <a:rPr lang="en-US" altLang="zh-TW" sz="2800" kern="0" dirty="0" smtClean="0">
                <a:latin typeface="Comic Sans MS" pitchFamily="66" charset="0"/>
                <a:ea typeface="Cambria Math" pitchFamily="18" charset="0"/>
              </a:rPr>
              <a:t> Properties</a:t>
            </a:r>
            <a:endParaRPr kumimoji="0" lang="zh-TW" altLang="en-US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643050"/>
            <a:ext cx="8429684" cy="3651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 Box 91"/>
          <p:cNvSpPr txBox="1">
            <a:spLocks noChangeArrowheads="1"/>
          </p:cNvSpPr>
          <p:nvPr/>
        </p:nvSpPr>
        <p:spPr bwMode="auto">
          <a:xfrm>
            <a:off x="1571604" y="5470214"/>
            <a:ext cx="6500858" cy="887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ts val="3200"/>
              </a:lnSpc>
            </a:pPr>
            <a:r>
              <a:rPr lang="en-US" altLang="zh-TW" sz="2400" dirty="0" smtClean="0">
                <a:solidFill>
                  <a:srgbClr val="0070C0"/>
                </a:solidFill>
                <a:latin typeface="Comic Sans MS" pitchFamily="66" charset="0"/>
              </a:rPr>
              <a:t>Different </a:t>
            </a:r>
            <a:r>
              <a:rPr lang="en-US" altLang="zh-TW" sz="2400" dirty="0" err="1" smtClean="0">
                <a:solidFill>
                  <a:srgbClr val="0070C0"/>
                </a:solidFill>
                <a:latin typeface="Comic Sans MS" pitchFamily="66" charset="0"/>
              </a:rPr>
              <a:t>extremal</a:t>
            </a:r>
            <a:r>
              <a:rPr lang="en-US" altLang="zh-TW" sz="2400" dirty="0" smtClean="0">
                <a:solidFill>
                  <a:srgbClr val="0070C0"/>
                </a:solidFill>
                <a:latin typeface="Comic Sans MS" pitchFamily="66" charset="0"/>
              </a:rPr>
              <a:t> points may be </a:t>
            </a:r>
            <a:r>
              <a:rPr lang="en-US" altLang="zh-TW" sz="2400" b="1" dirty="0" smtClean="0">
                <a:solidFill>
                  <a:srgbClr val="0070C0"/>
                </a:solidFill>
                <a:latin typeface="Comic Sans MS" pitchFamily="66" charset="0"/>
              </a:rPr>
              <a:t>coincident</a:t>
            </a:r>
            <a:endParaRPr lang="en-US" altLang="zh-TW" sz="2400" b="1" dirty="0">
              <a:solidFill>
                <a:srgbClr val="0070C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Extremal</a:t>
            </a:r>
            <a:r>
              <a:rPr lang="en-US" altLang="zh-TW" dirty="0" smtClean="0"/>
              <a:t> Points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rgbClr val="00B050"/>
                </a:solidFill>
                <a:latin typeface="Comic Sans MS" pitchFamily="66" charset="0"/>
              </a:rPr>
              <a:t>Definition</a:t>
            </a:r>
            <a:r>
              <a:rPr lang="en-US" altLang="zh-TW" dirty="0" smtClean="0"/>
              <a:t> of </a:t>
            </a:r>
            <a:r>
              <a:rPr lang="en-US" altLang="zh-TW" dirty="0" err="1" smtClean="0"/>
              <a:t>Extremal</a:t>
            </a:r>
            <a:r>
              <a:rPr lang="en-US" altLang="zh-TW" dirty="0" smtClean="0"/>
              <a:t> Coordinate</a:t>
            </a:r>
          </a:p>
          <a:p>
            <a:pPr lvl="1"/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807AC2-75B0-47D6-B607-742CCE8F440C}" type="slidenum">
              <a:rPr lang="en-US" altLang="zh-TW" smtClean="0"/>
              <a:pPr/>
              <a:t>22</a:t>
            </a:fld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altLang="zh-TW" dirty="0"/>
          </a:p>
        </p:txBody>
      </p:sp>
      <p:sp>
        <p:nvSpPr>
          <p:cNvPr id="6" name="副標題 6"/>
          <p:cNvSpPr txBox="1">
            <a:spLocks/>
          </p:cNvSpPr>
          <p:nvPr/>
        </p:nvSpPr>
        <p:spPr bwMode="auto">
          <a:xfrm>
            <a:off x="142844" y="-24"/>
            <a:ext cx="46482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tabLst/>
              <a:defRPr/>
            </a:pPr>
            <a:r>
              <a:rPr kumimoji="0" lang="en-US" altLang="zh-TW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Cambria Math" pitchFamily="18" charset="0"/>
                <a:cs typeface="+mn-cs"/>
              </a:rPr>
              <a:t>Region</a:t>
            </a:r>
            <a:r>
              <a:rPr lang="en-US" altLang="zh-TW" sz="2800" kern="0" dirty="0" smtClean="0">
                <a:latin typeface="Comic Sans MS" pitchFamily="66" charset="0"/>
                <a:ea typeface="Cambria Math" pitchFamily="18" charset="0"/>
              </a:rPr>
              <a:t> Properties</a:t>
            </a:r>
            <a:endParaRPr kumimoji="0" lang="zh-TW" altLang="en-US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14612" y="4857760"/>
            <a:ext cx="2748767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文字方塊 7"/>
          <p:cNvSpPr txBox="1"/>
          <p:nvPr/>
        </p:nvSpPr>
        <p:spPr>
          <a:xfrm>
            <a:off x="857224" y="2357430"/>
            <a:ext cx="15071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>
                <a:solidFill>
                  <a:srgbClr val="0070C0"/>
                </a:solidFill>
                <a:latin typeface="Comic Sans MS" pitchFamily="66" charset="0"/>
              </a:rPr>
              <a:t>Topmost </a:t>
            </a:r>
            <a:endParaRPr lang="zh-TW" altLang="en-US" sz="2400" dirty="0">
              <a:solidFill>
                <a:srgbClr val="0070C0"/>
              </a:solidFill>
              <a:latin typeface="Comic Sans MS" pitchFamily="66" charset="0"/>
            </a:endParaRPr>
          </a:p>
        </p:txBody>
      </p:sp>
      <p:graphicFrame>
        <p:nvGraphicFramePr>
          <p:cNvPr id="9" name="物件 8"/>
          <p:cNvGraphicFramePr>
            <a:graphicFrameLocks noChangeAspect="1"/>
          </p:cNvGraphicFramePr>
          <p:nvPr/>
        </p:nvGraphicFramePr>
        <p:xfrm>
          <a:off x="2928926" y="2285992"/>
          <a:ext cx="4572032" cy="531047"/>
        </p:xfrm>
        <a:graphic>
          <a:graphicData uri="http://schemas.openxmlformats.org/presentationml/2006/ole">
            <p:oleObj spid="_x0000_s35842" name="Equation" r:id="rId4" imgW="1968480" imgH="215640" progId="Equation.3">
              <p:embed/>
            </p:oleObj>
          </a:graphicData>
        </a:graphic>
      </p:graphicFrame>
      <p:sp>
        <p:nvSpPr>
          <p:cNvPr id="10" name="文字方塊 9"/>
          <p:cNvSpPr txBox="1"/>
          <p:nvPr/>
        </p:nvSpPr>
        <p:spPr>
          <a:xfrm>
            <a:off x="928662" y="3000372"/>
            <a:ext cx="19239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>
                <a:solidFill>
                  <a:srgbClr val="0070C0"/>
                </a:solidFill>
                <a:latin typeface="Comic Sans MS" pitchFamily="66" charset="0"/>
              </a:rPr>
              <a:t>Bottommost</a:t>
            </a:r>
            <a:endParaRPr lang="zh-TW" altLang="en-US" sz="2400" dirty="0">
              <a:solidFill>
                <a:srgbClr val="0070C0"/>
              </a:solidFill>
              <a:latin typeface="Comic Sans MS" pitchFamily="66" charset="0"/>
            </a:endParaRPr>
          </a:p>
        </p:txBody>
      </p:sp>
      <p:graphicFrame>
        <p:nvGraphicFramePr>
          <p:cNvPr id="35843" name="Object 3"/>
          <p:cNvGraphicFramePr>
            <a:graphicFrameLocks noChangeAspect="1"/>
          </p:cNvGraphicFramePr>
          <p:nvPr/>
        </p:nvGraphicFramePr>
        <p:xfrm>
          <a:off x="2881334" y="2936876"/>
          <a:ext cx="4691062" cy="563562"/>
        </p:xfrm>
        <a:graphic>
          <a:graphicData uri="http://schemas.openxmlformats.org/presentationml/2006/ole">
            <p:oleObj spid="_x0000_s35843" name="Equation" r:id="rId5" imgW="2019240" imgH="228600" progId="Equation.3">
              <p:embed/>
            </p:oleObj>
          </a:graphicData>
        </a:graphic>
      </p:graphicFrame>
      <p:sp>
        <p:nvSpPr>
          <p:cNvPr id="12" name="文字方塊 11"/>
          <p:cNvSpPr txBox="1"/>
          <p:nvPr/>
        </p:nvSpPr>
        <p:spPr>
          <a:xfrm>
            <a:off x="928662" y="3610277"/>
            <a:ext cx="15183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>
                <a:solidFill>
                  <a:srgbClr val="0070C0"/>
                </a:solidFill>
                <a:latin typeface="Comic Sans MS" pitchFamily="66" charset="0"/>
              </a:rPr>
              <a:t>Leftmost</a:t>
            </a:r>
            <a:endParaRPr lang="zh-TW" altLang="en-US" sz="2400" dirty="0">
              <a:solidFill>
                <a:srgbClr val="0070C0"/>
              </a:solidFill>
              <a:latin typeface="Comic Sans MS" pitchFamily="66" charset="0"/>
            </a:endParaRPr>
          </a:p>
        </p:txBody>
      </p:sp>
      <p:graphicFrame>
        <p:nvGraphicFramePr>
          <p:cNvPr id="35844" name="Object 4"/>
          <p:cNvGraphicFramePr>
            <a:graphicFrameLocks noChangeAspect="1"/>
          </p:cNvGraphicFramePr>
          <p:nvPr/>
        </p:nvGraphicFramePr>
        <p:xfrm>
          <a:off x="2852758" y="3571873"/>
          <a:ext cx="4719638" cy="563563"/>
        </p:xfrm>
        <a:graphic>
          <a:graphicData uri="http://schemas.openxmlformats.org/presentationml/2006/ole">
            <p:oleObj spid="_x0000_s35844" name="Equation" r:id="rId6" imgW="2031840" imgH="228600" progId="Equation.3">
              <p:embed/>
            </p:oleObj>
          </a:graphicData>
        </a:graphic>
      </p:graphicFrame>
      <p:sp>
        <p:nvSpPr>
          <p:cNvPr id="14" name="文字方塊 13"/>
          <p:cNvSpPr txBox="1"/>
          <p:nvPr/>
        </p:nvSpPr>
        <p:spPr>
          <a:xfrm>
            <a:off x="928662" y="4214818"/>
            <a:ext cx="16450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>
                <a:solidFill>
                  <a:srgbClr val="0070C0"/>
                </a:solidFill>
                <a:latin typeface="Comic Sans MS" pitchFamily="66" charset="0"/>
              </a:rPr>
              <a:t>Rightmost</a:t>
            </a:r>
            <a:endParaRPr lang="zh-TW" altLang="en-US" sz="2400" dirty="0">
              <a:solidFill>
                <a:srgbClr val="0070C0"/>
              </a:solidFill>
              <a:latin typeface="Comic Sans MS" pitchFamily="66" charset="0"/>
            </a:endParaRPr>
          </a:p>
        </p:txBody>
      </p:sp>
      <p:graphicFrame>
        <p:nvGraphicFramePr>
          <p:cNvPr id="35845" name="Object 5"/>
          <p:cNvGraphicFramePr>
            <a:graphicFrameLocks noChangeAspect="1"/>
          </p:cNvGraphicFramePr>
          <p:nvPr/>
        </p:nvGraphicFramePr>
        <p:xfrm>
          <a:off x="2857488" y="4143373"/>
          <a:ext cx="4806950" cy="563563"/>
        </p:xfrm>
        <a:graphic>
          <a:graphicData uri="http://schemas.openxmlformats.org/presentationml/2006/ole">
            <p:oleObj spid="_x0000_s35845" name="Equation" r:id="rId7" imgW="2070000" imgH="228600" progId="Equation.3">
              <p:embed/>
            </p:oleObj>
          </a:graphicData>
        </a:graphic>
      </p:graphicFrame>
      <p:cxnSp>
        <p:nvCxnSpPr>
          <p:cNvPr id="19" name="直線接點 18"/>
          <p:cNvCxnSpPr/>
          <p:nvPr/>
        </p:nvCxnSpPr>
        <p:spPr bwMode="auto">
          <a:xfrm>
            <a:off x="2071670" y="5072074"/>
            <a:ext cx="3929090" cy="158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0" name="文字方塊 19"/>
          <p:cNvSpPr txBox="1"/>
          <p:nvPr/>
        </p:nvSpPr>
        <p:spPr>
          <a:xfrm>
            <a:off x="6072198" y="4857760"/>
            <a:ext cx="15071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>
                <a:solidFill>
                  <a:srgbClr val="FF0000"/>
                </a:solidFill>
                <a:latin typeface="Comic Sans MS" pitchFamily="66" charset="0"/>
              </a:rPr>
              <a:t>Topmost </a:t>
            </a:r>
            <a:endParaRPr lang="zh-TW" altLang="en-US" sz="2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1" name="文字方塊 20"/>
          <p:cNvSpPr txBox="1"/>
          <p:nvPr/>
        </p:nvSpPr>
        <p:spPr>
          <a:xfrm>
            <a:off x="6000760" y="6039169"/>
            <a:ext cx="19239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>
                <a:solidFill>
                  <a:srgbClr val="0070C0"/>
                </a:solidFill>
                <a:latin typeface="Comic Sans MS" pitchFamily="66" charset="0"/>
              </a:rPr>
              <a:t>Bottommost</a:t>
            </a:r>
            <a:endParaRPr lang="zh-TW" altLang="en-US" sz="2400" dirty="0">
              <a:solidFill>
                <a:srgbClr val="0070C0"/>
              </a:solidFill>
              <a:latin typeface="Comic Sans MS" pitchFamily="66" charset="0"/>
            </a:endParaRPr>
          </a:p>
        </p:txBody>
      </p:sp>
      <p:cxnSp>
        <p:nvCxnSpPr>
          <p:cNvPr id="22" name="直線接點 21"/>
          <p:cNvCxnSpPr/>
          <p:nvPr/>
        </p:nvCxnSpPr>
        <p:spPr bwMode="auto">
          <a:xfrm>
            <a:off x="2071670" y="6356370"/>
            <a:ext cx="3929090" cy="158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" name="直線接點 23"/>
          <p:cNvCxnSpPr/>
          <p:nvPr/>
        </p:nvCxnSpPr>
        <p:spPr bwMode="auto">
          <a:xfrm rot="5400000">
            <a:off x="2285984" y="5643578"/>
            <a:ext cx="1857388" cy="158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5" name="文字方塊 24"/>
          <p:cNvSpPr txBox="1"/>
          <p:nvPr/>
        </p:nvSpPr>
        <p:spPr>
          <a:xfrm>
            <a:off x="1000100" y="5429264"/>
            <a:ext cx="15183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>
                <a:solidFill>
                  <a:srgbClr val="FFFF00"/>
                </a:solidFill>
                <a:latin typeface="Comic Sans MS" pitchFamily="66" charset="0"/>
              </a:rPr>
              <a:t>Leftmost</a:t>
            </a:r>
            <a:endParaRPr lang="zh-TW" altLang="en-US" sz="2400" dirty="0">
              <a:solidFill>
                <a:srgbClr val="FFFF00"/>
              </a:solidFill>
              <a:latin typeface="Comic Sans MS" pitchFamily="66" charset="0"/>
            </a:endParaRPr>
          </a:p>
        </p:txBody>
      </p:sp>
      <p:cxnSp>
        <p:nvCxnSpPr>
          <p:cNvPr id="26" name="直線接點 25"/>
          <p:cNvCxnSpPr/>
          <p:nvPr/>
        </p:nvCxnSpPr>
        <p:spPr bwMode="auto">
          <a:xfrm rot="5400000">
            <a:off x="3999702" y="5642784"/>
            <a:ext cx="1857388" cy="158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7" name="文字方塊 26"/>
          <p:cNvSpPr txBox="1"/>
          <p:nvPr/>
        </p:nvSpPr>
        <p:spPr>
          <a:xfrm>
            <a:off x="5427328" y="5324789"/>
            <a:ext cx="16450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>
                <a:solidFill>
                  <a:srgbClr val="00B050"/>
                </a:solidFill>
                <a:latin typeface="Comic Sans MS" pitchFamily="66" charset="0"/>
              </a:rPr>
              <a:t>Rightmost</a:t>
            </a:r>
            <a:endParaRPr lang="zh-TW" altLang="en-US" sz="2400" dirty="0">
              <a:solidFill>
                <a:srgbClr val="00B05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Extremal</a:t>
            </a:r>
            <a:r>
              <a:rPr lang="en-US" altLang="zh-TW" dirty="0" smtClean="0"/>
              <a:t> Points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rgbClr val="00B050"/>
                </a:solidFill>
                <a:latin typeface="Comic Sans MS" pitchFamily="66" charset="0"/>
              </a:rPr>
              <a:t>Definition</a:t>
            </a:r>
            <a:r>
              <a:rPr lang="en-US" altLang="zh-TW" dirty="0" smtClean="0"/>
              <a:t> of </a:t>
            </a:r>
            <a:r>
              <a:rPr lang="en-US" altLang="zh-TW" dirty="0" err="1" smtClean="0"/>
              <a:t>Extremal</a:t>
            </a:r>
            <a:r>
              <a:rPr lang="en-US" altLang="zh-TW" dirty="0" smtClean="0"/>
              <a:t> Coordinate</a:t>
            </a: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807AC2-75B0-47D6-B607-742CCE8F440C}" type="slidenum">
              <a:rPr lang="en-US" altLang="zh-TW" smtClean="0"/>
              <a:pPr/>
              <a:t>23</a:t>
            </a:fld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altLang="zh-TW" dirty="0"/>
          </a:p>
        </p:txBody>
      </p:sp>
      <p:sp>
        <p:nvSpPr>
          <p:cNvPr id="6" name="副標題 6"/>
          <p:cNvSpPr txBox="1">
            <a:spLocks/>
          </p:cNvSpPr>
          <p:nvPr/>
        </p:nvSpPr>
        <p:spPr bwMode="auto">
          <a:xfrm>
            <a:off x="142844" y="-24"/>
            <a:ext cx="46482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tabLst/>
              <a:defRPr/>
            </a:pPr>
            <a:r>
              <a:rPr kumimoji="0" lang="en-US" altLang="zh-TW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Cambria Math" pitchFamily="18" charset="0"/>
                <a:cs typeface="+mn-cs"/>
              </a:rPr>
              <a:t>Region</a:t>
            </a:r>
            <a:r>
              <a:rPr lang="en-US" altLang="zh-TW" sz="2800" kern="0" dirty="0" smtClean="0">
                <a:latin typeface="Comic Sans MS" pitchFamily="66" charset="0"/>
                <a:ea typeface="Cambria Math" pitchFamily="18" charset="0"/>
              </a:rPr>
              <a:t> Properties</a:t>
            </a:r>
            <a:endParaRPr kumimoji="0" lang="zh-TW" altLang="en-US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14612" y="4237627"/>
            <a:ext cx="3786214" cy="2263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文字方塊 8"/>
          <p:cNvSpPr txBox="1"/>
          <p:nvPr/>
        </p:nvSpPr>
        <p:spPr>
          <a:xfrm>
            <a:off x="857224" y="2357430"/>
            <a:ext cx="2329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>
                <a:solidFill>
                  <a:srgbClr val="0070C0"/>
                </a:solidFill>
                <a:latin typeface="Comic Sans MS" pitchFamily="66" charset="0"/>
              </a:rPr>
              <a:t>Topmost Left  </a:t>
            </a:r>
            <a:endParaRPr lang="zh-TW" altLang="en-US" sz="2400" dirty="0">
              <a:solidFill>
                <a:srgbClr val="0070C0"/>
              </a:solidFill>
              <a:latin typeface="Comic Sans MS" pitchFamily="66" charset="0"/>
            </a:endParaRPr>
          </a:p>
        </p:txBody>
      </p:sp>
      <p:graphicFrame>
        <p:nvGraphicFramePr>
          <p:cNvPr id="36866" name="Object 2"/>
          <p:cNvGraphicFramePr>
            <a:graphicFrameLocks noChangeAspect="1"/>
          </p:cNvGraphicFramePr>
          <p:nvPr/>
        </p:nvGraphicFramePr>
        <p:xfrm>
          <a:off x="3054373" y="2285992"/>
          <a:ext cx="4803775" cy="531813"/>
        </p:xfrm>
        <a:graphic>
          <a:graphicData uri="http://schemas.openxmlformats.org/presentationml/2006/ole">
            <p:oleObj spid="_x0000_s36866" name="Equation" r:id="rId4" imgW="2070000" imgH="215640" progId="Equation.3">
              <p:embed/>
            </p:oleObj>
          </a:graphicData>
        </a:graphic>
      </p:graphicFrame>
      <p:sp>
        <p:nvSpPr>
          <p:cNvPr id="11" name="橢圓 10"/>
          <p:cNvSpPr/>
          <p:nvPr/>
        </p:nvSpPr>
        <p:spPr bwMode="auto">
          <a:xfrm>
            <a:off x="3428992" y="4429132"/>
            <a:ext cx="285752" cy="214314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285720" y="4214818"/>
            <a:ext cx="2329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>
                <a:solidFill>
                  <a:srgbClr val="FF0000"/>
                </a:solidFill>
                <a:latin typeface="Comic Sans MS" pitchFamily="66" charset="0"/>
              </a:rPr>
              <a:t>Topmost Left  </a:t>
            </a:r>
            <a:endParaRPr lang="zh-TW" altLang="en-US" sz="2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cxnSp>
        <p:nvCxnSpPr>
          <p:cNvPr id="17" name="直線單箭頭接點 16"/>
          <p:cNvCxnSpPr>
            <a:stCxn id="11" idx="2"/>
          </p:cNvCxnSpPr>
          <p:nvPr/>
        </p:nvCxnSpPr>
        <p:spPr bwMode="auto">
          <a:xfrm rot="10800000">
            <a:off x="2500298" y="4429133"/>
            <a:ext cx="928694" cy="10715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graphicFrame>
        <p:nvGraphicFramePr>
          <p:cNvPr id="36867" name="Object 3"/>
          <p:cNvGraphicFramePr>
            <a:graphicFrameLocks noChangeAspect="1"/>
          </p:cNvGraphicFramePr>
          <p:nvPr/>
        </p:nvGraphicFramePr>
        <p:xfrm>
          <a:off x="3070225" y="2928938"/>
          <a:ext cx="4951413" cy="531812"/>
        </p:xfrm>
        <a:graphic>
          <a:graphicData uri="http://schemas.openxmlformats.org/presentationml/2006/ole">
            <p:oleObj spid="_x0000_s36867" name="Equation" r:id="rId5" imgW="2133360" imgH="215640" progId="Equation.3">
              <p:embed/>
            </p:oleObj>
          </a:graphicData>
        </a:graphic>
      </p:graphicFrame>
      <p:sp>
        <p:nvSpPr>
          <p:cNvPr id="19" name="文字方塊 18"/>
          <p:cNvSpPr txBox="1"/>
          <p:nvPr/>
        </p:nvSpPr>
        <p:spPr>
          <a:xfrm>
            <a:off x="857224" y="3000372"/>
            <a:ext cx="22733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>
                <a:solidFill>
                  <a:srgbClr val="0070C0"/>
                </a:solidFill>
                <a:latin typeface="Comic Sans MS" pitchFamily="66" charset="0"/>
              </a:rPr>
              <a:t>Topmost Right</a:t>
            </a:r>
            <a:endParaRPr lang="zh-TW" altLang="en-US" sz="2400" dirty="0">
              <a:solidFill>
                <a:srgbClr val="0070C0"/>
              </a:solidFill>
              <a:latin typeface="Comic Sans MS" pitchFamily="66" charset="0"/>
            </a:endParaRPr>
          </a:p>
        </p:txBody>
      </p:sp>
      <p:sp>
        <p:nvSpPr>
          <p:cNvPr id="20" name="橢圓 19"/>
          <p:cNvSpPr/>
          <p:nvPr/>
        </p:nvSpPr>
        <p:spPr bwMode="auto">
          <a:xfrm>
            <a:off x="3857620" y="4429132"/>
            <a:ext cx="285752" cy="214314"/>
          </a:xfrm>
          <a:prstGeom prst="ellipse">
            <a:avLst/>
          </a:prstGeom>
          <a:noFill/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1" name="文字方塊 20"/>
          <p:cNvSpPr txBox="1"/>
          <p:nvPr/>
        </p:nvSpPr>
        <p:spPr>
          <a:xfrm>
            <a:off x="5227579" y="3896029"/>
            <a:ext cx="22733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>
                <a:solidFill>
                  <a:srgbClr val="0070C0"/>
                </a:solidFill>
                <a:latin typeface="Comic Sans MS" pitchFamily="66" charset="0"/>
              </a:rPr>
              <a:t>Topmost Right</a:t>
            </a:r>
            <a:endParaRPr lang="zh-TW" altLang="en-US" sz="2400" dirty="0">
              <a:solidFill>
                <a:srgbClr val="0070C0"/>
              </a:solidFill>
              <a:latin typeface="Comic Sans MS" pitchFamily="66" charset="0"/>
            </a:endParaRPr>
          </a:p>
        </p:txBody>
      </p:sp>
      <p:cxnSp>
        <p:nvCxnSpPr>
          <p:cNvPr id="23" name="直線單箭頭接點 22"/>
          <p:cNvCxnSpPr>
            <a:stCxn id="20" idx="6"/>
            <a:endCxn id="21" idx="1"/>
          </p:cNvCxnSpPr>
          <p:nvPr/>
        </p:nvCxnSpPr>
        <p:spPr bwMode="auto">
          <a:xfrm flipV="1">
            <a:off x="4143372" y="4126862"/>
            <a:ext cx="1084207" cy="40942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Extremal</a:t>
            </a:r>
            <a:r>
              <a:rPr lang="en-US" altLang="zh-TW" dirty="0" smtClean="0"/>
              <a:t> Points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Respective Axes </a:t>
            </a:r>
            <a:r>
              <a:rPr lang="en-US" altLang="zh-TW" dirty="0" smtClean="0">
                <a:solidFill>
                  <a:srgbClr val="00B050"/>
                </a:solidFill>
                <a:latin typeface="Comic Sans MS" pitchFamily="66" charset="0"/>
              </a:rPr>
              <a:t>(M1, M2, M3, M4)</a:t>
            </a:r>
          </a:p>
          <a:p>
            <a:pPr lvl="1">
              <a:lnSpc>
                <a:spcPts val="3200"/>
              </a:lnSpc>
            </a:pPr>
            <a:r>
              <a:rPr lang="en-US" altLang="zh-TW" dirty="0" smtClean="0"/>
              <a:t>Form by each pair of </a:t>
            </a:r>
            <a:r>
              <a:rPr lang="en-US" altLang="zh-TW" dirty="0" smtClean="0">
                <a:solidFill>
                  <a:srgbClr val="00B050"/>
                </a:solidFill>
                <a:latin typeface="Comic Sans MS" pitchFamily="66" charset="0"/>
              </a:rPr>
              <a:t>opposite </a:t>
            </a:r>
            <a:r>
              <a:rPr lang="en-US" altLang="zh-TW" dirty="0" err="1" smtClean="0">
                <a:solidFill>
                  <a:srgbClr val="00B050"/>
                </a:solidFill>
                <a:latin typeface="Comic Sans MS" pitchFamily="66" charset="0"/>
              </a:rPr>
              <a:t>extremal</a:t>
            </a:r>
            <a:r>
              <a:rPr lang="en-US" altLang="zh-TW" dirty="0" smtClean="0">
                <a:solidFill>
                  <a:srgbClr val="00B050"/>
                </a:solidFill>
                <a:latin typeface="Comic Sans MS" pitchFamily="66" charset="0"/>
              </a:rPr>
              <a:t> points</a:t>
            </a:r>
          </a:p>
          <a:p>
            <a:pPr lvl="2">
              <a:lnSpc>
                <a:spcPts val="3200"/>
              </a:lnSpc>
            </a:pPr>
            <a:r>
              <a:rPr lang="en-US" altLang="zh-TW" dirty="0" smtClean="0">
                <a:solidFill>
                  <a:srgbClr val="00B050"/>
                </a:solidFill>
                <a:latin typeface="Comic Sans MS" pitchFamily="66" charset="0"/>
                <a:ea typeface="GungsuhChe" pitchFamily="49" charset="-127"/>
              </a:rPr>
              <a:t>M1:</a:t>
            </a:r>
            <a:r>
              <a:rPr lang="en-US" altLang="zh-TW" dirty="0" smtClean="0"/>
              <a:t> Topmost Left  	&amp;	Bottommost Right</a:t>
            </a:r>
          </a:p>
          <a:p>
            <a:pPr lvl="2">
              <a:lnSpc>
                <a:spcPts val="3200"/>
              </a:lnSpc>
            </a:pPr>
            <a:r>
              <a:rPr lang="en-US" altLang="zh-TW" dirty="0" smtClean="0">
                <a:solidFill>
                  <a:srgbClr val="00B050"/>
                </a:solidFill>
                <a:latin typeface="Comic Sans MS" pitchFamily="66" charset="0"/>
              </a:rPr>
              <a:t>M2: </a:t>
            </a:r>
            <a:r>
              <a:rPr lang="en-US" altLang="zh-TW" dirty="0" smtClean="0"/>
              <a:t>Topmost Right 	&amp;	Bottommost Left</a:t>
            </a:r>
          </a:p>
          <a:p>
            <a:pPr lvl="2">
              <a:lnSpc>
                <a:spcPts val="3200"/>
              </a:lnSpc>
            </a:pPr>
            <a:r>
              <a:rPr lang="en-US" altLang="zh-TW" dirty="0" smtClean="0">
                <a:solidFill>
                  <a:srgbClr val="00B050"/>
                </a:solidFill>
                <a:latin typeface="Comic Sans MS" pitchFamily="66" charset="0"/>
              </a:rPr>
              <a:t>M3:</a:t>
            </a:r>
            <a:r>
              <a:rPr lang="en-US" altLang="zh-TW" dirty="0" smtClean="0"/>
              <a:t> Rightmost Top	&amp;	Leftmost  Bottom</a:t>
            </a:r>
          </a:p>
          <a:p>
            <a:pPr lvl="2">
              <a:lnSpc>
                <a:spcPts val="3200"/>
              </a:lnSpc>
            </a:pPr>
            <a:r>
              <a:rPr lang="en-US" altLang="zh-TW" dirty="0" smtClean="0">
                <a:solidFill>
                  <a:srgbClr val="00B050"/>
                </a:solidFill>
                <a:latin typeface="Comic Sans MS" pitchFamily="66" charset="0"/>
              </a:rPr>
              <a:t>M4:</a:t>
            </a:r>
            <a:r>
              <a:rPr lang="en-US" altLang="zh-TW" dirty="0" smtClean="0"/>
              <a:t> Rightmost Bottom&amp;	Leftmost Top.</a:t>
            </a:r>
          </a:p>
          <a:p>
            <a:pPr lvl="1">
              <a:lnSpc>
                <a:spcPts val="3200"/>
              </a:lnSpc>
              <a:spcBef>
                <a:spcPts val="1200"/>
              </a:spcBef>
            </a:pPr>
            <a:r>
              <a:rPr lang="en-US" altLang="zh-TW" dirty="0" smtClean="0"/>
              <a:t>Properties</a:t>
            </a:r>
          </a:p>
          <a:p>
            <a:pPr lvl="2">
              <a:lnSpc>
                <a:spcPts val="2800"/>
              </a:lnSpc>
            </a:pPr>
            <a:r>
              <a:rPr lang="en-US" altLang="zh-TW" dirty="0" smtClean="0"/>
              <a:t>Length </a:t>
            </a:r>
          </a:p>
          <a:p>
            <a:pPr lvl="2">
              <a:lnSpc>
                <a:spcPts val="2800"/>
              </a:lnSpc>
            </a:pPr>
            <a:r>
              <a:rPr lang="en-US" altLang="zh-TW" dirty="0" smtClean="0"/>
              <a:t>Orientation	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807AC2-75B0-47D6-B607-742CCE8F440C}" type="slidenum">
              <a:rPr lang="en-US" altLang="zh-TW" smtClean="0"/>
              <a:pPr/>
              <a:t>24</a:t>
            </a:fld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altLang="zh-TW" dirty="0"/>
          </a:p>
        </p:txBody>
      </p:sp>
      <p:sp>
        <p:nvSpPr>
          <p:cNvPr id="6" name="副標題 6"/>
          <p:cNvSpPr txBox="1">
            <a:spLocks/>
          </p:cNvSpPr>
          <p:nvPr/>
        </p:nvSpPr>
        <p:spPr bwMode="auto">
          <a:xfrm>
            <a:off x="142844" y="-24"/>
            <a:ext cx="46482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tabLst/>
              <a:defRPr/>
            </a:pPr>
            <a:r>
              <a:rPr kumimoji="0" lang="en-US" altLang="zh-TW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Cambria Math" pitchFamily="18" charset="0"/>
                <a:cs typeface="+mn-cs"/>
              </a:rPr>
              <a:t>Region</a:t>
            </a:r>
            <a:r>
              <a:rPr lang="en-US" altLang="zh-TW" sz="2800" kern="0" dirty="0" smtClean="0">
                <a:latin typeface="Comic Sans MS" pitchFamily="66" charset="0"/>
                <a:ea typeface="Cambria Math" pitchFamily="18" charset="0"/>
              </a:rPr>
              <a:t> Properties</a:t>
            </a:r>
            <a:endParaRPr kumimoji="0" lang="zh-TW" altLang="en-US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Extremal</a:t>
            </a:r>
            <a:r>
              <a:rPr lang="en-US" altLang="zh-TW" dirty="0" smtClean="0"/>
              <a:t> Points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807AC2-75B0-47D6-B607-742CCE8F440C}" type="slidenum">
              <a:rPr lang="en-US" altLang="zh-TW" smtClean="0"/>
              <a:pPr/>
              <a:t>25</a:t>
            </a:fld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altLang="zh-TW" dirty="0"/>
          </a:p>
        </p:txBody>
      </p:sp>
      <p:sp>
        <p:nvSpPr>
          <p:cNvPr id="6" name="副標題 6"/>
          <p:cNvSpPr txBox="1">
            <a:spLocks/>
          </p:cNvSpPr>
          <p:nvPr/>
        </p:nvSpPr>
        <p:spPr bwMode="auto">
          <a:xfrm>
            <a:off x="142844" y="-24"/>
            <a:ext cx="46482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tabLst/>
              <a:defRPr/>
            </a:pPr>
            <a:r>
              <a:rPr kumimoji="0" lang="en-US" altLang="zh-TW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Cambria Math" pitchFamily="18" charset="0"/>
                <a:cs typeface="+mn-cs"/>
              </a:rPr>
              <a:t>Region</a:t>
            </a:r>
            <a:r>
              <a:rPr lang="en-US" altLang="zh-TW" sz="2800" kern="0" dirty="0" smtClean="0">
                <a:latin typeface="Comic Sans MS" pitchFamily="66" charset="0"/>
                <a:ea typeface="Cambria Math" pitchFamily="18" charset="0"/>
              </a:rPr>
              <a:t> Properties</a:t>
            </a:r>
            <a:endParaRPr kumimoji="0" lang="zh-TW" altLang="en-US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1357298"/>
            <a:ext cx="7643866" cy="497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Extremal</a:t>
            </a:r>
            <a:r>
              <a:rPr lang="en-US" altLang="zh-TW" dirty="0" smtClean="0"/>
              <a:t> Points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rgbClr val="00B050"/>
                </a:solidFill>
                <a:latin typeface="Comic Sans MS" pitchFamily="66" charset="0"/>
              </a:rPr>
              <a:t>Length</a:t>
            </a:r>
            <a:r>
              <a:rPr lang="en-US" altLang="zh-TW" dirty="0" smtClean="0"/>
              <a:t> of Respective Axes</a:t>
            </a:r>
          </a:p>
          <a:p>
            <a:endParaRPr lang="en-US" altLang="zh-TW" dirty="0" smtClean="0"/>
          </a:p>
          <a:p>
            <a:endParaRPr lang="en-US" altLang="zh-TW" dirty="0" smtClean="0"/>
          </a:p>
          <a:p>
            <a:pPr lvl="1">
              <a:lnSpc>
                <a:spcPts val="3200"/>
              </a:lnSpc>
              <a:spcBef>
                <a:spcPts val="1200"/>
              </a:spcBef>
            </a:pPr>
            <a:r>
              <a:rPr lang="en-US" altLang="zh-TW" dirty="0" smtClean="0"/>
              <a:t>        : one end point of respective axes</a:t>
            </a:r>
          </a:p>
          <a:p>
            <a:pPr lvl="1">
              <a:lnSpc>
                <a:spcPts val="3200"/>
              </a:lnSpc>
            </a:pPr>
            <a:r>
              <a:rPr lang="en-US" altLang="zh-TW" dirty="0" smtClean="0"/>
              <a:t>        : the other point of respective axes</a:t>
            </a:r>
          </a:p>
          <a:p>
            <a:pPr lvl="1"/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807AC2-75B0-47D6-B607-742CCE8F440C}" type="slidenum">
              <a:rPr lang="en-US" altLang="zh-TW" smtClean="0"/>
              <a:pPr/>
              <a:t>26</a:t>
            </a:fld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altLang="zh-TW" dirty="0"/>
          </a:p>
        </p:txBody>
      </p:sp>
      <p:sp>
        <p:nvSpPr>
          <p:cNvPr id="6" name="副標題 6"/>
          <p:cNvSpPr txBox="1">
            <a:spLocks/>
          </p:cNvSpPr>
          <p:nvPr/>
        </p:nvSpPr>
        <p:spPr bwMode="auto">
          <a:xfrm>
            <a:off x="142844" y="-24"/>
            <a:ext cx="46482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tabLst/>
              <a:defRPr/>
            </a:pPr>
            <a:r>
              <a:rPr kumimoji="0" lang="en-US" altLang="zh-TW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Cambria Math" pitchFamily="18" charset="0"/>
                <a:cs typeface="+mn-cs"/>
              </a:rPr>
              <a:t>Region</a:t>
            </a:r>
            <a:r>
              <a:rPr lang="en-US" altLang="zh-TW" sz="2800" kern="0" dirty="0" smtClean="0">
                <a:latin typeface="Comic Sans MS" pitchFamily="66" charset="0"/>
                <a:ea typeface="Cambria Math" pitchFamily="18" charset="0"/>
              </a:rPr>
              <a:t> Properties</a:t>
            </a:r>
            <a:endParaRPr kumimoji="0" lang="zh-TW" altLang="en-US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graphicFrame>
        <p:nvGraphicFramePr>
          <p:cNvPr id="38914" name="Object 2"/>
          <p:cNvGraphicFramePr>
            <a:graphicFrameLocks noChangeAspect="1"/>
          </p:cNvGraphicFramePr>
          <p:nvPr/>
        </p:nvGraphicFramePr>
        <p:xfrm>
          <a:off x="1514475" y="2271713"/>
          <a:ext cx="4833938" cy="749300"/>
        </p:xfrm>
        <a:graphic>
          <a:graphicData uri="http://schemas.openxmlformats.org/presentationml/2006/ole">
            <p:oleObj spid="_x0000_s38914" name="Equation" r:id="rId3" imgW="2082600" imgH="304560" progId="Equation.3">
              <p:embed/>
            </p:oleObj>
          </a:graphicData>
        </a:graphic>
      </p:graphicFrame>
      <p:graphicFrame>
        <p:nvGraphicFramePr>
          <p:cNvPr id="38915" name="Object 3"/>
          <p:cNvGraphicFramePr>
            <a:graphicFrameLocks noChangeAspect="1"/>
          </p:cNvGraphicFramePr>
          <p:nvPr/>
        </p:nvGraphicFramePr>
        <p:xfrm>
          <a:off x="1450975" y="3286125"/>
          <a:ext cx="739775" cy="441325"/>
        </p:xfrm>
        <a:graphic>
          <a:graphicData uri="http://schemas.openxmlformats.org/presentationml/2006/ole">
            <p:oleObj spid="_x0000_s38915" name="Equation" r:id="rId4" imgW="406080" imgH="228600" progId="Equation.3">
              <p:embed/>
            </p:oleObj>
          </a:graphicData>
        </a:graphic>
      </p:graphicFrame>
      <p:graphicFrame>
        <p:nvGraphicFramePr>
          <p:cNvPr id="38916" name="Object 4"/>
          <p:cNvGraphicFramePr>
            <a:graphicFrameLocks noChangeAspect="1"/>
          </p:cNvGraphicFramePr>
          <p:nvPr/>
        </p:nvGraphicFramePr>
        <p:xfrm>
          <a:off x="1417638" y="3775075"/>
          <a:ext cx="809625" cy="465138"/>
        </p:xfrm>
        <a:graphic>
          <a:graphicData uri="http://schemas.openxmlformats.org/presentationml/2006/ole">
            <p:oleObj spid="_x0000_s38916" name="Equation" r:id="rId5" imgW="444240" imgH="241200" progId="Equation.3">
              <p:embed/>
            </p:oleObj>
          </a:graphicData>
        </a:graphic>
      </p:graphicFrame>
      <p:grpSp>
        <p:nvGrpSpPr>
          <p:cNvPr id="14" name="群組 13"/>
          <p:cNvGrpSpPr/>
          <p:nvPr/>
        </p:nvGrpSpPr>
        <p:grpSpPr>
          <a:xfrm>
            <a:off x="5572132" y="1785926"/>
            <a:ext cx="3353661" cy="1143008"/>
            <a:chOff x="5572132" y="1785926"/>
            <a:chExt cx="3353661" cy="1143008"/>
          </a:xfrm>
        </p:grpSpPr>
        <p:sp>
          <p:nvSpPr>
            <p:cNvPr id="10" name="矩形 9"/>
            <p:cNvSpPr/>
            <p:nvPr/>
          </p:nvSpPr>
          <p:spPr bwMode="auto">
            <a:xfrm>
              <a:off x="5572132" y="2357430"/>
              <a:ext cx="714380" cy="571504"/>
            </a:xfrm>
            <a:prstGeom prst="rect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TW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1" name="文字方塊 10"/>
            <p:cNvSpPr txBox="1"/>
            <p:nvPr/>
          </p:nvSpPr>
          <p:spPr>
            <a:xfrm>
              <a:off x="6572264" y="1785926"/>
              <a:ext cx="235352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TW" dirty="0" smtClean="0">
                  <a:solidFill>
                    <a:srgbClr val="0070C0"/>
                  </a:solidFill>
                  <a:latin typeface="Comic Sans MS" pitchFamily="66" charset="0"/>
                </a:rPr>
                <a:t>Quantization Error</a:t>
              </a:r>
            </a:p>
            <a:p>
              <a:pPr algn="ctr"/>
              <a:r>
                <a:rPr lang="en-US" altLang="zh-TW" dirty="0" smtClean="0">
                  <a:solidFill>
                    <a:srgbClr val="0070C0"/>
                  </a:solidFill>
                  <a:latin typeface="Comic Sans MS" pitchFamily="66" charset="0"/>
                </a:rPr>
                <a:t>Compensation Term </a:t>
              </a:r>
              <a:endParaRPr lang="zh-TW" altLang="en-US" dirty="0">
                <a:solidFill>
                  <a:srgbClr val="0070C0"/>
                </a:solidFill>
                <a:latin typeface="Comic Sans MS" pitchFamily="66" charset="0"/>
              </a:endParaRPr>
            </a:p>
          </p:txBody>
        </p:sp>
        <p:cxnSp>
          <p:nvCxnSpPr>
            <p:cNvPr id="13" name="直線單箭頭接點 12"/>
            <p:cNvCxnSpPr>
              <a:stCxn id="10" idx="3"/>
              <a:endCxn id="11" idx="1"/>
            </p:cNvCxnSpPr>
            <p:nvPr/>
          </p:nvCxnSpPr>
          <p:spPr bwMode="auto">
            <a:xfrm flipV="1">
              <a:off x="6286512" y="2109092"/>
              <a:ext cx="285752" cy="53409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pic>
        <p:nvPicPr>
          <p:cNvPr id="38917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4348" y="4572008"/>
            <a:ext cx="3552825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8918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500562" y="4548206"/>
            <a:ext cx="367665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橢圓 16"/>
          <p:cNvSpPr/>
          <p:nvPr/>
        </p:nvSpPr>
        <p:spPr bwMode="auto">
          <a:xfrm>
            <a:off x="7643834" y="4643446"/>
            <a:ext cx="214314" cy="71438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8" name="橢圓 17"/>
          <p:cNvSpPr/>
          <p:nvPr/>
        </p:nvSpPr>
        <p:spPr bwMode="auto">
          <a:xfrm>
            <a:off x="5000628" y="5357826"/>
            <a:ext cx="214314" cy="71438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Extremal</a:t>
            </a:r>
            <a:r>
              <a:rPr lang="en-US" altLang="zh-TW" dirty="0" smtClean="0"/>
              <a:t> Points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rgbClr val="00B050"/>
                </a:solidFill>
                <a:latin typeface="Comic Sans MS" pitchFamily="66" charset="0"/>
              </a:rPr>
              <a:t>Orientation</a:t>
            </a:r>
            <a:r>
              <a:rPr lang="en-US" altLang="zh-TW" dirty="0" smtClean="0"/>
              <a:t> of Respective Axes</a:t>
            </a:r>
          </a:p>
          <a:p>
            <a:pPr lvl="1">
              <a:lnSpc>
                <a:spcPts val="3200"/>
              </a:lnSpc>
              <a:spcBef>
                <a:spcPts val="1200"/>
              </a:spcBef>
            </a:pPr>
            <a:r>
              <a:rPr lang="en-US" altLang="zh-TW" dirty="0" smtClean="0"/>
              <a:t>Orientation of a line segment is taken as </a:t>
            </a:r>
            <a:r>
              <a:rPr lang="en-US" altLang="zh-TW" dirty="0" smtClean="0">
                <a:solidFill>
                  <a:srgbClr val="00B050"/>
                </a:solidFill>
                <a:latin typeface="Comic Sans MS" pitchFamily="66" charset="0"/>
              </a:rPr>
              <a:t>counterclockwise</a:t>
            </a:r>
            <a:r>
              <a:rPr lang="en-US" altLang="zh-TW" dirty="0" smtClean="0"/>
              <a:t> with respect to column axis.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807AC2-75B0-47D6-B607-742CCE8F440C}" type="slidenum">
              <a:rPr lang="en-US" altLang="zh-TW" smtClean="0"/>
              <a:pPr/>
              <a:t>27</a:t>
            </a:fld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altLang="zh-TW" dirty="0"/>
          </a:p>
        </p:txBody>
      </p:sp>
      <p:sp>
        <p:nvSpPr>
          <p:cNvPr id="6" name="副標題 6"/>
          <p:cNvSpPr txBox="1">
            <a:spLocks/>
          </p:cNvSpPr>
          <p:nvPr/>
        </p:nvSpPr>
        <p:spPr bwMode="auto">
          <a:xfrm>
            <a:off x="142844" y="-24"/>
            <a:ext cx="46482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tabLst/>
              <a:defRPr/>
            </a:pPr>
            <a:r>
              <a:rPr kumimoji="0" lang="en-US" altLang="zh-TW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Cambria Math" pitchFamily="18" charset="0"/>
                <a:cs typeface="+mn-cs"/>
              </a:rPr>
              <a:t>Region</a:t>
            </a:r>
            <a:r>
              <a:rPr lang="en-US" altLang="zh-TW" sz="2800" kern="0" dirty="0" smtClean="0">
                <a:latin typeface="Comic Sans MS" pitchFamily="66" charset="0"/>
                <a:ea typeface="Cambria Math" pitchFamily="18" charset="0"/>
              </a:rPr>
              <a:t> Properties</a:t>
            </a:r>
            <a:endParaRPr kumimoji="0" lang="zh-TW" altLang="en-US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graphicFrame>
        <p:nvGraphicFramePr>
          <p:cNvPr id="39938" name="Object 2"/>
          <p:cNvGraphicFramePr>
            <a:graphicFrameLocks noChangeAspect="1"/>
          </p:cNvGraphicFramePr>
          <p:nvPr/>
        </p:nvGraphicFramePr>
        <p:xfrm>
          <a:off x="6286512" y="1643050"/>
          <a:ext cx="406408" cy="628646"/>
        </p:xfrm>
        <a:graphic>
          <a:graphicData uri="http://schemas.openxmlformats.org/presentationml/2006/ole">
            <p:oleObj spid="_x0000_s39938" name="Equation" r:id="rId3" imgW="126720" imgH="203040" progId="Equation.3">
              <p:embed/>
            </p:oleObj>
          </a:graphicData>
        </a:graphic>
      </p:graphicFrame>
      <p:graphicFrame>
        <p:nvGraphicFramePr>
          <p:cNvPr id="39939" name="Object 3"/>
          <p:cNvGraphicFramePr>
            <a:graphicFrameLocks noChangeAspect="1"/>
          </p:cNvGraphicFramePr>
          <p:nvPr/>
        </p:nvGraphicFramePr>
        <p:xfrm>
          <a:off x="1785918" y="3286124"/>
          <a:ext cx="3357586" cy="1000132"/>
        </p:xfrm>
        <a:graphic>
          <a:graphicData uri="http://schemas.openxmlformats.org/presentationml/2006/ole">
            <p:oleObj spid="_x0000_s39939" name="Equation" r:id="rId4" imgW="1206360" imgH="469800" progId="Equation.3">
              <p:embed/>
            </p:oleObj>
          </a:graphicData>
        </a:graphic>
      </p:graphicFrame>
      <p:pic>
        <p:nvPicPr>
          <p:cNvPr id="39941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57290" y="4500570"/>
            <a:ext cx="3786214" cy="2065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39942" name="Object 6"/>
          <p:cNvGraphicFramePr>
            <a:graphicFrameLocks noChangeAspect="1"/>
          </p:cNvGraphicFramePr>
          <p:nvPr/>
        </p:nvGraphicFramePr>
        <p:xfrm>
          <a:off x="5357818" y="4572007"/>
          <a:ext cx="3500462" cy="1573523"/>
        </p:xfrm>
        <a:graphic>
          <a:graphicData uri="http://schemas.openxmlformats.org/presentationml/2006/ole">
            <p:oleObj spid="_x0000_s39942" name="Equation" r:id="rId6" imgW="1803240" imgH="838080" progId="Equation.3">
              <p:embed/>
            </p:oleObj>
          </a:graphicData>
        </a:graphic>
      </p:graphicFrame>
      <p:sp>
        <p:nvSpPr>
          <p:cNvPr id="12" name="文字方塊 11"/>
          <p:cNvSpPr txBox="1"/>
          <p:nvPr/>
        </p:nvSpPr>
        <p:spPr>
          <a:xfrm>
            <a:off x="6000760" y="3857628"/>
            <a:ext cx="23535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solidFill>
                  <a:srgbClr val="0070C0"/>
                </a:solidFill>
                <a:latin typeface="Comic Sans MS" pitchFamily="66" charset="0"/>
              </a:rPr>
              <a:t>Quantization Error</a:t>
            </a:r>
          </a:p>
          <a:p>
            <a:pPr algn="ctr"/>
            <a:r>
              <a:rPr lang="en-US" altLang="zh-TW" dirty="0" smtClean="0">
                <a:solidFill>
                  <a:srgbClr val="0070C0"/>
                </a:solidFill>
                <a:latin typeface="Comic Sans MS" pitchFamily="66" charset="0"/>
              </a:rPr>
              <a:t>Compensation Term </a:t>
            </a:r>
            <a:endParaRPr lang="zh-TW" altLang="en-US" dirty="0">
              <a:solidFill>
                <a:srgbClr val="0070C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Extremal</a:t>
            </a:r>
            <a:r>
              <a:rPr lang="en-US" altLang="zh-TW" dirty="0" smtClean="0"/>
              <a:t> Points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Properties of </a:t>
            </a:r>
            <a:r>
              <a:rPr lang="en-US" altLang="zh-TW" dirty="0" smtClean="0">
                <a:solidFill>
                  <a:srgbClr val="00B050"/>
                </a:solidFill>
                <a:latin typeface="Comic Sans MS" pitchFamily="66" charset="0"/>
              </a:rPr>
              <a:t>Line-like Region</a:t>
            </a:r>
          </a:p>
          <a:p>
            <a:pPr lvl="1">
              <a:spcBef>
                <a:spcPts val="1200"/>
              </a:spcBef>
            </a:pPr>
            <a:r>
              <a:rPr lang="en-US" altLang="zh-TW" dirty="0" smtClean="0">
                <a:solidFill>
                  <a:srgbClr val="00B050"/>
                </a:solidFill>
                <a:latin typeface="Comic Sans MS" pitchFamily="66" charset="0"/>
              </a:rPr>
              <a:t>Major Axis        : </a:t>
            </a:r>
            <a:r>
              <a:rPr lang="en-US" altLang="zh-TW" dirty="0" smtClean="0">
                <a:latin typeface="+mj-lt"/>
              </a:rPr>
              <a:t>the axis with the largest length.</a:t>
            </a:r>
          </a:p>
          <a:p>
            <a:pPr lvl="1">
              <a:spcBef>
                <a:spcPts val="1200"/>
              </a:spcBef>
            </a:pPr>
            <a:endParaRPr lang="en-US" altLang="zh-TW" dirty="0" smtClean="0">
              <a:latin typeface="+mj-lt"/>
            </a:endParaRPr>
          </a:p>
          <a:p>
            <a:pPr lvl="1">
              <a:lnSpc>
                <a:spcPts val="3200"/>
              </a:lnSpc>
              <a:spcBef>
                <a:spcPts val="3600"/>
              </a:spcBef>
            </a:pPr>
            <a:r>
              <a:rPr lang="en-US" altLang="zh-TW" dirty="0" smtClean="0">
                <a:latin typeface="+mj-lt"/>
              </a:rPr>
              <a:t>The </a:t>
            </a:r>
            <a:r>
              <a:rPr lang="en-US" altLang="zh-TW" dirty="0" smtClean="0">
                <a:solidFill>
                  <a:srgbClr val="00B050"/>
                </a:solidFill>
                <a:latin typeface="Comic Sans MS" pitchFamily="66" charset="0"/>
              </a:rPr>
              <a:t>length</a:t>
            </a:r>
            <a:r>
              <a:rPr lang="en-US" altLang="zh-TW" dirty="0" smtClean="0">
                <a:latin typeface="+mj-lt"/>
              </a:rPr>
              <a:t> and </a:t>
            </a:r>
            <a:r>
              <a:rPr lang="en-US" altLang="zh-TW" dirty="0" smtClean="0">
                <a:solidFill>
                  <a:srgbClr val="00B050"/>
                </a:solidFill>
                <a:latin typeface="Comic Sans MS" pitchFamily="66" charset="0"/>
              </a:rPr>
              <a:t>orientation</a:t>
            </a:r>
            <a:r>
              <a:rPr lang="en-US" altLang="zh-TW" dirty="0" smtClean="0">
                <a:latin typeface="+mj-lt"/>
              </a:rPr>
              <a:t> of major axis stands for the same thing for this region.</a:t>
            </a:r>
            <a:endParaRPr lang="zh-TW" altLang="en-US" dirty="0">
              <a:latin typeface="+mj-lt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807AC2-75B0-47D6-B607-742CCE8F440C}" type="slidenum">
              <a:rPr lang="en-US" altLang="zh-TW" smtClean="0"/>
              <a:pPr/>
              <a:t>28</a:t>
            </a:fld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altLang="zh-TW" dirty="0"/>
          </a:p>
        </p:txBody>
      </p:sp>
      <p:sp>
        <p:nvSpPr>
          <p:cNvPr id="6" name="副標題 6"/>
          <p:cNvSpPr txBox="1">
            <a:spLocks/>
          </p:cNvSpPr>
          <p:nvPr/>
        </p:nvSpPr>
        <p:spPr bwMode="auto">
          <a:xfrm>
            <a:off x="142844" y="-24"/>
            <a:ext cx="46482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tabLst/>
              <a:defRPr/>
            </a:pPr>
            <a:r>
              <a:rPr kumimoji="0" lang="en-US" altLang="zh-TW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Cambria Math" pitchFamily="18" charset="0"/>
                <a:cs typeface="+mn-cs"/>
              </a:rPr>
              <a:t>Region</a:t>
            </a:r>
            <a:r>
              <a:rPr lang="en-US" altLang="zh-TW" sz="2800" kern="0" dirty="0" smtClean="0">
                <a:latin typeface="Comic Sans MS" pitchFamily="66" charset="0"/>
                <a:ea typeface="Cambria Math" pitchFamily="18" charset="0"/>
              </a:rPr>
              <a:t> Properties</a:t>
            </a:r>
            <a:endParaRPr kumimoji="0" lang="zh-TW" altLang="en-US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graphicFrame>
        <p:nvGraphicFramePr>
          <p:cNvPr id="40962" name="Object 2"/>
          <p:cNvGraphicFramePr>
            <a:graphicFrameLocks noChangeAspect="1"/>
          </p:cNvGraphicFramePr>
          <p:nvPr/>
        </p:nvGraphicFramePr>
        <p:xfrm>
          <a:off x="3143240" y="2214554"/>
          <a:ext cx="539764" cy="413153"/>
        </p:xfrm>
        <a:graphic>
          <a:graphicData uri="http://schemas.openxmlformats.org/presentationml/2006/ole">
            <p:oleObj spid="_x0000_s40962" name="Equation" r:id="rId3" imgW="241200" imgH="190440" progId="Equation.3">
              <p:embed/>
            </p:oleObj>
          </a:graphicData>
        </a:graphic>
      </p:graphicFrame>
      <p:graphicFrame>
        <p:nvGraphicFramePr>
          <p:cNvPr id="40963" name="Object 3"/>
          <p:cNvGraphicFramePr>
            <a:graphicFrameLocks noChangeAspect="1"/>
          </p:cNvGraphicFramePr>
          <p:nvPr/>
        </p:nvGraphicFramePr>
        <p:xfrm>
          <a:off x="1643042" y="2928934"/>
          <a:ext cx="3978275" cy="522287"/>
        </p:xfrm>
        <a:graphic>
          <a:graphicData uri="http://schemas.openxmlformats.org/presentationml/2006/ole">
            <p:oleObj spid="_x0000_s40963" name="Equation" r:id="rId4" imgW="1777680" imgH="2412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Extremal</a:t>
            </a:r>
            <a:r>
              <a:rPr lang="en-US" altLang="zh-TW" dirty="0" smtClean="0"/>
              <a:t> Points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807AC2-75B0-47D6-B607-742CCE8F440C}" type="slidenum">
              <a:rPr lang="en-US" altLang="zh-TW" smtClean="0"/>
              <a:pPr/>
              <a:t>29</a:t>
            </a:fld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2"/>
          </p:nvPr>
        </p:nvSpPr>
        <p:spPr>
          <a:xfrm>
            <a:off x="6781800" y="6229336"/>
            <a:ext cx="1905000" cy="228600"/>
          </a:xfrm>
        </p:spPr>
        <p:txBody>
          <a:bodyPr/>
          <a:lstStyle/>
          <a:p>
            <a:endParaRPr lang="en-US" altLang="zh-TW" dirty="0"/>
          </a:p>
        </p:txBody>
      </p:sp>
      <p:sp>
        <p:nvSpPr>
          <p:cNvPr id="6" name="副標題 6"/>
          <p:cNvSpPr txBox="1">
            <a:spLocks/>
          </p:cNvSpPr>
          <p:nvPr/>
        </p:nvSpPr>
        <p:spPr bwMode="auto">
          <a:xfrm>
            <a:off x="142844" y="-24"/>
            <a:ext cx="46482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tabLst/>
              <a:defRPr/>
            </a:pPr>
            <a:r>
              <a:rPr kumimoji="0" lang="en-US" altLang="zh-TW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Cambria Math" pitchFamily="18" charset="0"/>
                <a:cs typeface="+mn-cs"/>
              </a:rPr>
              <a:t>Region</a:t>
            </a:r>
            <a:r>
              <a:rPr lang="en-US" altLang="zh-TW" sz="2800" kern="0" dirty="0" smtClean="0">
                <a:latin typeface="Comic Sans MS" pitchFamily="66" charset="0"/>
                <a:ea typeface="Cambria Math" pitchFamily="18" charset="0"/>
              </a:rPr>
              <a:t> Properties</a:t>
            </a:r>
            <a:endParaRPr kumimoji="0" lang="zh-TW" altLang="en-US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625" y="1428736"/>
            <a:ext cx="271145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" name="Object 6"/>
          <p:cNvGraphicFramePr>
            <a:graphicFrameLocks noChangeAspect="1"/>
          </p:cNvGraphicFramePr>
          <p:nvPr/>
        </p:nvGraphicFramePr>
        <p:xfrm>
          <a:off x="4932363" y="2389174"/>
          <a:ext cx="1800225" cy="611187"/>
        </p:xfrm>
        <a:graphic>
          <a:graphicData uri="http://schemas.openxmlformats.org/presentationml/2006/ole">
            <p:oleObj spid="_x0000_s41986" name="方程式" r:id="rId4" imgW="711000" imgH="241200" progId="Equation.3">
              <p:embed/>
            </p:oleObj>
          </a:graphicData>
        </a:graphic>
      </p:graphicFrame>
      <p:sp>
        <p:nvSpPr>
          <p:cNvPr id="10" name="Line 7"/>
          <p:cNvSpPr>
            <a:spLocks noChangeShapeType="1"/>
          </p:cNvSpPr>
          <p:nvPr/>
        </p:nvSpPr>
        <p:spPr bwMode="auto">
          <a:xfrm flipH="1">
            <a:off x="6804025" y="1885936"/>
            <a:ext cx="288925" cy="424815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11" name="Object 8"/>
          <p:cNvGraphicFramePr>
            <a:graphicFrameLocks noChangeAspect="1"/>
          </p:cNvGraphicFramePr>
          <p:nvPr/>
        </p:nvGraphicFramePr>
        <p:xfrm>
          <a:off x="7235825" y="4189399"/>
          <a:ext cx="792163" cy="527050"/>
        </p:xfrm>
        <a:graphic>
          <a:graphicData uri="http://schemas.openxmlformats.org/presentationml/2006/ole">
            <p:oleObj spid="_x0000_s41987" name="方程式" r:id="rId5" imgW="241200" imgH="215640" progId="Equation.3">
              <p:embed/>
            </p:oleObj>
          </a:graphicData>
        </a:graphic>
      </p:graphicFrame>
      <p:sp>
        <p:nvSpPr>
          <p:cNvPr id="12" name="Line 9"/>
          <p:cNvSpPr>
            <a:spLocks noChangeShapeType="1"/>
          </p:cNvSpPr>
          <p:nvPr/>
        </p:nvSpPr>
        <p:spPr bwMode="auto">
          <a:xfrm flipV="1">
            <a:off x="6804025" y="3975086"/>
            <a:ext cx="215900" cy="358775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pic>
        <p:nvPicPr>
          <p:cNvPr id="41988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7158" y="2786058"/>
            <a:ext cx="4714876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989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7224" y="4214818"/>
            <a:ext cx="40862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矩形 14"/>
          <p:cNvSpPr/>
          <p:nvPr/>
        </p:nvSpPr>
        <p:spPr>
          <a:xfrm>
            <a:off x="357158" y="1643050"/>
            <a:ext cx="516840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altLang="zh-TW" sz="2800" dirty="0" smtClean="0"/>
              <a:t> Properties of </a:t>
            </a:r>
            <a:r>
              <a:rPr lang="en-US" altLang="zh-TW" sz="2800" dirty="0" smtClean="0">
                <a:solidFill>
                  <a:srgbClr val="00B050"/>
                </a:solidFill>
                <a:latin typeface="Comic Sans MS" pitchFamily="66" charset="0"/>
              </a:rPr>
              <a:t>Line-like Region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Extremal</a:t>
            </a:r>
            <a:r>
              <a:rPr lang="en-US" altLang="zh-TW" dirty="0" smtClean="0"/>
              <a:t> Points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Properties of </a:t>
            </a:r>
            <a:r>
              <a:rPr lang="en-US" altLang="zh-TW" dirty="0" smtClean="0">
                <a:solidFill>
                  <a:srgbClr val="00B050"/>
                </a:solidFill>
                <a:latin typeface="Comic Sans MS" pitchFamily="66" charset="0"/>
              </a:rPr>
              <a:t>Triangular Shapes</a:t>
            </a:r>
          </a:p>
          <a:p>
            <a:pPr lvl="1">
              <a:lnSpc>
                <a:spcPts val="3200"/>
              </a:lnSpc>
              <a:spcBef>
                <a:spcPts val="1200"/>
              </a:spcBef>
            </a:pPr>
            <a:r>
              <a:rPr lang="en-US" altLang="zh-TW" dirty="0" smtClean="0">
                <a:solidFill>
                  <a:srgbClr val="00B050"/>
                </a:solidFill>
                <a:latin typeface="Comic Sans MS" pitchFamily="66" charset="0"/>
              </a:rPr>
              <a:t>Apex Selection: </a:t>
            </a:r>
            <a:r>
              <a:rPr lang="en-US" altLang="zh-TW" dirty="0" smtClean="0">
                <a:latin typeface="+mj-lt"/>
              </a:rPr>
              <a:t>Find the </a:t>
            </a:r>
            <a:r>
              <a:rPr lang="en-US" altLang="zh-TW" dirty="0" err="1" smtClean="0">
                <a:latin typeface="+mj-lt"/>
              </a:rPr>
              <a:t>extremal</a:t>
            </a:r>
            <a:r>
              <a:rPr lang="en-US" altLang="zh-TW" dirty="0" smtClean="0">
                <a:latin typeface="+mj-lt"/>
              </a:rPr>
              <a:t> point having the greatest sum of its two largest distances.</a:t>
            </a:r>
          </a:p>
          <a:p>
            <a:pPr lvl="2">
              <a:lnSpc>
                <a:spcPts val="3200"/>
              </a:lnSpc>
              <a:spcBef>
                <a:spcPts val="1200"/>
              </a:spcBef>
            </a:pPr>
            <a:r>
              <a:rPr lang="en-US" altLang="zh-TW" dirty="0" err="1" smtClean="0">
                <a:latin typeface="+mj-lt"/>
              </a:rPr>
              <a:t>Extremal</a:t>
            </a:r>
            <a:r>
              <a:rPr lang="en-US" altLang="zh-TW" dirty="0" smtClean="0">
                <a:latin typeface="+mj-lt"/>
              </a:rPr>
              <a:t> Point Distance </a:t>
            </a:r>
          </a:p>
          <a:p>
            <a:pPr lvl="2">
              <a:lnSpc>
                <a:spcPts val="3200"/>
              </a:lnSpc>
              <a:spcBef>
                <a:spcPts val="1200"/>
              </a:spcBef>
            </a:pPr>
            <a:endParaRPr lang="en-US" altLang="zh-TW" dirty="0" smtClean="0">
              <a:latin typeface="+mj-lt"/>
            </a:endParaRPr>
          </a:p>
          <a:p>
            <a:pPr lvl="2">
              <a:lnSpc>
                <a:spcPts val="3200"/>
              </a:lnSpc>
              <a:spcBef>
                <a:spcPts val="3600"/>
              </a:spcBef>
            </a:pPr>
            <a:r>
              <a:rPr lang="en-US" altLang="zh-TW" dirty="0" smtClean="0">
                <a:latin typeface="+mj-lt"/>
              </a:rPr>
              <a:t>Objective Function </a:t>
            </a:r>
            <a:endParaRPr lang="zh-TW" altLang="en-US" dirty="0">
              <a:latin typeface="+mj-lt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807AC2-75B0-47D6-B607-742CCE8F440C}" type="slidenum">
              <a:rPr lang="en-US" altLang="zh-TW" smtClean="0"/>
              <a:pPr/>
              <a:t>30</a:t>
            </a:fld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altLang="zh-TW" dirty="0"/>
          </a:p>
        </p:txBody>
      </p:sp>
      <p:sp>
        <p:nvSpPr>
          <p:cNvPr id="6" name="副標題 6"/>
          <p:cNvSpPr txBox="1">
            <a:spLocks/>
          </p:cNvSpPr>
          <p:nvPr/>
        </p:nvSpPr>
        <p:spPr bwMode="auto">
          <a:xfrm>
            <a:off x="142844" y="-24"/>
            <a:ext cx="46482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tabLst/>
              <a:defRPr/>
            </a:pPr>
            <a:r>
              <a:rPr kumimoji="0" lang="en-US" altLang="zh-TW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Cambria Math" pitchFamily="18" charset="0"/>
                <a:cs typeface="+mn-cs"/>
              </a:rPr>
              <a:t>Region</a:t>
            </a:r>
            <a:r>
              <a:rPr lang="en-US" altLang="zh-TW" sz="2800" kern="0" dirty="0" smtClean="0">
                <a:latin typeface="Comic Sans MS" pitchFamily="66" charset="0"/>
                <a:ea typeface="Cambria Math" pitchFamily="18" charset="0"/>
              </a:rPr>
              <a:t> Properties</a:t>
            </a:r>
            <a:endParaRPr kumimoji="0" lang="zh-TW" altLang="en-US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graphicFrame>
        <p:nvGraphicFramePr>
          <p:cNvPr id="43010" name="Object 2"/>
          <p:cNvGraphicFramePr>
            <a:graphicFrameLocks noChangeAspect="1"/>
          </p:cNvGraphicFramePr>
          <p:nvPr/>
        </p:nvGraphicFramePr>
        <p:xfrm>
          <a:off x="2214546" y="3857628"/>
          <a:ext cx="3835400" cy="660400"/>
        </p:xfrm>
        <a:graphic>
          <a:graphicData uri="http://schemas.openxmlformats.org/presentationml/2006/ole">
            <p:oleObj spid="_x0000_s43010" name="Equation" r:id="rId3" imgW="1714320" imgH="304560" progId="Equation.3">
              <p:embed/>
            </p:oleObj>
          </a:graphicData>
        </a:graphic>
      </p:graphicFrame>
      <p:graphicFrame>
        <p:nvGraphicFramePr>
          <p:cNvPr id="43011" name="Object 3"/>
          <p:cNvGraphicFramePr>
            <a:graphicFrameLocks noChangeAspect="1"/>
          </p:cNvGraphicFramePr>
          <p:nvPr/>
        </p:nvGraphicFramePr>
        <p:xfrm>
          <a:off x="1928794" y="5286388"/>
          <a:ext cx="4914900" cy="550863"/>
        </p:xfrm>
        <a:graphic>
          <a:graphicData uri="http://schemas.openxmlformats.org/presentationml/2006/ole">
            <p:oleObj spid="_x0000_s43011" name="Equation" r:id="rId4" imgW="2197080" imgH="253800" progId="Equation.3">
              <p:embed/>
            </p:oleObj>
          </a:graphicData>
        </a:graphic>
      </p:graphicFrame>
      <p:pic>
        <p:nvPicPr>
          <p:cNvPr id="4301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43768" y="3286124"/>
            <a:ext cx="1314450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Extremal</a:t>
            </a:r>
            <a:r>
              <a:rPr lang="en-US" altLang="zh-TW" dirty="0" smtClean="0"/>
              <a:t> Points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Properties of </a:t>
            </a:r>
            <a:r>
              <a:rPr lang="en-US" altLang="zh-TW" dirty="0" smtClean="0">
                <a:solidFill>
                  <a:srgbClr val="00B050"/>
                </a:solidFill>
                <a:latin typeface="Comic Sans MS" pitchFamily="66" charset="0"/>
              </a:rPr>
              <a:t>Triangular Shapes</a:t>
            </a:r>
          </a:p>
          <a:p>
            <a:pPr lvl="1">
              <a:spcBef>
                <a:spcPts val="1200"/>
              </a:spcBef>
            </a:pPr>
            <a:r>
              <a:rPr lang="en-US" altLang="zh-TW" dirty="0" smtClean="0"/>
              <a:t>Side Length</a:t>
            </a:r>
          </a:p>
          <a:p>
            <a:pPr lvl="1">
              <a:spcBef>
                <a:spcPts val="1200"/>
              </a:spcBef>
            </a:pPr>
            <a:endParaRPr lang="en-US" altLang="zh-TW" dirty="0" smtClean="0"/>
          </a:p>
          <a:p>
            <a:pPr lvl="1">
              <a:spcBef>
                <a:spcPts val="1200"/>
              </a:spcBef>
            </a:pPr>
            <a:endParaRPr lang="en-US" altLang="zh-TW" dirty="0" smtClean="0"/>
          </a:p>
          <a:p>
            <a:pPr lvl="1">
              <a:spcBef>
                <a:spcPts val="0"/>
              </a:spcBef>
            </a:pPr>
            <a:r>
              <a:rPr lang="en-US" altLang="zh-TW" dirty="0" smtClean="0"/>
              <a:t>Base Length</a:t>
            </a:r>
          </a:p>
          <a:p>
            <a:pPr lvl="1">
              <a:spcBef>
                <a:spcPts val="1200"/>
              </a:spcBef>
            </a:pPr>
            <a:endParaRPr lang="en-US" altLang="zh-TW" dirty="0" smtClean="0"/>
          </a:p>
          <a:p>
            <a:pPr lvl="1">
              <a:spcBef>
                <a:spcPts val="2400"/>
              </a:spcBef>
            </a:pPr>
            <a:r>
              <a:rPr lang="en-US" altLang="zh-TW" dirty="0" smtClean="0"/>
              <a:t>Altitude Height   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807AC2-75B0-47D6-B607-742CCE8F440C}" type="slidenum">
              <a:rPr lang="en-US" altLang="zh-TW" smtClean="0"/>
              <a:pPr/>
              <a:t>31</a:t>
            </a:fld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altLang="zh-TW" dirty="0"/>
          </a:p>
        </p:txBody>
      </p:sp>
      <p:sp>
        <p:nvSpPr>
          <p:cNvPr id="6" name="副標題 6"/>
          <p:cNvSpPr txBox="1">
            <a:spLocks/>
          </p:cNvSpPr>
          <p:nvPr/>
        </p:nvSpPr>
        <p:spPr bwMode="auto">
          <a:xfrm>
            <a:off x="142844" y="-24"/>
            <a:ext cx="46482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tabLst/>
              <a:defRPr/>
            </a:pPr>
            <a:r>
              <a:rPr kumimoji="0" lang="en-US" altLang="zh-TW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Cambria Math" pitchFamily="18" charset="0"/>
                <a:cs typeface="+mn-cs"/>
              </a:rPr>
              <a:t>Region</a:t>
            </a:r>
            <a:r>
              <a:rPr lang="en-US" altLang="zh-TW" sz="2800" kern="0" dirty="0" smtClean="0">
                <a:latin typeface="Comic Sans MS" pitchFamily="66" charset="0"/>
                <a:ea typeface="Cambria Math" pitchFamily="18" charset="0"/>
              </a:rPr>
              <a:t> Properties</a:t>
            </a:r>
            <a:endParaRPr kumimoji="0" lang="zh-TW" altLang="en-US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graphicFrame>
        <p:nvGraphicFramePr>
          <p:cNvPr id="566278" name="Object 6"/>
          <p:cNvGraphicFramePr>
            <a:graphicFrameLocks noChangeAspect="1"/>
          </p:cNvGraphicFramePr>
          <p:nvPr/>
        </p:nvGraphicFramePr>
        <p:xfrm>
          <a:off x="3214678" y="2214554"/>
          <a:ext cx="354012" cy="417512"/>
        </p:xfrm>
        <a:graphic>
          <a:graphicData uri="http://schemas.openxmlformats.org/presentationml/2006/ole">
            <p:oleObj spid="_x0000_s44034" name="Equation" r:id="rId3" imgW="139680" imgH="164880" progId="Equation.3">
              <p:embed/>
            </p:oleObj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1785918" y="2857496"/>
          <a:ext cx="3143272" cy="571504"/>
        </p:xfrm>
        <a:graphic>
          <a:graphicData uri="http://schemas.openxmlformats.org/presentationml/2006/ole">
            <p:oleObj spid="_x0000_s44035" name="Equation" r:id="rId4" imgW="1346040" imgH="241200" progId="Equation.3">
              <p:embed/>
            </p:oleObj>
          </a:graphicData>
        </a:graphic>
      </p:graphicFrame>
      <p:pic>
        <p:nvPicPr>
          <p:cNvPr id="44036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15140" y="2143116"/>
            <a:ext cx="1643074" cy="21788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8" name="Object 6"/>
          <p:cNvGraphicFramePr>
            <a:graphicFrameLocks noChangeAspect="1"/>
          </p:cNvGraphicFramePr>
          <p:nvPr/>
        </p:nvGraphicFramePr>
        <p:xfrm>
          <a:off x="8286776" y="2357430"/>
          <a:ext cx="354012" cy="417513"/>
        </p:xfrm>
        <a:graphic>
          <a:graphicData uri="http://schemas.openxmlformats.org/presentationml/2006/ole">
            <p:oleObj spid="_x0000_s44037" name="Equation" r:id="rId6" imgW="139680" imgH="164880" progId="Equation.3">
              <p:embed/>
            </p:oleObj>
          </a:graphicData>
        </a:graphic>
      </p:graphicFrame>
      <p:cxnSp>
        <p:nvCxnSpPr>
          <p:cNvPr id="14" name="直線單箭頭接點 13"/>
          <p:cNvCxnSpPr/>
          <p:nvPr/>
        </p:nvCxnSpPr>
        <p:spPr bwMode="auto">
          <a:xfrm flipV="1">
            <a:off x="7286644" y="2571744"/>
            <a:ext cx="1000132" cy="42862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graphicFrame>
        <p:nvGraphicFramePr>
          <p:cNvPr id="9" name="Object 6"/>
          <p:cNvGraphicFramePr>
            <a:graphicFrameLocks noChangeAspect="1"/>
          </p:cNvGraphicFramePr>
          <p:nvPr/>
        </p:nvGraphicFramePr>
        <p:xfrm>
          <a:off x="7270750" y="4500563"/>
          <a:ext cx="387350" cy="417512"/>
        </p:xfrm>
        <a:graphic>
          <a:graphicData uri="http://schemas.openxmlformats.org/presentationml/2006/ole">
            <p:oleObj spid="_x0000_s44038" name="Equation" r:id="rId7" imgW="152280" imgH="164880" progId="Equation.3">
              <p:embed/>
            </p:oleObj>
          </a:graphicData>
        </a:graphic>
      </p:graphicFrame>
      <p:cxnSp>
        <p:nvCxnSpPr>
          <p:cNvPr id="17" name="直線單箭頭接點 16"/>
          <p:cNvCxnSpPr/>
          <p:nvPr/>
        </p:nvCxnSpPr>
        <p:spPr bwMode="auto">
          <a:xfrm rot="16200000" flipH="1">
            <a:off x="7036611" y="4107661"/>
            <a:ext cx="714380" cy="7143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graphicFrame>
        <p:nvGraphicFramePr>
          <p:cNvPr id="10" name="Object 7"/>
          <p:cNvGraphicFramePr>
            <a:graphicFrameLocks noChangeAspect="1"/>
          </p:cNvGraphicFramePr>
          <p:nvPr/>
        </p:nvGraphicFramePr>
        <p:xfrm>
          <a:off x="3214678" y="3643314"/>
          <a:ext cx="387350" cy="417512"/>
        </p:xfrm>
        <a:graphic>
          <a:graphicData uri="http://schemas.openxmlformats.org/presentationml/2006/ole">
            <p:oleObj spid="_x0000_s44039" name="Equation" r:id="rId8" imgW="152280" imgH="164880" progId="Equation.3">
              <p:embed/>
            </p:oleObj>
          </a:graphicData>
        </a:graphic>
      </p:graphicFrame>
      <p:graphicFrame>
        <p:nvGraphicFramePr>
          <p:cNvPr id="15" name="Object 8"/>
          <p:cNvGraphicFramePr>
            <a:graphicFrameLocks noChangeAspect="1"/>
          </p:cNvGraphicFramePr>
          <p:nvPr/>
        </p:nvGraphicFramePr>
        <p:xfrm>
          <a:off x="1785918" y="4214818"/>
          <a:ext cx="2000264" cy="500066"/>
        </p:xfrm>
        <a:graphic>
          <a:graphicData uri="http://schemas.openxmlformats.org/presentationml/2006/ole">
            <p:oleObj spid="_x0000_s44040" name="Equation" r:id="rId9" imgW="622080" imgH="241200" progId="Equation.3">
              <p:embed/>
            </p:oleObj>
          </a:graphicData>
        </a:graphic>
      </p:graphicFrame>
      <p:graphicFrame>
        <p:nvGraphicFramePr>
          <p:cNvPr id="18" name="Object 9"/>
          <p:cNvGraphicFramePr>
            <a:graphicFrameLocks noChangeAspect="1"/>
          </p:cNvGraphicFramePr>
          <p:nvPr/>
        </p:nvGraphicFramePr>
        <p:xfrm>
          <a:off x="3603625" y="4841875"/>
          <a:ext cx="322263" cy="450850"/>
        </p:xfrm>
        <a:graphic>
          <a:graphicData uri="http://schemas.openxmlformats.org/presentationml/2006/ole">
            <p:oleObj spid="_x0000_s44041" name="Equation" r:id="rId10" imgW="126720" imgH="177480" progId="Equation.3">
              <p:embed/>
            </p:oleObj>
          </a:graphicData>
        </a:graphic>
      </p:graphicFrame>
      <p:graphicFrame>
        <p:nvGraphicFramePr>
          <p:cNvPr id="19" name="Object 10"/>
          <p:cNvGraphicFramePr>
            <a:graphicFrameLocks noChangeAspect="1"/>
          </p:cNvGraphicFramePr>
          <p:nvPr/>
        </p:nvGraphicFramePr>
        <p:xfrm>
          <a:off x="1785918" y="5395930"/>
          <a:ext cx="3511550" cy="604838"/>
        </p:xfrm>
        <a:graphic>
          <a:graphicData uri="http://schemas.openxmlformats.org/presentationml/2006/ole">
            <p:oleObj spid="_x0000_s44042" name="Equation" r:id="rId11" imgW="1091880" imgH="291960" progId="Equation.3">
              <p:embed/>
            </p:oleObj>
          </a:graphicData>
        </a:graphic>
      </p:graphicFrame>
      <p:cxnSp>
        <p:nvCxnSpPr>
          <p:cNvPr id="23" name="直線接點 22"/>
          <p:cNvCxnSpPr/>
          <p:nvPr/>
        </p:nvCxnSpPr>
        <p:spPr bwMode="auto">
          <a:xfrm rot="16200000" flipH="1">
            <a:off x="6607983" y="3107529"/>
            <a:ext cx="1143008" cy="214314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aphicFrame>
        <p:nvGraphicFramePr>
          <p:cNvPr id="20" name="Object 11"/>
          <p:cNvGraphicFramePr>
            <a:graphicFrameLocks noChangeAspect="1"/>
          </p:cNvGraphicFramePr>
          <p:nvPr/>
        </p:nvGraphicFramePr>
        <p:xfrm>
          <a:off x="5429256" y="3286124"/>
          <a:ext cx="322263" cy="450850"/>
        </p:xfrm>
        <a:graphic>
          <a:graphicData uri="http://schemas.openxmlformats.org/presentationml/2006/ole">
            <p:oleObj spid="_x0000_s44043" name="Equation" r:id="rId12" imgW="126720" imgH="177480" progId="Equation.3">
              <p:embed/>
            </p:oleObj>
          </a:graphicData>
        </a:graphic>
      </p:graphicFrame>
      <p:cxnSp>
        <p:nvCxnSpPr>
          <p:cNvPr id="26" name="直線單箭頭接點 25"/>
          <p:cNvCxnSpPr/>
          <p:nvPr/>
        </p:nvCxnSpPr>
        <p:spPr bwMode="auto">
          <a:xfrm rot="10800000" flipV="1">
            <a:off x="5857884" y="3286124"/>
            <a:ext cx="1285884" cy="21431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Extremal</a:t>
            </a:r>
            <a:r>
              <a:rPr lang="en-US" altLang="zh-TW" dirty="0" smtClean="0"/>
              <a:t> Points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807AC2-75B0-47D6-B607-742CCE8F440C}" type="slidenum">
              <a:rPr lang="en-US" altLang="zh-TW" smtClean="0"/>
              <a:pPr/>
              <a:t>32</a:t>
            </a:fld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altLang="zh-TW" dirty="0"/>
          </a:p>
        </p:txBody>
      </p:sp>
      <p:sp>
        <p:nvSpPr>
          <p:cNvPr id="6" name="副標題 6"/>
          <p:cNvSpPr txBox="1">
            <a:spLocks/>
          </p:cNvSpPr>
          <p:nvPr/>
        </p:nvSpPr>
        <p:spPr bwMode="auto">
          <a:xfrm>
            <a:off x="142844" y="-24"/>
            <a:ext cx="46482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tabLst/>
              <a:defRPr/>
            </a:pPr>
            <a:r>
              <a:rPr kumimoji="0" lang="en-US" altLang="zh-TW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Cambria Math" pitchFamily="18" charset="0"/>
                <a:cs typeface="+mn-cs"/>
              </a:rPr>
              <a:t>Region</a:t>
            </a:r>
            <a:r>
              <a:rPr lang="en-US" altLang="zh-TW" sz="2800" kern="0" dirty="0" smtClean="0">
                <a:latin typeface="Comic Sans MS" pitchFamily="66" charset="0"/>
                <a:ea typeface="Cambria Math" pitchFamily="18" charset="0"/>
              </a:rPr>
              <a:t> Properties</a:t>
            </a:r>
            <a:endParaRPr kumimoji="0" lang="zh-TW" altLang="en-US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grpSp>
        <p:nvGrpSpPr>
          <p:cNvPr id="12" name="群組 11"/>
          <p:cNvGrpSpPr/>
          <p:nvPr/>
        </p:nvGrpSpPr>
        <p:grpSpPr>
          <a:xfrm>
            <a:off x="5503866" y="1408140"/>
            <a:ext cx="3140100" cy="5235570"/>
            <a:chOff x="5003800" y="979512"/>
            <a:chExt cx="3962400" cy="6021388"/>
          </a:xfrm>
        </p:grpSpPr>
        <p:pic>
          <p:nvPicPr>
            <p:cNvPr id="7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>
            <a:xfrm>
              <a:off x="5003800" y="979512"/>
              <a:ext cx="3962400" cy="6021388"/>
            </a:xfrm>
            <a:prstGeom prst="rect">
              <a:avLst/>
            </a:prstGeom>
            <a:noFill/>
          </p:spPr>
        </p:pic>
        <p:sp>
          <p:nvSpPr>
            <p:cNvPr id="8" name="Line 7"/>
            <p:cNvSpPr>
              <a:spLocks noChangeShapeType="1"/>
            </p:cNvSpPr>
            <p:nvPr/>
          </p:nvSpPr>
          <p:spPr bwMode="auto">
            <a:xfrm flipV="1">
              <a:off x="6804025" y="6280175"/>
              <a:ext cx="431800" cy="14446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9" name="Line 8"/>
            <p:cNvSpPr>
              <a:spLocks noChangeShapeType="1"/>
            </p:cNvSpPr>
            <p:nvPr/>
          </p:nvSpPr>
          <p:spPr bwMode="auto">
            <a:xfrm>
              <a:off x="6948488" y="1455762"/>
              <a:ext cx="71437" cy="4968875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graphicFrame>
          <p:nvGraphicFramePr>
            <p:cNvPr id="10" name="Object 9"/>
            <p:cNvGraphicFramePr>
              <a:graphicFrameLocks noChangeAspect="1"/>
            </p:cNvGraphicFramePr>
            <p:nvPr/>
          </p:nvGraphicFramePr>
          <p:xfrm>
            <a:off x="6732588" y="4264050"/>
            <a:ext cx="360362" cy="504825"/>
          </p:xfrm>
          <a:graphic>
            <a:graphicData uri="http://schemas.openxmlformats.org/presentationml/2006/ole">
              <p:oleObj spid="_x0000_s45058" name="方程式" r:id="rId4" imgW="126720" imgH="177480" progId="Equation.3">
                <p:embed/>
              </p:oleObj>
            </a:graphicData>
          </a:graphic>
        </p:graphicFrame>
        <p:graphicFrame>
          <p:nvGraphicFramePr>
            <p:cNvPr id="11" name="Object 10"/>
            <p:cNvGraphicFramePr>
              <a:graphicFrameLocks noChangeAspect="1"/>
            </p:cNvGraphicFramePr>
            <p:nvPr/>
          </p:nvGraphicFramePr>
          <p:xfrm>
            <a:off x="6084888" y="6137300"/>
            <a:ext cx="400050" cy="433387"/>
          </p:xfrm>
          <a:graphic>
            <a:graphicData uri="http://schemas.openxmlformats.org/presentationml/2006/ole">
              <p:oleObj spid="_x0000_s45059" name="方程式" r:id="rId5" imgW="152280" imgH="164880" progId="Equation.3">
                <p:embed/>
              </p:oleObj>
            </a:graphicData>
          </a:graphic>
        </p:graphicFrame>
      </p:grpSp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1472" y="1571612"/>
            <a:ext cx="4572032" cy="29576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矩形 13"/>
          <p:cNvSpPr/>
          <p:nvPr/>
        </p:nvSpPr>
        <p:spPr bwMode="auto">
          <a:xfrm>
            <a:off x="4071934" y="1785926"/>
            <a:ext cx="571504" cy="357190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矩形 14"/>
          <p:cNvSpPr/>
          <p:nvPr/>
        </p:nvSpPr>
        <p:spPr bwMode="auto">
          <a:xfrm>
            <a:off x="3643306" y="2214554"/>
            <a:ext cx="571504" cy="357190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6" name="Picture 4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7" cstate="print"/>
          <a:srcRect/>
          <a:stretch>
            <a:fillRect/>
          </a:stretch>
        </p:blipFill>
        <p:spPr>
          <a:xfrm>
            <a:off x="3143240" y="4643445"/>
            <a:ext cx="1843932" cy="200656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Spatial Moments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Second-Order Spatial Moments</a:t>
            </a:r>
          </a:p>
          <a:p>
            <a:pPr lvl="1">
              <a:spcBef>
                <a:spcPts val="1200"/>
              </a:spcBef>
            </a:pPr>
            <a:r>
              <a:rPr lang="en-US" altLang="zh-TW" dirty="0" smtClean="0"/>
              <a:t>Row Moment</a:t>
            </a:r>
          </a:p>
          <a:p>
            <a:pPr lvl="1">
              <a:spcBef>
                <a:spcPts val="3000"/>
              </a:spcBef>
            </a:pPr>
            <a:endParaRPr lang="en-US" altLang="zh-TW" dirty="0" smtClean="0"/>
          </a:p>
          <a:p>
            <a:pPr lvl="1">
              <a:spcBef>
                <a:spcPts val="3000"/>
              </a:spcBef>
            </a:pPr>
            <a:r>
              <a:rPr lang="en-US" altLang="zh-TW" dirty="0" smtClean="0"/>
              <a:t>Mixed Moment</a:t>
            </a:r>
          </a:p>
          <a:p>
            <a:pPr lvl="1">
              <a:spcBef>
                <a:spcPts val="3000"/>
              </a:spcBef>
            </a:pPr>
            <a:endParaRPr lang="en-US" altLang="zh-TW" dirty="0" smtClean="0"/>
          </a:p>
          <a:p>
            <a:pPr lvl="1">
              <a:spcBef>
                <a:spcPts val="3000"/>
              </a:spcBef>
            </a:pPr>
            <a:r>
              <a:rPr lang="en-US" altLang="zh-TW" dirty="0" smtClean="0"/>
              <a:t>Column Moment</a:t>
            </a:r>
          </a:p>
          <a:p>
            <a:pPr lvl="1"/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807AC2-75B0-47D6-B607-742CCE8F440C}" type="slidenum">
              <a:rPr lang="en-US" altLang="zh-TW" smtClean="0"/>
              <a:pPr/>
              <a:t>33</a:t>
            </a:fld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altLang="zh-TW" dirty="0"/>
          </a:p>
        </p:txBody>
      </p:sp>
      <p:sp>
        <p:nvSpPr>
          <p:cNvPr id="6" name="副標題 6"/>
          <p:cNvSpPr txBox="1">
            <a:spLocks/>
          </p:cNvSpPr>
          <p:nvPr/>
        </p:nvSpPr>
        <p:spPr bwMode="auto">
          <a:xfrm>
            <a:off x="142844" y="-24"/>
            <a:ext cx="46482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tabLst/>
              <a:defRPr/>
            </a:pPr>
            <a:r>
              <a:rPr kumimoji="0" lang="en-US" altLang="zh-TW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Cambria Math" pitchFamily="18" charset="0"/>
                <a:cs typeface="+mn-cs"/>
              </a:rPr>
              <a:t>Region</a:t>
            </a:r>
            <a:r>
              <a:rPr lang="en-US" altLang="zh-TW" sz="2800" kern="0" dirty="0" smtClean="0">
                <a:latin typeface="Comic Sans MS" pitchFamily="66" charset="0"/>
                <a:ea typeface="Cambria Math" pitchFamily="18" charset="0"/>
              </a:rPr>
              <a:t> Properties</a:t>
            </a:r>
            <a:endParaRPr kumimoji="0" lang="zh-TW" altLang="en-US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graphicFrame>
        <p:nvGraphicFramePr>
          <p:cNvPr id="566278" name="Object 6"/>
          <p:cNvGraphicFramePr>
            <a:graphicFrameLocks noChangeAspect="1"/>
          </p:cNvGraphicFramePr>
          <p:nvPr/>
        </p:nvGraphicFramePr>
        <p:xfrm>
          <a:off x="3428992" y="2168520"/>
          <a:ext cx="546100" cy="546100"/>
        </p:xfrm>
        <a:graphic>
          <a:graphicData uri="http://schemas.openxmlformats.org/presentationml/2006/ole">
            <p:oleObj spid="_x0000_s46082" name="Equation" r:id="rId3" imgW="215640" imgH="215640" progId="Equation.3">
              <p:embed/>
            </p:oleObj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3556000" y="3708406"/>
          <a:ext cx="579438" cy="577850"/>
        </p:xfrm>
        <a:graphic>
          <a:graphicData uri="http://schemas.openxmlformats.org/presentationml/2006/ole">
            <p:oleObj spid="_x0000_s46083" name="Equation" r:id="rId4" imgW="228600" imgH="228600" progId="Equation.3">
              <p:embed/>
            </p:oleObj>
          </a:graphicData>
        </a:graphic>
      </p:graphicFrame>
      <p:graphicFrame>
        <p:nvGraphicFramePr>
          <p:cNvPr id="9" name="Object 6"/>
          <p:cNvGraphicFramePr>
            <a:graphicFrameLocks noChangeAspect="1"/>
          </p:cNvGraphicFramePr>
          <p:nvPr/>
        </p:nvGraphicFramePr>
        <p:xfrm>
          <a:off x="3714744" y="5143512"/>
          <a:ext cx="579438" cy="577850"/>
        </p:xfrm>
        <a:graphic>
          <a:graphicData uri="http://schemas.openxmlformats.org/presentationml/2006/ole">
            <p:oleObj spid="_x0000_s46085" name="Equation" r:id="rId5" imgW="228600" imgH="228600" progId="Equation.3">
              <p:embed/>
            </p:oleObj>
          </a:graphicData>
        </a:graphic>
      </p:graphicFrame>
      <p:graphicFrame>
        <p:nvGraphicFramePr>
          <p:cNvPr id="10" name="Object 6"/>
          <p:cNvGraphicFramePr>
            <a:graphicFrameLocks noChangeAspect="1"/>
          </p:cNvGraphicFramePr>
          <p:nvPr/>
        </p:nvGraphicFramePr>
        <p:xfrm>
          <a:off x="1714480" y="2786059"/>
          <a:ext cx="3286147" cy="801212"/>
        </p:xfrm>
        <a:graphic>
          <a:graphicData uri="http://schemas.openxmlformats.org/presentationml/2006/ole">
            <p:oleObj spid="_x0000_s46086" name="Equation" r:id="rId6" imgW="1231560" imgH="431640" progId="Equation.3">
              <p:embed/>
            </p:oleObj>
          </a:graphicData>
        </a:graphic>
      </p:graphicFrame>
      <p:graphicFrame>
        <p:nvGraphicFramePr>
          <p:cNvPr id="11" name="Object 6"/>
          <p:cNvGraphicFramePr>
            <a:graphicFrameLocks noChangeAspect="1"/>
          </p:cNvGraphicFramePr>
          <p:nvPr/>
        </p:nvGraphicFramePr>
        <p:xfrm>
          <a:off x="1763722" y="4214813"/>
          <a:ext cx="4165600" cy="801687"/>
        </p:xfrm>
        <a:graphic>
          <a:graphicData uri="http://schemas.openxmlformats.org/presentationml/2006/ole">
            <p:oleObj spid="_x0000_s46087" name="Equation" r:id="rId7" imgW="1562040" imgH="431640" progId="Equation.3">
              <p:embed/>
            </p:oleObj>
          </a:graphicData>
        </a:graphic>
      </p:graphicFrame>
      <p:graphicFrame>
        <p:nvGraphicFramePr>
          <p:cNvPr id="12" name="Object 6"/>
          <p:cNvGraphicFramePr>
            <a:graphicFrameLocks noChangeAspect="1"/>
          </p:cNvGraphicFramePr>
          <p:nvPr/>
        </p:nvGraphicFramePr>
        <p:xfrm>
          <a:off x="1824042" y="5715000"/>
          <a:ext cx="3319462" cy="801688"/>
        </p:xfrm>
        <a:graphic>
          <a:graphicData uri="http://schemas.openxmlformats.org/presentationml/2006/ole">
            <p:oleObj spid="_x0000_s46088" name="Equation" r:id="rId8" imgW="1244520" imgH="4316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Spatial Moments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85800" y="1676400"/>
            <a:ext cx="8101042" cy="4648200"/>
          </a:xfrm>
        </p:spPr>
        <p:txBody>
          <a:bodyPr/>
          <a:lstStyle/>
          <a:p>
            <a:r>
              <a:rPr lang="en-US" altLang="zh-TW" dirty="0" smtClean="0"/>
              <a:t>Second-Order Spatial Moments</a:t>
            </a:r>
          </a:p>
          <a:p>
            <a:pPr lvl="1">
              <a:lnSpc>
                <a:spcPts val="3200"/>
              </a:lnSpc>
              <a:spcBef>
                <a:spcPts val="1200"/>
              </a:spcBef>
            </a:pPr>
            <a:r>
              <a:rPr lang="en-US" altLang="zh-TW" dirty="0" smtClean="0"/>
              <a:t>They have value meaning for a region of any </a:t>
            </a:r>
            <a:r>
              <a:rPr lang="en-US" altLang="zh-TW" dirty="0" smtClean="0">
                <a:solidFill>
                  <a:srgbClr val="00B050"/>
                </a:solidFill>
                <a:latin typeface="Comic Sans MS" pitchFamily="66" charset="0"/>
              </a:rPr>
              <a:t>shape</a:t>
            </a:r>
          </a:p>
          <a:p>
            <a:pPr lvl="1">
              <a:lnSpc>
                <a:spcPts val="3200"/>
              </a:lnSpc>
              <a:spcBef>
                <a:spcPts val="1200"/>
              </a:spcBef>
            </a:pPr>
            <a:r>
              <a:rPr lang="en-US" altLang="zh-TW" dirty="0" smtClean="0"/>
              <a:t>Similarly, the </a:t>
            </a:r>
            <a:r>
              <a:rPr lang="en-US" altLang="zh-TW" dirty="0" smtClean="0">
                <a:solidFill>
                  <a:srgbClr val="00B050"/>
                </a:solidFill>
                <a:latin typeface="Comic Sans MS" pitchFamily="66" charset="0"/>
              </a:rPr>
              <a:t>covariance matrix </a:t>
            </a:r>
            <a:r>
              <a:rPr lang="en-US" altLang="zh-TW" dirty="0" smtClean="0"/>
              <a:t>has value and meaning for any two-dimensional </a:t>
            </a:r>
            <a:r>
              <a:rPr lang="en-US" altLang="zh-TW" dirty="0" err="1" smtClean="0"/>
              <a:t>pdf</a:t>
            </a:r>
            <a:r>
              <a:rPr lang="en-US" altLang="zh-TW" dirty="0" smtClean="0"/>
              <a:t>.</a:t>
            </a:r>
          </a:p>
          <a:p>
            <a:pPr lvl="1">
              <a:lnSpc>
                <a:spcPts val="3200"/>
              </a:lnSpc>
              <a:spcBef>
                <a:spcPts val="1200"/>
              </a:spcBef>
            </a:pPr>
            <a:r>
              <a:rPr lang="en-US" altLang="zh-TW" dirty="0" smtClean="0">
                <a:solidFill>
                  <a:srgbClr val="00B050"/>
                </a:solidFill>
                <a:latin typeface="Comic Sans MS" pitchFamily="66" charset="0"/>
              </a:rPr>
              <a:t>Example: </a:t>
            </a:r>
            <a:r>
              <a:rPr lang="en-US" altLang="zh-TW" dirty="0" smtClean="0">
                <a:latin typeface="+mj-lt"/>
              </a:rPr>
              <a:t>An ellipse </a:t>
            </a:r>
            <a:r>
              <a:rPr lang="en-US" altLang="zh-TW" dirty="0" smtClean="0">
                <a:solidFill>
                  <a:srgbClr val="00B050"/>
                </a:solidFill>
                <a:latin typeface="Comic Sans MS" pitchFamily="66" charset="0"/>
              </a:rPr>
              <a:t>A</a:t>
            </a:r>
            <a:r>
              <a:rPr lang="en-US" altLang="zh-TW" dirty="0" smtClean="0">
                <a:latin typeface="+mj-lt"/>
              </a:rPr>
              <a:t> whose center is the origin.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807AC2-75B0-47D6-B607-742CCE8F440C}" type="slidenum">
              <a:rPr lang="en-US" altLang="zh-TW" smtClean="0"/>
              <a:pPr/>
              <a:t>34</a:t>
            </a:fld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altLang="zh-TW" dirty="0"/>
          </a:p>
        </p:txBody>
      </p:sp>
      <p:sp>
        <p:nvSpPr>
          <p:cNvPr id="6" name="副標題 6"/>
          <p:cNvSpPr txBox="1">
            <a:spLocks/>
          </p:cNvSpPr>
          <p:nvPr/>
        </p:nvSpPr>
        <p:spPr bwMode="auto">
          <a:xfrm>
            <a:off x="142844" y="-24"/>
            <a:ext cx="46482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tabLst/>
              <a:defRPr/>
            </a:pPr>
            <a:r>
              <a:rPr kumimoji="0" lang="en-US" altLang="zh-TW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Cambria Math" pitchFamily="18" charset="0"/>
                <a:cs typeface="+mn-cs"/>
              </a:rPr>
              <a:t>Region</a:t>
            </a:r>
            <a:r>
              <a:rPr lang="en-US" altLang="zh-TW" sz="2800" kern="0" dirty="0" smtClean="0">
                <a:latin typeface="Comic Sans MS" pitchFamily="66" charset="0"/>
                <a:ea typeface="Cambria Math" pitchFamily="18" charset="0"/>
              </a:rPr>
              <a:t> Properties</a:t>
            </a:r>
            <a:endParaRPr kumimoji="0" lang="zh-TW" altLang="en-US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graphicFrame>
        <p:nvGraphicFramePr>
          <p:cNvPr id="566278" name="Object 2"/>
          <p:cNvGraphicFramePr>
            <a:graphicFrameLocks noChangeAspect="1"/>
          </p:cNvGraphicFramePr>
          <p:nvPr/>
        </p:nvGraphicFramePr>
        <p:xfrm>
          <a:off x="1428728" y="4500570"/>
          <a:ext cx="6195582" cy="500066"/>
        </p:xfrm>
        <a:graphic>
          <a:graphicData uri="http://schemas.openxmlformats.org/presentationml/2006/ole">
            <p:oleObj spid="_x0000_s47106" name="Equation" r:id="rId3" imgW="1968480" imgH="228600" progId="Equation.3">
              <p:embed/>
            </p:oleObj>
          </a:graphicData>
        </a:graphic>
      </p:graphicFrame>
      <p:graphicFrame>
        <p:nvGraphicFramePr>
          <p:cNvPr id="7" name="Object 3"/>
          <p:cNvGraphicFramePr>
            <a:graphicFrameLocks noChangeAspect="1"/>
          </p:cNvGraphicFramePr>
          <p:nvPr/>
        </p:nvGraphicFramePr>
        <p:xfrm>
          <a:off x="1500166" y="5214950"/>
          <a:ext cx="6215106" cy="837326"/>
        </p:xfrm>
        <a:graphic>
          <a:graphicData uri="http://schemas.openxmlformats.org/presentationml/2006/ole">
            <p:oleObj spid="_x0000_s47107" name="Equation" r:id="rId4" imgW="2489040" imgH="4824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Mixed Spatial Gray Level Moments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Description</a:t>
            </a:r>
          </a:p>
          <a:p>
            <a:pPr lvl="1">
              <a:lnSpc>
                <a:spcPts val="3200"/>
              </a:lnSpc>
              <a:spcBef>
                <a:spcPts val="1200"/>
              </a:spcBef>
            </a:pPr>
            <a:r>
              <a:rPr lang="en-US" altLang="zh-TW" dirty="0" smtClean="0"/>
              <a:t>A property that mixes up two properties.</a:t>
            </a:r>
          </a:p>
          <a:p>
            <a:pPr lvl="2">
              <a:lnSpc>
                <a:spcPts val="2800"/>
              </a:lnSpc>
              <a:spcBef>
                <a:spcPts val="600"/>
              </a:spcBef>
            </a:pPr>
            <a:r>
              <a:rPr lang="en-US" altLang="zh-TW" dirty="0" smtClean="0">
                <a:solidFill>
                  <a:srgbClr val="0070C0"/>
                </a:solidFill>
                <a:latin typeface="Comic Sans MS" pitchFamily="66" charset="0"/>
              </a:rPr>
              <a:t>Spatial Properties: </a:t>
            </a:r>
            <a:r>
              <a:rPr lang="en-US" altLang="zh-TW" dirty="0" smtClean="0">
                <a:latin typeface="+mj-lt"/>
              </a:rPr>
              <a:t>Region Shape, Position</a:t>
            </a:r>
          </a:p>
          <a:p>
            <a:pPr lvl="2">
              <a:lnSpc>
                <a:spcPts val="2800"/>
              </a:lnSpc>
              <a:spcBef>
                <a:spcPts val="600"/>
              </a:spcBef>
            </a:pPr>
            <a:r>
              <a:rPr lang="en-US" altLang="zh-TW" dirty="0" smtClean="0">
                <a:solidFill>
                  <a:srgbClr val="0070C0"/>
                </a:solidFill>
                <a:latin typeface="Comic Sans MS" pitchFamily="66" charset="0"/>
              </a:rPr>
              <a:t>Intensity properties</a:t>
            </a:r>
          </a:p>
          <a:p>
            <a:pPr lvl="1">
              <a:lnSpc>
                <a:spcPts val="2800"/>
              </a:lnSpc>
              <a:spcBef>
                <a:spcPts val="600"/>
              </a:spcBef>
            </a:pPr>
            <a:r>
              <a:rPr lang="en-US" altLang="zh-TW" dirty="0" smtClean="0">
                <a:latin typeface="+mj-lt"/>
              </a:rPr>
              <a:t>Two Second-order Mixed Spatial Gray Properties 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807AC2-75B0-47D6-B607-742CCE8F440C}" type="slidenum">
              <a:rPr lang="en-US" altLang="zh-TW" smtClean="0"/>
              <a:pPr/>
              <a:t>35</a:t>
            </a:fld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altLang="zh-TW" dirty="0"/>
          </a:p>
        </p:txBody>
      </p:sp>
      <p:sp>
        <p:nvSpPr>
          <p:cNvPr id="6" name="副標題 6"/>
          <p:cNvSpPr txBox="1">
            <a:spLocks/>
          </p:cNvSpPr>
          <p:nvPr/>
        </p:nvSpPr>
        <p:spPr bwMode="auto">
          <a:xfrm>
            <a:off x="142844" y="-24"/>
            <a:ext cx="46482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tabLst/>
              <a:defRPr/>
            </a:pPr>
            <a:r>
              <a:rPr kumimoji="0" lang="en-US" altLang="zh-TW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Cambria Math" pitchFamily="18" charset="0"/>
                <a:cs typeface="+mn-cs"/>
              </a:rPr>
              <a:t>Region</a:t>
            </a:r>
            <a:r>
              <a:rPr lang="en-US" altLang="zh-TW" sz="2800" kern="0" dirty="0" smtClean="0">
                <a:latin typeface="Comic Sans MS" pitchFamily="66" charset="0"/>
                <a:ea typeface="Cambria Math" pitchFamily="18" charset="0"/>
              </a:rPr>
              <a:t> Properties</a:t>
            </a:r>
            <a:endParaRPr kumimoji="0" lang="zh-TW" altLang="en-US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graphicFrame>
        <p:nvGraphicFramePr>
          <p:cNvPr id="566278" name="Object 2"/>
          <p:cNvGraphicFramePr>
            <a:graphicFrameLocks noChangeAspect="1"/>
          </p:cNvGraphicFramePr>
          <p:nvPr/>
        </p:nvGraphicFramePr>
        <p:xfrm>
          <a:off x="1785918" y="4143380"/>
          <a:ext cx="5046662" cy="801688"/>
        </p:xfrm>
        <a:graphic>
          <a:graphicData uri="http://schemas.openxmlformats.org/presentationml/2006/ole">
            <p:oleObj spid="_x0000_s52226" name="Equation" r:id="rId3" imgW="1892160" imgH="431640" progId="Equation.3">
              <p:embed/>
            </p:oleObj>
          </a:graphicData>
        </a:graphic>
      </p:graphicFrame>
      <p:graphicFrame>
        <p:nvGraphicFramePr>
          <p:cNvPr id="7" name="Object 3"/>
          <p:cNvGraphicFramePr>
            <a:graphicFrameLocks noChangeAspect="1"/>
          </p:cNvGraphicFramePr>
          <p:nvPr/>
        </p:nvGraphicFramePr>
        <p:xfrm>
          <a:off x="1785918" y="5072074"/>
          <a:ext cx="5080000" cy="801688"/>
        </p:xfrm>
        <a:graphic>
          <a:graphicData uri="http://schemas.openxmlformats.org/presentationml/2006/ole">
            <p:oleObj spid="_x0000_s52227" name="Equation" r:id="rId4" imgW="1904760" imgH="4316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Mixed Spatial Gray Level Moments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3600"/>
              </a:lnSpc>
            </a:pPr>
            <a:r>
              <a:rPr lang="en-US" altLang="zh-TW" dirty="0" smtClean="0"/>
              <a:t>Application: </a:t>
            </a:r>
            <a:r>
              <a:rPr lang="en-US" altLang="zh-TW" sz="2400" dirty="0" smtClean="0"/>
              <a:t>Determine the </a:t>
            </a:r>
            <a:r>
              <a:rPr lang="en-US" altLang="zh-TW" sz="2400" dirty="0" smtClean="0">
                <a:solidFill>
                  <a:srgbClr val="00B050"/>
                </a:solidFill>
                <a:latin typeface="Comic Sans MS" pitchFamily="66" charset="0"/>
              </a:rPr>
              <a:t>least-square</a:t>
            </a:r>
            <a:r>
              <a:rPr lang="en-US" altLang="zh-TW" sz="2400" dirty="0" smtClean="0"/>
              <a:t>, </a:t>
            </a:r>
            <a:r>
              <a:rPr lang="en-US" altLang="zh-TW" sz="2400" dirty="0" smtClean="0">
                <a:solidFill>
                  <a:srgbClr val="00B050"/>
                </a:solidFill>
                <a:latin typeface="Comic Sans MS" pitchFamily="66" charset="0"/>
              </a:rPr>
              <a:t>best-fit</a:t>
            </a:r>
            <a:r>
              <a:rPr lang="en-US" altLang="zh-TW" sz="2400" dirty="0" smtClean="0"/>
              <a:t> gray level intensity plane.</a:t>
            </a:r>
          </a:p>
          <a:p>
            <a:pPr>
              <a:lnSpc>
                <a:spcPts val="3600"/>
              </a:lnSpc>
            </a:pPr>
            <a:endParaRPr lang="en-US" altLang="zh-TW" sz="2400" dirty="0" smtClean="0"/>
          </a:p>
          <a:p>
            <a:pPr lvl="1">
              <a:lnSpc>
                <a:spcPts val="3600"/>
              </a:lnSpc>
              <a:spcBef>
                <a:spcPts val="1800"/>
              </a:spcBef>
            </a:pPr>
            <a:r>
              <a:rPr lang="en-US" altLang="zh-TW" sz="2000" dirty="0" smtClean="0">
                <a:latin typeface="+mj-lt"/>
              </a:rPr>
              <a:t>Unknowns Variables: </a:t>
            </a:r>
          </a:p>
          <a:p>
            <a:pPr lvl="1">
              <a:lnSpc>
                <a:spcPts val="3600"/>
              </a:lnSpc>
              <a:spcBef>
                <a:spcPts val="600"/>
              </a:spcBef>
            </a:pPr>
            <a:r>
              <a:rPr lang="en-US" altLang="zh-TW" sz="2000" dirty="0" smtClean="0">
                <a:latin typeface="+mj-lt"/>
              </a:rPr>
              <a:t>Objective Function</a:t>
            </a:r>
          </a:p>
          <a:p>
            <a:pPr lvl="1">
              <a:lnSpc>
                <a:spcPts val="3600"/>
              </a:lnSpc>
              <a:spcBef>
                <a:spcPts val="1800"/>
              </a:spcBef>
            </a:pPr>
            <a:endParaRPr lang="zh-TW" altLang="en-US" sz="2000" dirty="0">
              <a:solidFill>
                <a:srgbClr val="00B050"/>
              </a:solidFill>
              <a:latin typeface="Comic Sans MS" pitchFamily="66" charset="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807AC2-75B0-47D6-B607-742CCE8F440C}" type="slidenum">
              <a:rPr lang="en-US" altLang="zh-TW" smtClean="0"/>
              <a:pPr/>
              <a:t>36</a:t>
            </a:fld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altLang="zh-TW" dirty="0"/>
          </a:p>
        </p:txBody>
      </p:sp>
      <p:sp>
        <p:nvSpPr>
          <p:cNvPr id="6" name="副標題 6"/>
          <p:cNvSpPr txBox="1">
            <a:spLocks/>
          </p:cNvSpPr>
          <p:nvPr/>
        </p:nvSpPr>
        <p:spPr bwMode="auto">
          <a:xfrm>
            <a:off x="142844" y="-24"/>
            <a:ext cx="46482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tabLst/>
              <a:defRPr/>
            </a:pPr>
            <a:r>
              <a:rPr kumimoji="0" lang="en-US" altLang="zh-TW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Cambria Math" pitchFamily="18" charset="0"/>
                <a:cs typeface="+mn-cs"/>
              </a:rPr>
              <a:t>Region</a:t>
            </a:r>
            <a:r>
              <a:rPr lang="en-US" altLang="zh-TW" sz="2800" kern="0" dirty="0" smtClean="0">
                <a:latin typeface="Comic Sans MS" pitchFamily="66" charset="0"/>
                <a:ea typeface="Cambria Math" pitchFamily="18" charset="0"/>
              </a:rPr>
              <a:t> Properties</a:t>
            </a:r>
            <a:endParaRPr kumimoji="0" lang="zh-TW" altLang="en-US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graphicFrame>
        <p:nvGraphicFramePr>
          <p:cNvPr id="566278" name="Object 2"/>
          <p:cNvGraphicFramePr>
            <a:graphicFrameLocks noChangeAspect="1"/>
          </p:cNvGraphicFramePr>
          <p:nvPr/>
        </p:nvGraphicFramePr>
        <p:xfrm>
          <a:off x="1785918" y="2714620"/>
          <a:ext cx="5143536" cy="548283"/>
        </p:xfrm>
        <a:graphic>
          <a:graphicData uri="http://schemas.openxmlformats.org/presentationml/2006/ole">
            <p:oleObj spid="_x0000_s53250" name="Equation" r:id="rId3" imgW="1917360" imgH="203040" progId="Equation.3">
              <p:embed/>
            </p:oleObj>
          </a:graphicData>
        </a:graphic>
      </p:graphicFrame>
      <p:sp>
        <p:nvSpPr>
          <p:cNvPr id="8" name="矩形 7"/>
          <p:cNvSpPr/>
          <p:nvPr/>
        </p:nvSpPr>
        <p:spPr bwMode="auto">
          <a:xfrm>
            <a:off x="3214678" y="2786058"/>
            <a:ext cx="285752" cy="428628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矩形 8"/>
          <p:cNvSpPr/>
          <p:nvPr/>
        </p:nvSpPr>
        <p:spPr bwMode="auto">
          <a:xfrm>
            <a:off x="4929190" y="2786058"/>
            <a:ext cx="285752" cy="428628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矩形 9"/>
          <p:cNvSpPr/>
          <p:nvPr/>
        </p:nvSpPr>
        <p:spPr bwMode="auto">
          <a:xfrm>
            <a:off x="6572264" y="2786058"/>
            <a:ext cx="285752" cy="428628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aphicFrame>
        <p:nvGraphicFramePr>
          <p:cNvPr id="7" name="Object 3"/>
          <p:cNvGraphicFramePr>
            <a:graphicFrameLocks noChangeAspect="1"/>
          </p:cNvGraphicFramePr>
          <p:nvPr/>
        </p:nvGraphicFramePr>
        <p:xfrm>
          <a:off x="1928794" y="4632352"/>
          <a:ext cx="3857652" cy="713666"/>
        </p:xfrm>
        <a:graphic>
          <a:graphicData uri="http://schemas.openxmlformats.org/presentationml/2006/ole">
            <p:oleObj spid="_x0000_s53251" name="Equation" r:id="rId4" imgW="1384200" imgH="317160" progId="Equation.3">
              <p:embed/>
            </p:oleObj>
          </a:graphicData>
        </a:graphic>
      </p:graphicFrame>
      <p:grpSp>
        <p:nvGrpSpPr>
          <p:cNvPr id="18" name="群組 17"/>
          <p:cNvGrpSpPr/>
          <p:nvPr/>
        </p:nvGrpSpPr>
        <p:grpSpPr>
          <a:xfrm>
            <a:off x="2205037" y="4703790"/>
            <a:ext cx="4938731" cy="1296978"/>
            <a:chOff x="2347913" y="4350744"/>
            <a:chExt cx="4938731" cy="1589680"/>
          </a:xfrm>
        </p:grpSpPr>
        <p:sp>
          <p:nvSpPr>
            <p:cNvPr id="13" name="矩形 12"/>
            <p:cNvSpPr/>
            <p:nvPr/>
          </p:nvSpPr>
          <p:spPr bwMode="auto">
            <a:xfrm>
              <a:off x="5429256" y="4350744"/>
              <a:ext cx="428628" cy="428628"/>
            </a:xfrm>
            <a:prstGeom prst="rect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TW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graphicFrame>
          <p:nvGraphicFramePr>
            <p:cNvPr id="14" name="Object 6"/>
            <p:cNvGraphicFramePr>
              <a:graphicFrameLocks noChangeAspect="1"/>
            </p:cNvGraphicFramePr>
            <p:nvPr/>
          </p:nvGraphicFramePr>
          <p:xfrm>
            <a:off x="2347913" y="5382245"/>
            <a:ext cx="4938731" cy="558179"/>
          </p:xfrm>
          <a:graphic>
            <a:graphicData uri="http://schemas.openxmlformats.org/presentationml/2006/ole">
              <p:oleObj spid="_x0000_s53254" name="Equation" r:id="rId5" imgW="2031840" imgH="228600" progId="Equation.3">
                <p:embed/>
              </p:oleObj>
            </a:graphicData>
          </a:graphic>
        </p:graphicFrame>
        <p:cxnSp>
          <p:nvCxnSpPr>
            <p:cNvPr id="17" name="直線單箭頭接點 16"/>
            <p:cNvCxnSpPr>
              <a:stCxn id="13" idx="2"/>
            </p:cNvCxnSpPr>
            <p:nvPr/>
          </p:nvCxnSpPr>
          <p:spPr bwMode="auto">
            <a:xfrm rot="5400000">
              <a:off x="5166574" y="4827739"/>
              <a:ext cx="525363" cy="42862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aphicFrame>
        <p:nvGraphicFramePr>
          <p:cNvPr id="15" name="Object 7"/>
          <p:cNvGraphicFramePr>
            <a:graphicFrameLocks noChangeAspect="1"/>
          </p:cNvGraphicFramePr>
          <p:nvPr/>
        </p:nvGraphicFramePr>
        <p:xfrm>
          <a:off x="4000497" y="3429001"/>
          <a:ext cx="928694" cy="426630"/>
        </p:xfrm>
        <a:graphic>
          <a:graphicData uri="http://schemas.openxmlformats.org/presentationml/2006/ole">
            <p:oleObj spid="_x0000_s53255" name="Equation" r:id="rId6" imgW="444240" imgH="2030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Mixed Spatial Gray Level Moments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Application: </a:t>
            </a:r>
            <a:r>
              <a:rPr lang="en-US" altLang="zh-TW" sz="2400" dirty="0" smtClean="0"/>
              <a:t>Determine the </a:t>
            </a:r>
            <a:r>
              <a:rPr lang="en-US" altLang="zh-TW" sz="2400" dirty="0" smtClean="0">
                <a:solidFill>
                  <a:srgbClr val="00B050"/>
                </a:solidFill>
                <a:latin typeface="Comic Sans MS" pitchFamily="66" charset="0"/>
              </a:rPr>
              <a:t>least-square</a:t>
            </a:r>
            <a:r>
              <a:rPr lang="en-US" altLang="zh-TW" sz="2400" dirty="0" smtClean="0"/>
              <a:t>, </a:t>
            </a:r>
            <a:r>
              <a:rPr lang="en-US" altLang="zh-TW" sz="2400" dirty="0" smtClean="0">
                <a:solidFill>
                  <a:srgbClr val="00B050"/>
                </a:solidFill>
                <a:latin typeface="Comic Sans MS" pitchFamily="66" charset="0"/>
              </a:rPr>
              <a:t>best-fit</a:t>
            </a:r>
            <a:r>
              <a:rPr lang="en-US" altLang="zh-TW" sz="2400" dirty="0" smtClean="0"/>
              <a:t> gray level intensity plane</a:t>
            </a:r>
          </a:p>
          <a:p>
            <a:pPr lvl="1"/>
            <a:r>
              <a:rPr lang="en-US" altLang="zh-TW" dirty="0" smtClean="0"/>
              <a:t>Take partial derivative of         with respect to   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807AC2-75B0-47D6-B607-742CCE8F440C}" type="slidenum">
              <a:rPr lang="en-US" altLang="zh-TW" smtClean="0"/>
              <a:pPr/>
              <a:t>37</a:t>
            </a:fld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altLang="zh-TW" dirty="0"/>
          </a:p>
        </p:txBody>
      </p:sp>
      <p:sp>
        <p:nvSpPr>
          <p:cNvPr id="6" name="副標題 6"/>
          <p:cNvSpPr txBox="1">
            <a:spLocks/>
          </p:cNvSpPr>
          <p:nvPr/>
        </p:nvSpPr>
        <p:spPr bwMode="auto">
          <a:xfrm>
            <a:off x="142844" y="-24"/>
            <a:ext cx="46482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tabLst/>
              <a:defRPr/>
            </a:pPr>
            <a:r>
              <a:rPr kumimoji="0" lang="en-US" altLang="zh-TW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Cambria Math" pitchFamily="18" charset="0"/>
                <a:cs typeface="+mn-cs"/>
              </a:rPr>
              <a:t>Region</a:t>
            </a:r>
            <a:r>
              <a:rPr lang="en-US" altLang="zh-TW" sz="2800" kern="0" dirty="0" smtClean="0">
                <a:latin typeface="Comic Sans MS" pitchFamily="66" charset="0"/>
                <a:ea typeface="Cambria Math" pitchFamily="18" charset="0"/>
              </a:rPr>
              <a:t> Properties</a:t>
            </a:r>
            <a:endParaRPr kumimoji="0" lang="zh-TW" altLang="en-US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graphicFrame>
        <p:nvGraphicFramePr>
          <p:cNvPr id="566278" name="Object 2"/>
          <p:cNvGraphicFramePr>
            <a:graphicFrameLocks noChangeAspect="1"/>
          </p:cNvGraphicFramePr>
          <p:nvPr/>
        </p:nvGraphicFramePr>
        <p:xfrm>
          <a:off x="1643042" y="3143248"/>
          <a:ext cx="3857625" cy="714375"/>
        </p:xfrm>
        <a:graphic>
          <a:graphicData uri="http://schemas.openxmlformats.org/presentationml/2006/ole">
            <p:oleObj spid="_x0000_s54274" name="Equation" r:id="rId3" imgW="1384200" imgH="317160" progId="Equation.3">
              <p:embed/>
            </p:oleObj>
          </a:graphicData>
        </a:graphic>
      </p:graphicFrame>
      <p:graphicFrame>
        <p:nvGraphicFramePr>
          <p:cNvPr id="7" name="Object 3"/>
          <p:cNvGraphicFramePr>
            <a:graphicFrameLocks noChangeAspect="1"/>
          </p:cNvGraphicFramePr>
          <p:nvPr/>
        </p:nvGraphicFramePr>
        <p:xfrm>
          <a:off x="266700" y="4110038"/>
          <a:ext cx="8547100" cy="1928812"/>
        </p:xfrm>
        <a:graphic>
          <a:graphicData uri="http://schemas.openxmlformats.org/presentationml/2006/ole">
            <p:oleObj spid="_x0000_s54275" name="方程式" r:id="rId4" imgW="4825800" imgH="1143000" progId="Equation.3">
              <p:embed/>
            </p:oleObj>
          </a:graphicData>
        </a:graphic>
      </p:graphicFrame>
      <p:sp>
        <p:nvSpPr>
          <p:cNvPr id="9" name="矩形 8"/>
          <p:cNvSpPr/>
          <p:nvPr/>
        </p:nvSpPr>
        <p:spPr bwMode="auto">
          <a:xfrm>
            <a:off x="5572132" y="4181781"/>
            <a:ext cx="571504" cy="1714512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3071802" y="6253483"/>
            <a:ext cx="32960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b="1" dirty="0" smtClean="0">
                <a:solidFill>
                  <a:srgbClr val="0070C0"/>
                </a:solidFill>
              </a:rPr>
              <a:t>Least Square Method</a:t>
            </a:r>
            <a:endParaRPr lang="zh-TW" altLang="en-US" sz="2400" b="1" dirty="0">
              <a:solidFill>
                <a:srgbClr val="0070C0"/>
              </a:solidFill>
            </a:endParaRPr>
          </a:p>
        </p:txBody>
      </p:sp>
      <p:graphicFrame>
        <p:nvGraphicFramePr>
          <p:cNvPr id="8" name="Object 4"/>
          <p:cNvGraphicFramePr>
            <a:graphicFrameLocks noChangeAspect="1"/>
          </p:cNvGraphicFramePr>
          <p:nvPr/>
        </p:nvGraphicFramePr>
        <p:xfrm>
          <a:off x="5000628" y="2500306"/>
          <a:ext cx="495300" cy="457200"/>
        </p:xfrm>
        <a:graphic>
          <a:graphicData uri="http://schemas.openxmlformats.org/presentationml/2006/ole">
            <p:oleObj spid="_x0000_s54276" name="Equation" r:id="rId5" imgW="177480" imgH="203040" progId="Equation.3">
              <p:embed/>
            </p:oleObj>
          </a:graphicData>
        </a:graphic>
      </p:graphicFrame>
      <p:graphicFrame>
        <p:nvGraphicFramePr>
          <p:cNvPr id="11" name="Object 5"/>
          <p:cNvGraphicFramePr>
            <a:graphicFrameLocks noChangeAspect="1"/>
          </p:cNvGraphicFramePr>
          <p:nvPr/>
        </p:nvGraphicFramePr>
        <p:xfrm>
          <a:off x="7586663" y="2571744"/>
          <a:ext cx="1557337" cy="457200"/>
        </p:xfrm>
        <a:graphic>
          <a:graphicData uri="http://schemas.openxmlformats.org/presentationml/2006/ole">
            <p:oleObj spid="_x0000_s54277" name="Equation" r:id="rId6" imgW="558720" imgH="2030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Mixed Spatial Gray Level Moments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Application: </a:t>
            </a:r>
            <a:r>
              <a:rPr lang="en-US" altLang="zh-TW" sz="2400" dirty="0" smtClean="0"/>
              <a:t>Determine the </a:t>
            </a:r>
            <a:r>
              <a:rPr lang="en-US" altLang="zh-TW" sz="2400" dirty="0" smtClean="0">
                <a:solidFill>
                  <a:srgbClr val="00B050"/>
                </a:solidFill>
                <a:latin typeface="Comic Sans MS" pitchFamily="66" charset="0"/>
              </a:rPr>
              <a:t>least-square</a:t>
            </a:r>
            <a:r>
              <a:rPr lang="en-US" altLang="zh-TW" sz="2400" dirty="0" smtClean="0"/>
              <a:t>, </a:t>
            </a:r>
            <a:r>
              <a:rPr lang="en-US" altLang="zh-TW" sz="2400" dirty="0" smtClean="0">
                <a:solidFill>
                  <a:srgbClr val="00B050"/>
                </a:solidFill>
                <a:latin typeface="Comic Sans MS" pitchFamily="66" charset="0"/>
              </a:rPr>
              <a:t>best-fit</a:t>
            </a:r>
            <a:r>
              <a:rPr lang="en-US" altLang="zh-TW" sz="2400" dirty="0" smtClean="0"/>
              <a:t> gray level intensity plane</a:t>
            </a:r>
            <a:endParaRPr lang="zh-TW" altLang="en-US" sz="2400" dirty="0" smtClean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807AC2-75B0-47D6-B607-742CCE8F440C}" type="slidenum">
              <a:rPr lang="en-US" altLang="zh-TW" smtClean="0"/>
              <a:pPr/>
              <a:t>38</a:t>
            </a:fld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altLang="zh-TW" dirty="0"/>
          </a:p>
        </p:txBody>
      </p:sp>
      <p:sp>
        <p:nvSpPr>
          <p:cNvPr id="6" name="副標題 6"/>
          <p:cNvSpPr txBox="1">
            <a:spLocks/>
          </p:cNvSpPr>
          <p:nvPr/>
        </p:nvSpPr>
        <p:spPr bwMode="auto">
          <a:xfrm>
            <a:off x="142844" y="-24"/>
            <a:ext cx="46482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tabLst/>
              <a:defRPr/>
            </a:pPr>
            <a:r>
              <a:rPr kumimoji="0" lang="en-US" altLang="zh-TW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Cambria Math" pitchFamily="18" charset="0"/>
                <a:cs typeface="+mn-cs"/>
              </a:rPr>
              <a:t>Region</a:t>
            </a:r>
            <a:r>
              <a:rPr lang="en-US" altLang="zh-TW" sz="2800" kern="0" dirty="0" smtClean="0">
                <a:latin typeface="Comic Sans MS" pitchFamily="66" charset="0"/>
                <a:ea typeface="Cambria Math" pitchFamily="18" charset="0"/>
              </a:rPr>
              <a:t> Properties</a:t>
            </a:r>
            <a:endParaRPr kumimoji="0" lang="zh-TW" altLang="en-US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graphicFrame>
        <p:nvGraphicFramePr>
          <p:cNvPr id="566278" name="Object 2"/>
          <p:cNvGraphicFramePr>
            <a:graphicFrameLocks noChangeAspect="1"/>
          </p:cNvGraphicFramePr>
          <p:nvPr/>
        </p:nvGraphicFramePr>
        <p:xfrm>
          <a:off x="338138" y="2786063"/>
          <a:ext cx="8547100" cy="1928812"/>
        </p:xfrm>
        <a:graphic>
          <a:graphicData uri="http://schemas.openxmlformats.org/presentationml/2006/ole">
            <p:oleObj spid="_x0000_s55298" name="方程式" r:id="rId3" imgW="4825800" imgH="1143000" progId="Equation.3">
              <p:embed/>
            </p:oleObj>
          </a:graphicData>
        </a:graphic>
      </p:graphicFrame>
      <p:graphicFrame>
        <p:nvGraphicFramePr>
          <p:cNvPr id="7" name="Object 3"/>
          <p:cNvGraphicFramePr>
            <a:graphicFrameLocks noChangeAspect="1"/>
          </p:cNvGraphicFramePr>
          <p:nvPr/>
        </p:nvGraphicFramePr>
        <p:xfrm>
          <a:off x="642910" y="5072074"/>
          <a:ext cx="2438400" cy="660400"/>
        </p:xfrm>
        <a:graphic>
          <a:graphicData uri="http://schemas.openxmlformats.org/presentationml/2006/ole">
            <p:oleObj spid="_x0000_s55299" name="Equation" r:id="rId4" imgW="914400" imgH="355320" progId="Equation.3">
              <p:embed/>
            </p:oleObj>
          </a:graphicData>
        </a:graphic>
      </p:graphicFrame>
      <p:graphicFrame>
        <p:nvGraphicFramePr>
          <p:cNvPr id="9" name="Object 4"/>
          <p:cNvGraphicFramePr>
            <a:graphicFrameLocks noChangeAspect="1"/>
          </p:cNvGraphicFramePr>
          <p:nvPr/>
        </p:nvGraphicFramePr>
        <p:xfrm>
          <a:off x="642910" y="5929330"/>
          <a:ext cx="2438400" cy="660400"/>
        </p:xfrm>
        <a:graphic>
          <a:graphicData uri="http://schemas.openxmlformats.org/presentationml/2006/ole">
            <p:oleObj spid="_x0000_s55300" name="Equation" r:id="rId5" imgW="914400" imgH="355320" progId="Equation.3">
              <p:embed/>
            </p:oleObj>
          </a:graphicData>
        </a:graphic>
      </p:graphicFrame>
      <p:graphicFrame>
        <p:nvGraphicFramePr>
          <p:cNvPr id="10" name="Object 5"/>
          <p:cNvGraphicFramePr>
            <a:graphicFrameLocks noChangeAspect="1"/>
          </p:cNvGraphicFramePr>
          <p:nvPr/>
        </p:nvGraphicFramePr>
        <p:xfrm>
          <a:off x="785786" y="2786058"/>
          <a:ext cx="7423150" cy="1928813"/>
        </p:xfrm>
        <a:graphic>
          <a:graphicData uri="http://schemas.openxmlformats.org/presentationml/2006/ole">
            <p:oleObj spid="_x0000_s55301" name="方程式" r:id="rId6" imgW="4190760" imgH="1143000" progId="Equation.3">
              <p:embed/>
            </p:oleObj>
          </a:graphicData>
        </a:graphic>
      </p:graphicFrame>
      <p:graphicFrame>
        <p:nvGraphicFramePr>
          <p:cNvPr id="11" name="Object 6"/>
          <p:cNvGraphicFramePr>
            <a:graphicFrameLocks noChangeAspect="1"/>
          </p:cNvGraphicFramePr>
          <p:nvPr/>
        </p:nvGraphicFramePr>
        <p:xfrm>
          <a:off x="3857620" y="5286388"/>
          <a:ext cx="3486150" cy="801687"/>
        </p:xfrm>
        <a:graphic>
          <a:graphicData uri="http://schemas.openxmlformats.org/presentationml/2006/ole">
            <p:oleObj spid="_x0000_s55302" name="Equation" r:id="rId7" imgW="1307880" imgH="4316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5662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66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Mixed Spatial Gray Level Moments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807AC2-75B0-47D6-B607-742CCE8F440C}" type="slidenum">
              <a:rPr lang="en-US" altLang="zh-TW" smtClean="0"/>
              <a:pPr/>
              <a:t>39</a:t>
            </a:fld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altLang="zh-TW" dirty="0"/>
          </a:p>
        </p:txBody>
      </p:sp>
      <p:sp>
        <p:nvSpPr>
          <p:cNvPr id="6" name="副標題 6"/>
          <p:cNvSpPr txBox="1">
            <a:spLocks/>
          </p:cNvSpPr>
          <p:nvPr/>
        </p:nvSpPr>
        <p:spPr bwMode="auto">
          <a:xfrm>
            <a:off x="142844" y="-24"/>
            <a:ext cx="46482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tabLst/>
              <a:defRPr/>
            </a:pPr>
            <a:r>
              <a:rPr kumimoji="0" lang="en-US" altLang="zh-TW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Cambria Math" pitchFamily="18" charset="0"/>
                <a:cs typeface="+mn-cs"/>
              </a:rPr>
              <a:t>Region</a:t>
            </a:r>
            <a:r>
              <a:rPr lang="en-US" altLang="zh-TW" sz="2800" kern="0" dirty="0" smtClean="0">
                <a:latin typeface="Comic Sans MS" pitchFamily="66" charset="0"/>
                <a:ea typeface="Cambria Math" pitchFamily="18" charset="0"/>
              </a:rPr>
              <a:t> Properties</a:t>
            </a:r>
            <a:endParaRPr kumimoji="0" lang="zh-TW" altLang="en-US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graphicFrame>
        <p:nvGraphicFramePr>
          <p:cNvPr id="566278" name="Object 2"/>
          <p:cNvGraphicFramePr>
            <a:graphicFrameLocks noChangeAspect="1"/>
          </p:cNvGraphicFramePr>
          <p:nvPr/>
        </p:nvGraphicFramePr>
        <p:xfrm>
          <a:off x="714348" y="1643050"/>
          <a:ext cx="7423150" cy="1928812"/>
        </p:xfrm>
        <a:graphic>
          <a:graphicData uri="http://schemas.openxmlformats.org/presentationml/2006/ole">
            <p:oleObj spid="_x0000_s56322" name="Equation" r:id="rId3" imgW="4190760" imgH="1143000" progId="Equation.3">
              <p:embed/>
            </p:oleObj>
          </a:graphicData>
        </a:graphic>
      </p:graphicFrame>
      <p:graphicFrame>
        <p:nvGraphicFramePr>
          <p:cNvPr id="7" name="Object 3"/>
          <p:cNvGraphicFramePr>
            <a:graphicFrameLocks noChangeAspect="1"/>
          </p:cNvGraphicFramePr>
          <p:nvPr/>
        </p:nvGraphicFramePr>
        <p:xfrm>
          <a:off x="714348" y="1928802"/>
          <a:ext cx="4572032" cy="1428760"/>
        </p:xfrm>
        <a:graphic>
          <a:graphicData uri="http://schemas.openxmlformats.org/presentationml/2006/ole">
            <p:oleObj spid="_x0000_s56323" name="Equation" r:id="rId4" imgW="1714320" imgH="711000" progId="Equation.3">
              <p:embed/>
            </p:oleObj>
          </a:graphicData>
        </a:graphic>
      </p:graphicFrame>
      <p:graphicFrame>
        <p:nvGraphicFramePr>
          <p:cNvPr id="8" name="Object 4"/>
          <p:cNvGraphicFramePr>
            <a:graphicFrameLocks noChangeAspect="1"/>
          </p:cNvGraphicFramePr>
          <p:nvPr/>
        </p:nvGraphicFramePr>
        <p:xfrm>
          <a:off x="1071538" y="4071942"/>
          <a:ext cx="2436813" cy="1744662"/>
        </p:xfrm>
        <a:graphic>
          <a:graphicData uri="http://schemas.openxmlformats.org/presentationml/2006/ole">
            <p:oleObj spid="_x0000_s56324" name="Equation" r:id="rId5" imgW="914400" imgH="939600" progId="Equation.3">
              <p:embed/>
            </p:oleObj>
          </a:graphicData>
        </a:graphic>
      </p:graphicFrame>
      <p:graphicFrame>
        <p:nvGraphicFramePr>
          <p:cNvPr id="9" name="Object 5"/>
          <p:cNvGraphicFramePr>
            <a:graphicFrameLocks noChangeAspect="1"/>
          </p:cNvGraphicFramePr>
          <p:nvPr/>
        </p:nvGraphicFramePr>
        <p:xfrm>
          <a:off x="4143372" y="4071942"/>
          <a:ext cx="2436812" cy="1744662"/>
        </p:xfrm>
        <a:graphic>
          <a:graphicData uri="http://schemas.openxmlformats.org/presentationml/2006/ole">
            <p:oleObj spid="_x0000_s56325" name="Equation" r:id="rId6" imgW="914400" imgH="939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5662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66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80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en-US" altLang="zh-TW" dirty="0">
                <a:solidFill>
                  <a:srgbClr val="330066"/>
                </a:solidFill>
                <a:latin typeface="Comic Sans MS" pitchFamily="66" charset="0"/>
                <a:ea typeface="新細明體"/>
              </a:rPr>
              <a:t>Computer and Robot Vision I</a:t>
            </a:r>
            <a:endParaRPr lang="en-US" altLang="zh-TW" dirty="0">
              <a:ea typeface="新細明體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71538" y="3317409"/>
            <a:ext cx="728667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  <a:buClr>
                <a:srgbClr val="330066"/>
              </a:buClr>
              <a:buSzPct val="70000"/>
            </a:pPr>
            <a:r>
              <a:rPr kumimoji="1" lang="en-US" altLang="zh-TW" sz="4400" b="1" i="0" u="none" strike="noStrike" kern="0" cap="none" spc="0" normalizeH="0" baseline="0" noProof="0" dirty="0" smtClean="0">
                <a:ln>
                  <a:noFill/>
                </a:ln>
                <a:solidFill>
                  <a:srgbClr val="336600"/>
                </a:solidFill>
                <a:effectLst/>
                <a:uLnTx/>
                <a:uFillTx/>
                <a:latin typeface="Comic Sans MS" pitchFamily="66" charset="0"/>
                <a:ea typeface="新細明體"/>
                <a:cs typeface="+mn-cs"/>
              </a:rPr>
              <a:t>Signature Properties</a:t>
            </a:r>
            <a:endParaRPr kumimoji="1" lang="en-US" altLang="zh-TW" sz="4400" b="1" i="0" u="none" strike="noStrike" kern="0" cap="none" spc="0" normalizeH="0" baseline="0" noProof="0" dirty="0">
              <a:ln>
                <a:noFill/>
              </a:ln>
              <a:solidFill>
                <a:srgbClr val="336600"/>
              </a:solidFill>
              <a:effectLst/>
              <a:uLnTx/>
              <a:uFillTx/>
              <a:latin typeface="Comic Sans MS" pitchFamily="66" charset="0"/>
              <a:ea typeface="新細明體"/>
              <a:cs typeface="+mn-cs"/>
            </a:endParaRPr>
          </a:p>
        </p:txBody>
      </p:sp>
      <p:sp>
        <p:nvSpPr>
          <p:cNvPr id="7" name="副標題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TW" dirty="0" smtClean="0">
                <a:latin typeface="Comic Sans MS" pitchFamily="66" charset="0"/>
                <a:ea typeface="Cambria Math" pitchFamily="18" charset="0"/>
              </a:rPr>
              <a:t>Introduction</a:t>
            </a:r>
            <a:endParaRPr lang="zh-TW" altLang="en-US" dirty="0">
              <a:latin typeface="Comic Sans MS" pitchFamily="66" charset="0"/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807AC2-75B0-47D6-B607-742CCE8F440C}" type="slidenum">
              <a:rPr lang="en-US" altLang="zh-TW" smtClean="0"/>
              <a:pPr/>
              <a:t>40</a:t>
            </a:fld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Introduction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 Signature Review</a:t>
            </a:r>
          </a:p>
        </p:txBody>
      </p:sp>
      <p:sp>
        <p:nvSpPr>
          <p:cNvPr id="5" name="副標題 6"/>
          <p:cNvSpPr txBox="1">
            <a:spLocks/>
          </p:cNvSpPr>
          <p:nvPr/>
        </p:nvSpPr>
        <p:spPr bwMode="auto">
          <a:xfrm>
            <a:off x="142844" y="-24"/>
            <a:ext cx="46482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tabLst/>
              <a:defRPr/>
            </a:pPr>
            <a:r>
              <a:rPr kumimoji="0" lang="en-US" altLang="zh-TW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Cambria Math" pitchFamily="18" charset="0"/>
                <a:cs typeface="+mn-cs"/>
              </a:rPr>
              <a:t>Signature</a:t>
            </a:r>
            <a:r>
              <a:rPr lang="en-US" altLang="zh-TW" sz="2800" kern="0" dirty="0" smtClean="0">
                <a:latin typeface="Comic Sans MS" pitchFamily="66" charset="0"/>
                <a:ea typeface="Cambria Math" pitchFamily="18" charset="0"/>
              </a:rPr>
              <a:t> Properties</a:t>
            </a:r>
            <a:endParaRPr kumimoji="0" lang="zh-TW" altLang="en-US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807AC2-75B0-47D6-B607-742CCE8F440C}" type="slidenum">
              <a:rPr lang="en-US" altLang="zh-TW" smtClean="0"/>
              <a:pPr/>
              <a:t>41</a:t>
            </a:fld>
            <a:endParaRPr lang="en-US" altLang="zh-TW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altLang="zh-TW" dirty="0"/>
          </a:p>
        </p:txBody>
      </p:sp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43570" y="1928802"/>
            <a:ext cx="3114675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928662" y="2500306"/>
            <a:ext cx="2951163" cy="385763"/>
          </a:xfrm>
          <a:prstGeom prst="rect">
            <a:avLst/>
          </a:prstGeom>
          <a:noFill/>
        </p:spPr>
      </p:pic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928662" y="3143248"/>
            <a:ext cx="2879725" cy="388938"/>
          </a:xfrm>
          <a:prstGeom prst="rect">
            <a:avLst/>
          </a:prstGeom>
          <a:noFill/>
        </p:spPr>
      </p:pic>
      <p:pic>
        <p:nvPicPr>
          <p:cNvPr id="11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28662" y="3857628"/>
            <a:ext cx="41052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28662" y="4572008"/>
            <a:ext cx="4105275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文字方塊 12"/>
          <p:cNvSpPr txBox="1"/>
          <p:nvPr/>
        </p:nvSpPr>
        <p:spPr>
          <a:xfrm>
            <a:off x="928662" y="5214950"/>
            <a:ext cx="7143800" cy="8688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200"/>
              </a:lnSpc>
            </a:pPr>
            <a:r>
              <a:rPr lang="en-US" altLang="zh-TW" sz="2400" b="1" dirty="0" smtClean="0">
                <a:solidFill>
                  <a:srgbClr val="0070C0"/>
                </a:solidFill>
              </a:rPr>
              <a:t>Remark: </a:t>
            </a:r>
            <a:r>
              <a:rPr lang="en-US" altLang="zh-TW" sz="2000" dirty="0" smtClean="0"/>
              <a:t>Signature analysis is important </a:t>
            </a:r>
          </a:p>
          <a:p>
            <a:pPr algn="ctr">
              <a:lnSpc>
                <a:spcPts val="3200"/>
              </a:lnSpc>
            </a:pPr>
            <a:r>
              <a:rPr lang="en-US" altLang="zh-TW" sz="2000" dirty="0" smtClean="0"/>
              <a:t>because of easy, fast implementation in pipeline hardware</a:t>
            </a:r>
            <a:endParaRPr lang="zh-TW" alt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Signature Computation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800"/>
              </a:spcBef>
            </a:pPr>
            <a:r>
              <a:rPr lang="en-US" altLang="zh-TW" dirty="0" err="1" smtClean="0"/>
              <a:t>Centroid</a:t>
            </a:r>
            <a:endParaRPr lang="en-US" altLang="zh-TW" dirty="0" smtClean="0"/>
          </a:p>
          <a:p>
            <a:pPr>
              <a:spcBef>
                <a:spcPts val="1800"/>
              </a:spcBef>
            </a:pPr>
            <a:endParaRPr lang="en-US" altLang="zh-TW" dirty="0" smtClean="0"/>
          </a:p>
          <a:p>
            <a:pPr>
              <a:spcBef>
                <a:spcPts val="1800"/>
              </a:spcBef>
            </a:pPr>
            <a:endParaRPr lang="en-US" altLang="zh-TW" dirty="0" smtClean="0"/>
          </a:p>
          <a:p>
            <a:pPr>
              <a:spcBef>
                <a:spcPts val="4200"/>
              </a:spcBef>
            </a:pPr>
            <a:r>
              <a:rPr lang="en-US" altLang="zh-TW" dirty="0" smtClean="0"/>
              <a:t>Second-Order Moment 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807AC2-75B0-47D6-B607-742CCE8F440C}" type="slidenum">
              <a:rPr lang="en-US" altLang="zh-TW" smtClean="0"/>
              <a:pPr/>
              <a:t>42</a:t>
            </a:fld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altLang="zh-TW" dirty="0"/>
          </a:p>
        </p:txBody>
      </p:sp>
      <p:sp>
        <p:nvSpPr>
          <p:cNvPr id="6" name="副標題 6"/>
          <p:cNvSpPr txBox="1">
            <a:spLocks/>
          </p:cNvSpPr>
          <p:nvPr/>
        </p:nvSpPr>
        <p:spPr bwMode="auto">
          <a:xfrm>
            <a:off x="142844" y="-24"/>
            <a:ext cx="46482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tabLst/>
              <a:defRPr/>
            </a:pPr>
            <a:r>
              <a:rPr kumimoji="0" lang="en-US" altLang="zh-TW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Cambria Math" pitchFamily="18" charset="0"/>
                <a:cs typeface="+mn-cs"/>
              </a:rPr>
              <a:t>Signature</a:t>
            </a:r>
            <a:r>
              <a:rPr lang="en-US" altLang="zh-TW" sz="2800" kern="0" dirty="0" smtClean="0">
                <a:latin typeface="Comic Sans MS" pitchFamily="66" charset="0"/>
                <a:ea typeface="Cambria Math" pitchFamily="18" charset="0"/>
              </a:rPr>
              <a:t> Properties</a:t>
            </a:r>
            <a:endParaRPr kumimoji="0" lang="zh-TW" altLang="en-US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graphicFrame>
        <p:nvGraphicFramePr>
          <p:cNvPr id="566278" name="Object 2"/>
          <p:cNvGraphicFramePr>
            <a:graphicFrameLocks noChangeAspect="1"/>
          </p:cNvGraphicFramePr>
          <p:nvPr/>
        </p:nvGraphicFramePr>
        <p:xfrm>
          <a:off x="2571736" y="1714488"/>
          <a:ext cx="1112992" cy="428628"/>
        </p:xfrm>
        <a:graphic>
          <a:graphicData uri="http://schemas.openxmlformats.org/presentationml/2006/ole">
            <p:oleObj spid="_x0000_s57346" name="Equation" r:id="rId3" imgW="368280" imgH="203040" progId="Equation.3">
              <p:embed/>
            </p:oleObj>
          </a:graphicData>
        </a:graphic>
      </p:graphicFrame>
      <p:graphicFrame>
        <p:nvGraphicFramePr>
          <p:cNvPr id="7" name="Object 3"/>
          <p:cNvGraphicFramePr>
            <a:graphicFrameLocks noChangeAspect="1"/>
          </p:cNvGraphicFramePr>
          <p:nvPr/>
        </p:nvGraphicFramePr>
        <p:xfrm>
          <a:off x="1428728" y="2357430"/>
          <a:ext cx="7072362" cy="714380"/>
        </p:xfrm>
        <a:graphic>
          <a:graphicData uri="http://schemas.openxmlformats.org/presentationml/2006/ole">
            <p:oleObj spid="_x0000_s57347" name="Equation" r:id="rId4" imgW="3504960" imgH="431640" progId="Equation.3">
              <p:embed/>
            </p:oleObj>
          </a:graphicData>
        </a:graphic>
      </p:graphicFrame>
      <p:graphicFrame>
        <p:nvGraphicFramePr>
          <p:cNvPr id="9" name="Object 4"/>
          <p:cNvGraphicFramePr>
            <a:graphicFrameLocks noChangeAspect="1"/>
          </p:cNvGraphicFramePr>
          <p:nvPr/>
        </p:nvGraphicFramePr>
        <p:xfrm>
          <a:off x="1428728" y="3143249"/>
          <a:ext cx="7072362" cy="714380"/>
        </p:xfrm>
        <a:graphic>
          <a:graphicData uri="http://schemas.openxmlformats.org/presentationml/2006/ole">
            <p:oleObj spid="_x0000_s57348" name="方程式" r:id="rId5" imgW="3492360" imgH="431640" progId="Equation.3">
              <p:embed/>
            </p:oleObj>
          </a:graphicData>
        </a:graphic>
      </p:graphicFrame>
      <p:graphicFrame>
        <p:nvGraphicFramePr>
          <p:cNvPr id="10" name="Object 5"/>
          <p:cNvGraphicFramePr>
            <a:graphicFrameLocks noChangeAspect="1"/>
          </p:cNvGraphicFramePr>
          <p:nvPr/>
        </p:nvGraphicFramePr>
        <p:xfrm>
          <a:off x="4857752" y="4013200"/>
          <a:ext cx="1035050" cy="454025"/>
        </p:xfrm>
        <a:graphic>
          <a:graphicData uri="http://schemas.openxmlformats.org/presentationml/2006/ole">
            <p:oleObj spid="_x0000_s57349" name="Equation" r:id="rId6" imgW="342720" imgH="215640" progId="Equation.3">
              <p:embed/>
            </p:oleObj>
          </a:graphicData>
        </a:graphic>
      </p:graphicFrame>
      <p:graphicFrame>
        <p:nvGraphicFramePr>
          <p:cNvPr id="11" name="Object 6"/>
          <p:cNvGraphicFramePr>
            <a:graphicFrameLocks noChangeAspect="1"/>
          </p:cNvGraphicFramePr>
          <p:nvPr/>
        </p:nvGraphicFramePr>
        <p:xfrm>
          <a:off x="1428728" y="4643446"/>
          <a:ext cx="5199063" cy="714375"/>
        </p:xfrm>
        <a:graphic>
          <a:graphicData uri="http://schemas.openxmlformats.org/presentationml/2006/ole">
            <p:oleObj spid="_x0000_s57350" name="Equation" r:id="rId7" imgW="2603160" imgH="431640" progId="Equation.3">
              <p:embed/>
            </p:oleObj>
          </a:graphicData>
        </a:graphic>
      </p:graphicFrame>
      <p:graphicFrame>
        <p:nvGraphicFramePr>
          <p:cNvPr id="12" name="Object 7"/>
          <p:cNvGraphicFramePr>
            <a:graphicFrameLocks noChangeAspect="1"/>
          </p:cNvGraphicFramePr>
          <p:nvPr/>
        </p:nvGraphicFramePr>
        <p:xfrm>
          <a:off x="1928794" y="5572140"/>
          <a:ext cx="5327650" cy="714375"/>
        </p:xfrm>
        <a:graphic>
          <a:graphicData uri="http://schemas.openxmlformats.org/presentationml/2006/ole">
            <p:oleObj spid="_x0000_s57351" name="Equation" r:id="rId8" imgW="2666880" imgH="4316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Signature Computation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Second-Order Moment</a:t>
            </a:r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pPr>
              <a:buNone/>
            </a:pPr>
            <a:r>
              <a:rPr lang="en-US" altLang="zh-TW" dirty="0" smtClean="0"/>
              <a:t> </a:t>
            </a:r>
            <a:endParaRPr lang="zh-TW" altLang="en-US" dirty="0" smtClean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807AC2-75B0-47D6-B607-742CCE8F440C}" type="slidenum">
              <a:rPr lang="en-US" altLang="zh-TW" smtClean="0"/>
              <a:pPr/>
              <a:t>43</a:t>
            </a:fld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altLang="zh-TW" dirty="0"/>
          </a:p>
        </p:txBody>
      </p:sp>
      <p:sp>
        <p:nvSpPr>
          <p:cNvPr id="6" name="副標題 6"/>
          <p:cNvSpPr txBox="1">
            <a:spLocks/>
          </p:cNvSpPr>
          <p:nvPr/>
        </p:nvSpPr>
        <p:spPr bwMode="auto">
          <a:xfrm>
            <a:off x="142844" y="-24"/>
            <a:ext cx="46482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tabLst/>
              <a:defRPr/>
            </a:pPr>
            <a:r>
              <a:rPr kumimoji="0" lang="en-US" altLang="zh-TW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Cambria Math" pitchFamily="18" charset="0"/>
                <a:cs typeface="+mn-cs"/>
              </a:rPr>
              <a:t>Signature</a:t>
            </a:r>
            <a:r>
              <a:rPr lang="en-US" altLang="zh-TW" sz="2800" kern="0" dirty="0" smtClean="0">
                <a:latin typeface="Comic Sans MS" pitchFamily="66" charset="0"/>
                <a:ea typeface="Cambria Math" pitchFamily="18" charset="0"/>
              </a:rPr>
              <a:t> Properties</a:t>
            </a:r>
            <a:endParaRPr kumimoji="0" lang="zh-TW" altLang="en-US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graphicFrame>
        <p:nvGraphicFramePr>
          <p:cNvPr id="566278" name="Object 2"/>
          <p:cNvGraphicFramePr>
            <a:graphicFrameLocks noChangeAspect="1"/>
          </p:cNvGraphicFramePr>
          <p:nvPr/>
        </p:nvGraphicFramePr>
        <p:xfrm>
          <a:off x="4786313" y="1701800"/>
          <a:ext cx="1035050" cy="479425"/>
        </p:xfrm>
        <a:graphic>
          <a:graphicData uri="http://schemas.openxmlformats.org/presentationml/2006/ole">
            <p:oleObj spid="_x0000_s58370" name="Equation" r:id="rId3" imgW="342720" imgH="228600" progId="Equation.3">
              <p:embed/>
            </p:oleObj>
          </a:graphicData>
        </a:graphic>
      </p:graphicFrame>
      <p:graphicFrame>
        <p:nvGraphicFramePr>
          <p:cNvPr id="7" name="Object 3"/>
          <p:cNvGraphicFramePr>
            <a:graphicFrameLocks noChangeAspect="1"/>
          </p:cNvGraphicFramePr>
          <p:nvPr/>
        </p:nvGraphicFramePr>
        <p:xfrm>
          <a:off x="1273175" y="2286000"/>
          <a:ext cx="5224463" cy="714375"/>
        </p:xfrm>
        <a:graphic>
          <a:graphicData uri="http://schemas.openxmlformats.org/presentationml/2006/ole">
            <p:oleObj spid="_x0000_s58371" name="Equation" r:id="rId4" imgW="2616120" imgH="431640" progId="Equation.3">
              <p:embed/>
            </p:oleObj>
          </a:graphicData>
        </a:graphic>
      </p:graphicFrame>
      <p:graphicFrame>
        <p:nvGraphicFramePr>
          <p:cNvPr id="8" name="Object 4"/>
          <p:cNvGraphicFramePr>
            <a:graphicFrameLocks noChangeAspect="1"/>
          </p:cNvGraphicFramePr>
          <p:nvPr/>
        </p:nvGraphicFramePr>
        <p:xfrm>
          <a:off x="1798638" y="3214688"/>
          <a:ext cx="5302250" cy="714375"/>
        </p:xfrm>
        <a:graphic>
          <a:graphicData uri="http://schemas.openxmlformats.org/presentationml/2006/ole">
            <p:oleObj spid="_x0000_s58372" name="Equation" r:id="rId5" imgW="2654280" imgH="4316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Circle Center Determination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Description</a:t>
            </a:r>
          </a:p>
          <a:p>
            <a:pPr lvl="1">
              <a:lnSpc>
                <a:spcPts val="3200"/>
              </a:lnSpc>
            </a:pPr>
            <a:r>
              <a:rPr lang="en-US" altLang="zh-TW" dirty="0" smtClean="0"/>
              <a:t>We can determine the </a:t>
            </a:r>
            <a:r>
              <a:rPr lang="en-US" altLang="zh-TW" dirty="0" smtClean="0">
                <a:solidFill>
                  <a:srgbClr val="00B050"/>
                </a:solidFill>
              </a:rPr>
              <a:t>center position </a:t>
            </a:r>
            <a:r>
              <a:rPr lang="en-US" altLang="zh-TW" dirty="0" smtClean="0"/>
              <a:t>of circular region from signature analysis.</a:t>
            </a:r>
            <a:endParaRPr lang="zh-TW" altLang="en-US" dirty="0" smtClean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807AC2-75B0-47D6-B607-742CCE8F440C}" type="slidenum">
              <a:rPr lang="en-US" altLang="zh-TW" smtClean="0"/>
              <a:pPr/>
              <a:t>44</a:t>
            </a:fld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altLang="zh-TW" dirty="0"/>
          </a:p>
        </p:txBody>
      </p:sp>
      <p:sp>
        <p:nvSpPr>
          <p:cNvPr id="6" name="副標題 6"/>
          <p:cNvSpPr txBox="1">
            <a:spLocks/>
          </p:cNvSpPr>
          <p:nvPr/>
        </p:nvSpPr>
        <p:spPr bwMode="auto">
          <a:xfrm>
            <a:off x="142844" y="-24"/>
            <a:ext cx="46482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tabLst/>
              <a:defRPr/>
            </a:pPr>
            <a:r>
              <a:rPr kumimoji="0" lang="en-US" altLang="zh-TW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Cambria Math" pitchFamily="18" charset="0"/>
                <a:cs typeface="+mn-cs"/>
              </a:rPr>
              <a:t>Signature</a:t>
            </a:r>
            <a:r>
              <a:rPr lang="en-US" altLang="zh-TW" sz="2800" kern="0" dirty="0" smtClean="0">
                <a:latin typeface="Comic Sans MS" pitchFamily="66" charset="0"/>
                <a:ea typeface="Cambria Math" pitchFamily="18" charset="0"/>
              </a:rPr>
              <a:t> Properties</a:t>
            </a:r>
            <a:endParaRPr kumimoji="0" lang="zh-TW" altLang="en-US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graphicFrame>
        <p:nvGraphicFramePr>
          <p:cNvPr id="566278" name="Object 2"/>
          <p:cNvGraphicFramePr>
            <a:graphicFrameLocks noChangeAspect="1"/>
          </p:cNvGraphicFramePr>
          <p:nvPr/>
        </p:nvGraphicFramePr>
        <p:xfrm>
          <a:off x="4357686" y="3357562"/>
          <a:ext cx="4286250" cy="838200"/>
        </p:xfrm>
        <a:graphic>
          <a:graphicData uri="http://schemas.openxmlformats.org/presentationml/2006/ole">
            <p:oleObj spid="_x0000_s64514" name="Equation" r:id="rId3" imgW="1777680" imgH="444240" progId="Equation.3">
              <p:embed/>
            </p:oleObj>
          </a:graphicData>
        </a:graphic>
      </p:graphicFrame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85852" y="3429000"/>
            <a:ext cx="2595566" cy="2277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11" name="Object 4"/>
          <p:cNvGraphicFramePr>
            <a:graphicFrameLocks noChangeAspect="1"/>
          </p:cNvGraphicFramePr>
          <p:nvPr/>
        </p:nvGraphicFramePr>
        <p:xfrm>
          <a:off x="2500298" y="4643446"/>
          <a:ext cx="552450" cy="355600"/>
        </p:xfrm>
        <a:graphic>
          <a:graphicData uri="http://schemas.openxmlformats.org/presentationml/2006/ole">
            <p:oleObj spid="_x0000_s64515" name="Equation" r:id="rId5" imgW="215640" imgH="177480" progId="Equation.3">
              <p:embed/>
            </p:oleObj>
          </a:graphicData>
        </a:graphic>
      </p:graphicFrame>
      <p:graphicFrame>
        <p:nvGraphicFramePr>
          <p:cNvPr id="12" name="Object 5"/>
          <p:cNvGraphicFramePr>
            <a:graphicFrameLocks noChangeAspect="1"/>
          </p:cNvGraphicFramePr>
          <p:nvPr/>
        </p:nvGraphicFramePr>
        <p:xfrm>
          <a:off x="2019286" y="4071942"/>
          <a:ext cx="552450" cy="406400"/>
        </p:xfrm>
        <a:graphic>
          <a:graphicData uri="http://schemas.openxmlformats.org/presentationml/2006/ole">
            <p:oleObj spid="_x0000_s64516" name="Equation" r:id="rId6" imgW="215640" imgH="203040" progId="Equation.3">
              <p:embed/>
            </p:oleObj>
          </a:graphicData>
        </a:graphic>
      </p:graphicFrame>
      <p:cxnSp>
        <p:nvCxnSpPr>
          <p:cNvPr id="13" name="直線接點 12"/>
          <p:cNvCxnSpPr/>
          <p:nvPr/>
        </p:nvCxnSpPr>
        <p:spPr bwMode="auto">
          <a:xfrm rot="5400000">
            <a:off x="2428860" y="4214818"/>
            <a:ext cx="571504" cy="142876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aphicFrame>
        <p:nvGraphicFramePr>
          <p:cNvPr id="9" name="Object 5"/>
          <p:cNvGraphicFramePr>
            <a:graphicFrameLocks noChangeAspect="1"/>
          </p:cNvGraphicFramePr>
          <p:nvPr/>
        </p:nvGraphicFramePr>
        <p:xfrm>
          <a:off x="4429124" y="4572008"/>
          <a:ext cx="4286250" cy="838200"/>
        </p:xfrm>
        <a:graphic>
          <a:graphicData uri="http://schemas.openxmlformats.org/presentationml/2006/ole">
            <p:oleObj spid="_x0000_s64517" name="方程式" r:id="rId7" imgW="1777680" imgH="444240" progId="Equation.3">
              <p:embed/>
            </p:oleObj>
          </a:graphicData>
        </a:graphic>
      </p:graphicFrame>
      <p:graphicFrame>
        <p:nvGraphicFramePr>
          <p:cNvPr id="14" name="Object 6"/>
          <p:cNvGraphicFramePr>
            <a:graphicFrameLocks noChangeAspect="1"/>
          </p:cNvGraphicFramePr>
          <p:nvPr/>
        </p:nvGraphicFramePr>
        <p:xfrm>
          <a:off x="3214678" y="3286124"/>
          <a:ext cx="1006475" cy="457200"/>
        </p:xfrm>
        <a:graphic>
          <a:graphicData uri="http://schemas.openxmlformats.org/presentationml/2006/ole">
            <p:oleObj spid="_x0000_s64518" name="方程式" r:id="rId8" imgW="393480" imgH="228600" progId="Equation.3">
              <p:embed/>
            </p:oleObj>
          </a:graphicData>
        </a:graphic>
      </p:graphicFrame>
      <p:cxnSp>
        <p:nvCxnSpPr>
          <p:cNvPr id="17" name="直線單箭頭接點 16"/>
          <p:cNvCxnSpPr/>
          <p:nvPr/>
        </p:nvCxnSpPr>
        <p:spPr bwMode="auto">
          <a:xfrm flipV="1">
            <a:off x="2714612" y="3714752"/>
            <a:ext cx="642942" cy="57150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graphicFrame>
        <p:nvGraphicFramePr>
          <p:cNvPr id="15" name="Object 7"/>
          <p:cNvGraphicFramePr>
            <a:graphicFrameLocks noChangeAspect="1"/>
          </p:cNvGraphicFramePr>
          <p:nvPr/>
        </p:nvGraphicFramePr>
        <p:xfrm>
          <a:off x="1285852" y="3214686"/>
          <a:ext cx="1006475" cy="482600"/>
        </p:xfrm>
        <a:graphic>
          <a:graphicData uri="http://schemas.openxmlformats.org/presentationml/2006/ole">
            <p:oleObj spid="_x0000_s64519" name="方程式" r:id="rId9" imgW="393480" imgH="241200" progId="Equation.3">
              <p:embed/>
            </p:oleObj>
          </a:graphicData>
        </a:graphic>
      </p:graphicFrame>
      <p:cxnSp>
        <p:nvCxnSpPr>
          <p:cNvPr id="19" name="直線單箭頭接點 18"/>
          <p:cNvCxnSpPr/>
          <p:nvPr/>
        </p:nvCxnSpPr>
        <p:spPr bwMode="auto">
          <a:xfrm rot="10800000">
            <a:off x="1928794" y="3643314"/>
            <a:ext cx="785818" cy="50006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Circle Center Determination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Derivation</a:t>
            </a:r>
            <a:endParaRPr lang="zh-TW" altLang="en-US" dirty="0" smtClean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807AC2-75B0-47D6-B607-742CCE8F440C}" type="slidenum">
              <a:rPr lang="en-US" altLang="zh-TW" smtClean="0"/>
              <a:pPr/>
              <a:t>45</a:t>
            </a:fld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altLang="zh-TW" dirty="0"/>
          </a:p>
        </p:txBody>
      </p:sp>
      <p:sp>
        <p:nvSpPr>
          <p:cNvPr id="6" name="副標題 6"/>
          <p:cNvSpPr txBox="1">
            <a:spLocks/>
          </p:cNvSpPr>
          <p:nvPr/>
        </p:nvSpPr>
        <p:spPr bwMode="auto">
          <a:xfrm>
            <a:off x="142844" y="-24"/>
            <a:ext cx="46482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tabLst/>
              <a:defRPr/>
            </a:pPr>
            <a:r>
              <a:rPr kumimoji="0" lang="en-US" altLang="zh-TW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Cambria Math" pitchFamily="18" charset="0"/>
                <a:cs typeface="+mn-cs"/>
              </a:rPr>
              <a:t>Signature</a:t>
            </a:r>
            <a:r>
              <a:rPr lang="en-US" altLang="zh-TW" sz="2800" kern="0" dirty="0" smtClean="0">
                <a:latin typeface="Comic Sans MS" pitchFamily="66" charset="0"/>
                <a:ea typeface="Cambria Math" pitchFamily="18" charset="0"/>
              </a:rPr>
              <a:t> Properties</a:t>
            </a:r>
            <a:endParaRPr kumimoji="0" lang="zh-TW" altLang="en-US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graphicFrame>
        <p:nvGraphicFramePr>
          <p:cNvPr id="566278" name="Object 2"/>
          <p:cNvGraphicFramePr>
            <a:graphicFrameLocks noChangeAspect="1"/>
          </p:cNvGraphicFramePr>
          <p:nvPr/>
        </p:nvGraphicFramePr>
        <p:xfrm>
          <a:off x="1143002" y="3357562"/>
          <a:ext cx="3786188" cy="714375"/>
        </p:xfrm>
        <a:graphic>
          <a:graphicData uri="http://schemas.openxmlformats.org/presentationml/2006/ole">
            <p:oleObj spid="_x0000_s65538" name="Equation" r:id="rId3" imgW="1739880" imgH="393480" progId="Equation.3">
              <p:embed/>
            </p:oleObj>
          </a:graphicData>
        </a:graphic>
      </p:graphicFrame>
      <p:graphicFrame>
        <p:nvGraphicFramePr>
          <p:cNvPr id="7" name="Object 3"/>
          <p:cNvGraphicFramePr>
            <a:graphicFrameLocks noChangeAspect="1"/>
          </p:cNvGraphicFramePr>
          <p:nvPr/>
        </p:nvGraphicFramePr>
        <p:xfrm>
          <a:off x="1142977" y="4214812"/>
          <a:ext cx="3286125" cy="714375"/>
        </p:xfrm>
        <a:graphic>
          <a:graphicData uri="http://schemas.openxmlformats.org/presentationml/2006/ole">
            <p:oleObj spid="_x0000_s65539" name="Equation" r:id="rId4" imgW="1511280" imgH="431640" progId="Equation.3">
              <p:embed/>
            </p:oleObj>
          </a:graphicData>
        </a:graphic>
      </p:graphicFrame>
      <p:graphicFrame>
        <p:nvGraphicFramePr>
          <p:cNvPr id="8" name="Object 4"/>
          <p:cNvGraphicFramePr>
            <a:graphicFrameLocks noChangeAspect="1"/>
          </p:cNvGraphicFramePr>
          <p:nvPr/>
        </p:nvGraphicFramePr>
        <p:xfrm>
          <a:off x="1142977" y="5072062"/>
          <a:ext cx="3429000" cy="642938"/>
        </p:xfrm>
        <a:graphic>
          <a:graphicData uri="http://schemas.openxmlformats.org/presentationml/2006/ole">
            <p:oleObj spid="_x0000_s65540" name="Equation" r:id="rId5" imgW="1638000" imgH="393480" progId="Equation.3">
              <p:embed/>
            </p:oleObj>
          </a:graphicData>
        </a:graphic>
      </p:graphicFrame>
      <p:graphicFrame>
        <p:nvGraphicFramePr>
          <p:cNvPr id="9" name="Object 5"/>
          <p:cNvGraphicFramePr>
            <a:graphicFrameLocks noChangeAspect="1"/>
          </p:cNvGraphicFramePr>
          <p:nvPr/>
        </p:nvGraphicFramePr>
        <p:xfrm>
          <a:off x="1142977" y="5857875"/>
          <a:ext cx="2711450" cy="642937"/>
        </p:xfrm>
        <a:graphic>
          <a:graphicData uri="http://schemas.openxmlformats.org/presentationml/2006/ole">
            <p:oleObj spid="_x0000_s65541" name="Equation" r:id="rId6" imgW="1295280" imgH="393480" progId="Equation.3">
              <p:embed/>
            </p:oleObj>
          </a:graphicData>
        </a:graphic>
      </p:graphicFrame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286380" y="2928934"/>
            <a:ext cx="3487068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10" name="Object 6"/>
          <p:cNvGraphicFramePr>
            <a:graphicFrameLocks noChangeAspect="1"/>
          </p:cNvGraphicFramePr>
          <p:nvPr/>
        </p:nvGraphicFramePr>
        <p:xfrm>
          <a:off x="1214414" y="2214554"/>
          <a:ext cx="4257675" cy="887413"/>
        </p:xfrm>
        <a:graphic>
          <a:graphicData uri="http://schemas.openxmlformats.org/presentationml/2006/ole">
            <p:oleObj spid="_x0000_s65542" name="Equation" r:id="rId8" imgW="1663560" imgH="4442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Circle Center Determination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Derivation</a:t>
            </a:r>
            <a:endParaRPr lang="zh-TW" altLang="en-US" dirty="0" smtClean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807AC2-75B0-47D6-B607-742CCE8F440C}" type="slidenum">
              <a:rPr lang="en-US" altLang="zh-TW" smtClean="0"/>
              <a:pPr/>
              <a:t>46</a:t>
            </a:fld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altLang="zh-TW" dirty="0"/>
          </a:p>
        </p:txBody>
      </p:sp>
      <p:sp>
        <p:nvSpPr>
          <p:cNvPr id="6" name="副標題 6"/>
          <p:cNvSpPr txBox="1">
            <a:spLocks/>
          </p:cNvSpPr>
          <p:nvPr/>
        </p:nvSpPr>
        <p:spPr bwMode="auto">
          <a:xfrm>
            <a:off x="142844" y="-24"/>
            <a:ext cx="46482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tabLst/>
              <a:defRPr/>
            </a:pPr>
            <a:r>
              <a:rPr kumimoji="0" lang="en-US" altLang="zh-TW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Cambria Math" pitchFamily="18" charset="0"/>
                <a:cs typeface="+mn-cs"/>
              </a:rPr>
              <a:t>Signature</a:t>
            </a:r>
            <a:r>
              <a:rPr lang="en-US" altLang="zh-TW" sz="2800" kern="0" dirty="0" smtClean="0">
                <a:latin typeface="Comic Sans MS" pitchFamily="66" charset="0"/>
                <a:ea typeface="Cambria Math" pitchFamily="18" charset="0"/>
              </a:rPr>
              <a:t> Properties</a:t>
            </a:r>
            <a:endParaRPr kumimoji="0" lang="zh-TW" altLang="en-US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57818" y="2643182"/>
            <a:ext cx="3487068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566278" name="Object 2"/>
          <p:cNvGraphicFramePr>
            <a:graphicFrameLocks noChangeAspect="1"/>
          </p:cNvGraphicFramePr>
          <p:nvPr/>
        </p:nvGraphicFramePr>
        <p:xfrm>
          <a:off x="1142976" y="3286124"/>
          <a:ext cx="2711450" cy="642938"/>
        </p:xfrm>
        <a:graphic>
          <a:graphicData uri="http://schemas.openxmlformats.org/presentationml/2006/ole">
            <p:oleObj spid="_x0000_s66562" name="Equation" r:id="rId4" imgW="1295280" imgH="393480" progId="Equation.3">
              <p:embed/>
            </p:oleObj>
          </a:graphicData>
        </a:graphic>
      </p:graphicFrame>
      <p:graphicFrame>
        <p:nvGraphicFramePr>
          <p:cNvPr id="8" name="Object 3"/>
          <p:cNvGraphicFramePr>
            <a:graphicFrameLocks noChangeAspect="1"/>
          </p:cNvGraphicFramePr>
          <p:nvPr/>
        </p:nvGraphicFramePr>
        <p:xfrm>
          <a:off x="1214414" y="2285992"/>
          <a:ext cx="1917700" cy="887413"/>
        </p:xfrm>
        <a:graphic>
          <a:graphicData uri="http://schemas.openxmlformats.org/presentationml/2006/ole">
            <p:oleObj spid="_x0000_s66563" name="方程式" r:id="rId5" imgW="749160" imgH="444240" progId="Equation.3">
              <p:embed/>
            </p:oleObj>
          </a:graphicData>
        </a:graphic>
      </p:graphicFrame>
      <p:graphicFrame>
        <p:nvGraphicFramePr>
          <p:cNvPr id="10" name="Object 4"/>
          <p:cNvGraphicFramePr>
            <a:graphicFrameLocks noChangeAspect="1"/>
          </p:cNvGraphicFramePr>
          <p:nvPr/>
        </p:nvGraphicFramePr>
        <p:xfrm>
          <a:off x="928662" y="4143380"/>
          <a:ext cx="3152775" cy="785812"/>
        </p:xfrm>
        <a:graphic>
          <a:graphicData uri="http://schemas.openxmlformats.org/presentationml/2006/ole">
            <p:oleObj spid="_x0000_s66564" name="Equation" r:id="rId6" imgW="1231560" imgH="393480" progId="Equation.3">
              <p:embed/>
            </p:oleObj>
          </a:graphicData>
        </a:graphic>
      </p:graphicFrame>
      <p:sp>
        <p:nvSpPr>
          <p:cNvPr id="11" name="文字方塊 10"/>
          <p:cNvSpPr txBox="1"/>
          <p:nvPr/>
        </p:nvSpPr>
        <p:spPr>
          <a:xfrm>
            <a:off x="714348" y="5000636"/>
            <a:ext cx="4643470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200"/>
              </a:lnSpc>
            </a:pPr>
            <a:r>
              <a:rPr lang="en-US" altLang="zh-TW" sz="2000" dirty="0" smtClean="0">
                <a:solidFill>
                  <a:srgbClr val="0070C0"/>
                </a:solidFill>
              </a:rPr>
              <a:t>Compute by a table-look-up technique</a:t>
            </a:r>
            <a:endParaRPr lang="zh-TW" altLang="en-US" sz="2000" dirty="0"/>
          </a:p>
        </p:txBody>
      </p:sp>
      <p:sp>
        <p:nvSpPr>
          <p:cNvPr id="12" name="矩形 11"/>
          <p:cNvSpPr/>
          <p:nvPr/>
        </p:nvSpPr>
        <p:spPr bwMode="auto">
          <a:xfrm>
            <a:off x="2500298" y="4357694"/>
            <a:ext cx="214314" cy="357190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矩形 12"/>
          <p:cNvSpPr/>
          <p:nvPr/>
        </p:nvSpPr>
        <p:spPr bwMode="auto">
          <a:xfrm>
            <a:off x="3786182" y="4357694"/>
            <a:ext cx="214314" cy="357190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14" name="直線單箭頭接點 13"/>
          <p:cNvCxnSpPr>
            <a:stCxn id="13" idx="2"/>
            <a:endCxn id="11" idx="0"/>
          </p:cNvCxnSpPr>
          <p:nvPr/>
        </p:nvCxnSpPr>
        <p:spPr bwMode="auto">
          <a:xfrm rot="5400000">
            <a:off x="3321835" y="4429132"/>
            <a:ext cx="285752" cy="85725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" name="直線單箭頭接點 14"/>
          <p:cNvCxnSpPr>
            <a:stCxn id="12" idx="2"/>
          </p:cNvCxnSpPr>
          <p:nvPr/>
        </p:nvCxnSpPr>
        <p:spPr bwMode="auto">
          <a:xfrm rot="16200000" flipH="1">
            <a:off x="2518157" y="4804181"/>
            <a:ext cx="357192" cy="17859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graphicFrame>
        <p:nvGraphicFramePr>
          <p:cNvPr id="16" name="Object 5"/>
          <p:cNvGraphicFramePr>
            <a:graphicFrameLocks noChangeAspect="1"/>
          </p:cNvGraphicFramePr>
          <p:nvPr/>
        </p:nvGraphicFramePr>
        <p:xfrm>
          <a:off x="928662" y="5643578"/>
          <a:ext cx="4225925" cy="885825"/>
        </p:xfrm>
        <a:graphic>
          <a:graphicData uri="http://schemas.openxmlformats.org/presentationml/2006/ole">
            <p:oleObj spid="_x0000_s66565" name="Equation" r:id="rId7" imgW="1650960" imgH="4442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Circle Center Determination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285720" y="1643050"/>
            <a:ext cx="6000792" cy="4648200"/>
          </a:xfrm>
        </p:spPr>
        <p:txBody>
          <a:bodyPr/>
          <a:lstStyle/>
          <a:p>
            <a:r>
              <a:rPr lang="en-US" altLang="zh-TW" dirty="0" smtClean="0"/>
              <a:t>Algorithm</a:t>
            </a:r>
          </a:p>
          <a:p>
            <a:pPr lvl="1">
              <a:lnSpc>
                <a:spcPts val="3200"/>
              </a:lnSpc>
              <a:spcBef>
                <a:spcPts val="1800"/>
              </a:spcBef>
            </a:pPr>
            <a:r>
              <a:rPr lang="en-US" altLang="zh-TW" dirty="0" smtClean="0">
                <a:solidFill>
                  <a:srgbClr val="00B050"/>
                </a:solidFill>
                <a:latin typeface="Comic Sans MS" pitchFamily="66" charset="0"/>
              </a:rPr>
              <a:t>Step 1:</a:t>
            </a:r>
            <a:r>
              <a:rPr lang="en-US" altLang="zh-TW" dirty="0" smtClean="0"/>
              <a:t> Partition the circuit into four quadrants formed by two </a:t>
            </a:r>
            <a:r>
              <a:rPr lang="en-US" altLang="zh-TW" dirty="0" smtClean="0">
                <a:solidFill>
                  <a:srgbClr val="00B050"/>
                </a:solidFill>
              </a:rPr>
              <a:t>orthogonal</a:t>
            </a:r>
            <a:r>
              <a:rPr lang="en-US" altLang="zh-TW" dirty="0" smtClean="0"/>
              <a:t> lines intersecting </a:t>
            </a:r>
            <a:r>
              <a:rPr lang="en-US" altLang="zh-TW" dirty="0" smtClean="0">
                <a:solidFill>
                  <a:srgbClr val="00B050"/>
                </a:solidFill>
              </a:rPr>
              <a:t>inside</a:t>
            </a:r>
            <a:r>
              <a:rPr lang="en-US" altLang="zh-TW" dirty="0" smtClean="0"/>
              <a:t> the circle.</a:t>
            </a:r>
          </a:p>
          <a:p>
            <a:pPr lvl="1">
              <a:lnSpc>
                <a:spcPts val="3200"/>
              </a:lnSpc>
              <a:spcBef>
                <a:spcPts val="1800"/>
              </a:spcBef>
            </a:pPr>
            <a:r>
              <a:rPr lang="en-US" altLang="zh-TW" dirty="0" smtClean="0">
                <a:solidFill>
                  <a:srgbClr val="00B050"/>
                </a:solidFill>
                <a:latin typeface="Comic Sans MS" pitchFamily="66" charset="0"/>
              </a:rPr>
              <a:t>Step 2: </a:t>
            </a:r>
            <a:r>
              <a:rPr lang="en-US" altLang="zh-TW" dirty="0" smtClean="0">
                <a:latin typeface="+mj-lt"/>
              </a:rPr>
              <a:t>Using signature analysis to compute the areas A, B, C, and, D.</a:t>
            </a:r>
          </a:p>
          <a:p>
            <a:pPr lvl="1">
              <a:lnSpc>
                <a:spcPts val="3200"/>
              </a:lnSpc>
              <a:spcBef>
                <a:spcPts val="1800"/>
              </a:spcBef>
            </a:pPr>
            <a:r>
              <a:rPr lang="en-US" altLang="zh-TW" dirty="0" smtClean="0">
                <a:solidFill>
                  <a:srgbClr val="00B050"/>
                </a:solidFill>
                <a:latin typeface="Comic Sans MS" pitchFamily="66" charset="0"/>
              </a:rPr>
              <a:t>Step 3:</a:t>
            </a:r>
            <a:r>
              <a:rPr lang="en-US" altLang="zh-TW" dirty="0" smtClean="0">
                <a:latin typeface="+mj-lt"/>
              </a:rPr>
              <a:t> Compute              using the derived equation.</a:t>
            </a:r>
            <a:endParaRPr lang="zh-TW" altLang="en-US" dirty="0">
              <a:latin typeface="+mj-lt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07AC2-75B0-47D6-B607-742CCE8F440C}" type="slidenum">
              <a:rPr lang="en-US" altLang="zh-TW" smtClean="0"/>
              <a:pPr/>
              <a:t>47</a:t>
            </a:fld>
            <a:endParaRPr lang="en-US" altLang="zh-TW"/>
          </a:p>
        </p:txBody>
      </p:sp>
      <p:pic>
        <p:nvPicPr>
          <p:cNvPr id="614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86512" y="1785926"/>
            <a:ext cx="2595566" cy="2277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566278" name="Object 3"/>
          <p:cNvGraphicFramePr>
            <a:graphicFrameLocks noChangeAspect="1"/>
          </p:cNvGraphicFramePr>
          <p:nvPr/>
        </p:nvGraphicFramePr>
        <p:xfrm>
          <a:off x="3500430" y="4857760"/>
          <a:ext cx="1104900" cy="406400"/>
        </p:xfrm>
        <a:graphic>
          <a:graphicData uri="http://schemas.openxmlformats.org/presentationml/2006/ole">
            <p:oleObj spid="_x0000_s61443" name="Equation" r:id="rId4" imgW="431640" imgH="203040" progId="Equation.3">
              <p:embed/>
            </p:oleObj>
          </a:graphicData>
        </a:graphic>
      </p:graphicFrame>
      <p:graphicFrame>
        <p:nvGraphicFramePr>
          <p:cNvPr id="6" name="Object 4"/>
          <p:cNvGraphicFramePr>
            <a:graphicFrameLocks noChangeAspect="1"/>
          </p:cNvGraphicFramePr>
          <p:nvPr/>
        </p:nvGraphicFramePr>
        <p:xfrm>
          <a:off x="7500958" y="3000372"/>
          <a:ext cx="552450" cy="355600"/>
        </p:xfrm>
        <a:graphic>
          <a:graphicData uri="http://schemas.openxmlformats.org/presentationml/2006/ole">
            <p:oleObj spid="_x0000_s61444" name="Equation" r:id="rId5" imgW="215640" imgH="177480" progId="Equation.3">
              <p:embed/>
            </p:oleObj>
          </a:graphicData>
        </a:graphic>
      </p:graphicFrame>
      <p:graphicFrame>
        <p:nvGraphicFramePr>
          <p:cNvPr id="8" name="Object 5"/>
          <p:cNvGraphicFramePr>
            <a:graphicFrameLocks noChangeAspect="1"/>
          </p:cNvGraphicFramePr>
          <p:nvPr/>
        </p:nvGraphicFramePr>
        <p:xfrm>
          <a:off x="7019946" y="2428868"/>
          <a:ext cx="552450" cy="406400"/>
        </p:xfrm>
        <a:graphic>
          <a:graphicData uri="http://schemas.openxmlformats.org/presentationml/2006/ole">
            <p:oleObj spid="_x0000_s61445" name="Equation" r:id="rId6" imgW="215640" imgH="203040" progId="Equation.3">
              <p:embed/>
            </p:oleObj>
          </a:graphicData>
        </a:graphic>
      </p:graphicFrame>
      <p:cxnSp>
        <p:nvCxnSpPr>
          <p:cNvPr id="12" name="直線接點 11"/>
          <p:cNvCxnSpPr/>
          <p:nvPr/>
        </p:nvCxnSpPr>
        <p:spPr bwMode="auto">
          <a:xfrm rot="5400000">
            <a:off x="7429520" y="2571744"/>
            <a:ext cx="571504" cy="142876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aphicFrame>
        <p:nvGraphicFramePr>
          <p:cNvPr id="9" name="Object 6"/>
          <p:cNvGraphicFramePr>
            <a:graphicFrameLocks noChangeAspect="1"/>
          </p:cNvGraphicFramePr>
          <p:nvPr/>
        </p:nvGraphicFramePr>
        <p:xfrm>
          <a:off x="4000496" y="5357826"/>
          <a:ext cx="4286280" cy="837514"/>
        </p:xfrm>
        <a:graphic>
          <a:graphicData uri="http://schemas.openxmlformats.org/presentationml/2006/ole">
            <p:oleObj spid="_x0000_s61446" name="Equation" r:id="rId7" imgW="1777680" imgH="4442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80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en-US" altLang="zh-TW" dirty="0">
                <a:solidFill>
                  <a:srgbClr val="330066"/>
                </a:solidFill>
                <a:latin typeface="Comic Sans MS" pitchFamily="66" charset="0"/>
                <a:ea typeface="新細明體"/>
              </a:rPr>
              <a:t>Computer and Robot Vision I</a:t>
            </a:r>
            <a:endParaRPr lang="en-US" altLang="zh-TW" dirty="0">
              <a:ea typeface="新細明體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71538" y="3317409"/>
            <a:ext cx="7286676" cy="15819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  <a:buClr>
                <a:srgbClr val="330066"/>
              </a:buClr>
              <a:buSzPct val="70000"/>
            </a:pPr>
            <a:r>
              <a:rPr kumimoji="1" lang="en-US" altLang="zh-TW" sz="4400" b="1" kern="0" noProof="0" dirty="0" smtClean="0">
                <a:solidFill>
                  <a:srgbClr val="336600"/>
                </a:solidFill>
                <a:latin typeface="Comic Sans MS" pitchFamily="66" charset="0"/>
                <a:ea typeface="新細明體"/>
              </a:rPr>
              <a:t>Contour-Based </a:t>
            </a:r>
          </a:p>
          <a:p>
            <a:pPr lvl="0" algn="ctr">
              <a:spcBef>
                <a:spcPct val="20000"/>
              </a:spcBef>
              <a:buClr>
                <a:srgbClr val="330066"/>
              </a:buClr>
              <a:buSzPct val="70000"/>
            </a:pPr>
            <a:r>
              <a:rPr kumimoji="1" lang="en-US" altLang="zh-TW" sz="4400" b="1" kern="0" noProof="0" dirty="0" smtClean="0">
                <a:solidFill>
                  <a:srgbClr val="336600"/>
                </a:solidFill>
                <a:latin typeface="Comic Sans MS" pitchFamily="66" charset="0"/>
                <a:ea typeface="新細明體"/>
              </a:rPr>
              <a:t>Shape Representation</a:t>
            </a:r>
            <a:endParaRPr kumimoji="1" lang="en-US" altLang="zh-TW" sz="4400" b="1" i="0" u="none" strike="noStrike" kern="0" cap="none" spc="0" normalizeH="0" baseline="0" noProof="0" dirty="0">
              <a:ln>
                <a:noFill/>
              </a:ln>
              <a:solidFill>
                <a:srgbClr val="336600"/>
              </a:solidFill>
              <a:effectLst/>
              <a:uLnTx/>
              <a:uFillTx/>
              <a:latin typeface="Comic Sans MS" pitchFamily="66" charset="0"/>
              <a:ea typeface="新細明體"/>
              <a:cs typeface="+mn-cs"/>
            </a:endParaRPr>
          </a:p>
        </p:txBody>
      </p:sp>
      <p:sp>
        <p:nvSpPr>
          <p:cNvPr id="7" name="副標題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TW" dirty="0" smtClean="0">
                <a:latin typeface="Comic Sans MS" pitchFamily="66" charset="0"/>
                <a:ea typeface="Cambria Math" pitchFamily="18" charset="0"/>
              </a:rPr>
              <a:t>Introduction</a:t>
            </a:r>
            <a:endParaRPr lang="zh-TW" altLang="en-US" dirty="0">
              <a:latin typeface="Comic Sans MS" pitchFamily="66" charset="0"/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807AC2-75B0-47D6-B607-742CCE8F440C}" type="slidenum">
              <a:rPr lang="en-US" altLang="zh-TW" smtClean="0"/>
              <a:pPr/>
              <a:t>48</a:t>
            </a:fld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Chain Code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Description</a:t>
            </a:r>
          </a:p>
          <a:p>
            <a:pPr lvl="1">
              <a:lnSpc>
                <a:spcPts val="3200"/>
              </a:lnSpc>
            </a:pPr>
            <a:r>
              <a:rPr lang="en-US" altLang="zh-TW" dirty="0" smtClean="0"/>
              <a:t>It describes an object by a sequence of </a:t>
            </a:r>
            <a:r>
              <a:rPr lang="en-US" altLang="zh-TW" dirty="0" smtClean="0">
                <a:solidFill>
                  <a:srgbClr val="00B050"/>
                </a:solidFill>
              </a:rPr>
              <a:t>unit-size line segment </a:t>
            </a:r>
            <a:r>
              <a:rPr lang="en-US" altLang="zh-TW" dirty="0" smtClean="0"/>
              <a:t>with a </a:t>
            </a:r>
            <a:r>
              <a:rPr lang="en-US" altLang="zh-TW" dirty="0" smtClean="0">
                <a:solidFill>
                  <a:srgbClr val="00B050"/>
                </a:solidFill>
              </a:rPr>
              <a:t>given orientation</a:t>
            </a:r>
            <a:r>
              <a:rPr lang="en-US" altLang="zh-TW" dirty="0" smtClean="0"/>
              <a:t>.</a:t>
            </a:r>
          </a:p>
          <a:p>
            <a:pPr lvl="1">
              <a:lnSpc>
                <a:spcPts val="3200"/>
              </a:lnSpc>
            </a:pPr>
            <a:r>
              <a:rPr lang="en-US" altLang="zh-TW" dirty="0" smtClean="0"/>
              <a:t>The first element must bear information about its position to permit region reconstruction.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807AC2-75B0-47D6-B607-742CCE8F440C}" type="slidenum">
              <a:rPr lang="en-US" altLang="zh-TW" smtClean="0"/>
              <a:pPr/>
              <a:t>49</a:t>
            </a:fld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altLang="zh-TW" dirty="0"/>
          </a:p>
        </p:txBody>
      </p:sp>
      <p:pic>
        <p:nvPicPr>
          <p:cNvPr id="675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32" y="4143380"/>
            <a:ext cx="5214974" cy="190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文字方塊 6"/>
          <p:cNvSpPr txBox="1"/>
          <p:nvPr/>
        </p:nvSpPr>
        <p:spPr>
          <a:xfrm>
            <a:off x="1714480" y="6072206"/>
            <a:ext cx="59955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>
                <a:solidFill>
                  <a:srgbClr val="0070C0"/>
                </a:solidFill>
              </a:rPr>
              <a:t>Chain Code: 3, 0, 0, 3, 0, 1, 1, 2, 1, 2, 3, 2 </a:t>
            </a:r>
            <a:endParaRPr lang="zh-TW" altLang="en-US" sz="24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Chain Code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Matching Requirement</a:t>
            </a:r>
          </a:p>
          <a:p>
            <a:pPr lvl="1">
              <a:lnSpc>
                <a:spcPts val="3200"/>
              </a:lnSpc>
            </a:pPr>
            <a:r>
              <a:rPr lang="en-US" altLang="zh-TW" dirty="0" smtClean="0"/>
              <a:t>It must be independent of the choice of the first border pixel in the sequence.</a:t>
            </a:r>
          </a:p>
          <a:p>
            <a:pPr lvl="1">
              <a:lnSpc>
                <a:spcPts val="3200"/>
              </a:lnSpc>
            </a:pPr>
            <a:r>
              <a:rPr lang="en-US" altLang="zh-TW" dirty="0" smtClean="0"/>
              <a:t>It requires the </a:t>
            </a:r>
            <a:r>
              <a:rPr lang="en-US" altLang="zh-TW" dirty="0" smtClean="0">
                <a:solidFill>
                  <a:srgbClr val="00B050"/>
                </a:solidFill>
              </a:rPr>
              <a:t>normalization</a:t>
            </a:r>
            <a:r>
              <a:rPr lang="en-US" altLang="zh-TW" dirty="0" smtClean="0"/>
              <a:t> of  chain code</a:t>
            </a:r>
          </a:p>
          <a:p>
            <a:pPr lvl="2">
              <a:lnSpc>
                <a:spcPts val="3200"/>
              </a:lnSpc>
            </a:pPr>
            <a:r>
              <a:rPr lang="en-US" altLang="zh-TW" dirty="0" smtClean="0"/>
              <a:t>Interpret the chain code as a base 4 number.</a:t>
            </a:r>
          </a:p>
          <a:p>
            <a:pPr lvl="2">
              <a:lnSpc>
                <a:spcPts val="3200"/>
              </a:lnSpc>
            </a:pPr>
            <a:r>
              <a:rPr lang="en-US" altLang="zh-TW" dirty="0" smtClean="0"/>
              <a:t>Find the pixel in the border sequence which results in the minimum integer number. 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807AC2-75B0-47D6-B607-742CCE8F440C}" type="slidenum">
              <a:rPr lang="en-US" altLang="zh-TW" smtClean="0"/>
              <a:pPr/>
              <a:t>50</a:t>
            </a:fld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altLang="zh-TW" dirty="0"/>
          </a:p>
        </p:txBody>
      </p:sp>
      <p:sp>
        <p:nvSpPr>
          <p:cNvPr id="6" name="文字方塊 5"/>
          <p:cNvSpPr txBox="1"/>
          <p:nvPr/>
        </p:nvSpPr>
        <p:spPr>
          <a:xfrm>
            <a:off x="1663307" y="5039037"/>
            <a:ext cx="44803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>
                <a:solidFill>
                  <a:srgbClr val="0070C0"/>
                </a:solidFill>
              </a:rPr>
              <a:t>Chain Code: (300301121232)</a:t>
            </a:r>
            <a:r>
              <a:rPr lang="en-US" altLang="zh-TW" sz="1000" dirty="0" smtClean="0">
                <a:solidFill>
                  <a:srgbClr val="0070C0"/>
                </a:solidFill>
              </a:rPr>
              <a:t>4</a:t>
            </a:r>
            <a:r>
              <a:rPr lang="en-US" altLang="zh-TW" sz="2400" dirty="0" smtClean="0">
                <a:solidFill>
                  <a:srgbClr val="0070C0"/>
                </a:solidFill>
              </a:rPr>
              <a:t> </a:t>
            </a:r>
            <a:endParaRPr lang="zh-TW" altLang="en-US" sz="2400" dirty="0">
              <a:solidFill>
                <a:srgbClr val="0070C0"/>
              </a:solidFill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1663307" y="5681979"/>
            <a:ext cx="43793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>
                <a:solidFill>
                  <a:srgbClr val="0070C0"/>
                </a:solidFill>
              </a:rPr>
              <a:t>Chain Code: (003011212323)</a:t>
            </a:r>
            <a:r>
              <a:rPr lang="en-US" altLang="zh-TW" sz="1000" dirty="0" smtClean="0">
                <a:solidFill>
                  <a:srgbClr val="0070C0"/>
                </a:solidFill>
              </a:rPr>
              <a:t>4</a:t>
            </a:r>
            <a:r>
              <a:rPr lang="en-US" altLang="zh-TW" sz="2400" dirty="0" smtClean="0">
                <a:solidFill>
                  <a:srgbClr val="0070C0"/>
                </a:solidFill>
              </a:rPr>
              <a:t> </a:t>
            </a:r>
            <a:endParaRPr lang="zh-TW" altLang="en-US" sz="24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Curvature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Description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Curvature is defined as the </a:t>
            </a:r>
            <a:r>
              <a:rPr lang="en-US" altLang="zh-TW" dirty="0" smtClean="0">
                <a:solidFill>
                  <a:srgbClr val="00B050"/>
                </a:solidFill>
              </a:rPr>
              <a:t>rate of change of slope </a:t>
            </a:r>
            <a:r>
              <a:rPr lang="en-US" altLang="zh-TW" dirty="0" smtClean="0"/>
              <a:t>in the continuous case.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The evaluation algorithm in the discrete case is based on the detection of angles between two lines.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Values of the curvature at all boundary pixels can be represented by a histogram for matching.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807AC2-75B0-47D6-B607-742CCE8F440C}" type="slidenum">
              <a:rPr lang="en-US" altLang="zh-TW" smtClean="0"/>
              <a:pPr/>
              <a:t>51</a:t>
            </a:fld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Curvature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zh-TW" dirty="0" smtClean="0"/>
          </a:p>
          <a:p>
            <a:pPr lvl="1"/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807AC2-75B0-47D6-B607-742CCE8F440C}" type="slidenum">
              <a:rPr lang="en-US" altLang="zh-TW" smtClean="0"/>
              <a:pPr/>
              <a:t>52</a:t>
            </a:fld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altLang="zh-TW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7356" y="1714488"/>
            <a:ext cx="5919150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文字方塊 7"/>
          <p:cNvSpPr txBox="1"/>
          <p:nvPr/>
        </p:nvSpPr>
        <p:spPr>
          <a:xfrm>
            <a:off x="2000232" y="5572140"/>
            <a:ext cx="57864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i="1" dirty="0" smtClean="0"/>
              <a:t>b</a:t>
            </a:r>
            <a:r>
              <a:rPr lang="en-US" altLang="zh-TW" sz="2000" dirty="0" smtClean="0"/>
              <a:t>: sensitivity to local changes.</a:t>
            </a:r>
            <a:endParaRPr lang="zh-TW" alt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Signature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Description</a:t>
            </a:r>
          </a:p>
          <a:p>
            <a:pPr lvl="1">
              <a:lnSpc>
                <a:spcPts val="3200"/>
              </a:lnSpc>
            </a:pPr>
            <a:r>
              <a:rPr lang="en-US" altLang="zh-TW" dirty="0" smtClean="0"/>
              <a:t>The signature is a sequence of </a:t>
            </a:r>
            <a:r>
              <a:rPr lang="en-US" altLang="zh-TW" dirty="0" smtClean="0">
                <a:solidFill>
                  <a:srgbClr val="00B050"/>
                </a:solidFill>
              </a:rPr>
              <a:t>normal contour distances</a:t>
            </a:r>
            <a:r>
              <a:rPr lang="en-US" altLang="zh-TW" dirty="0" smtClean="0"/>
              <a:t>.</a:t>
            </a:r>
          </a:p>
          <a:p>
            <a:pPr lvl="1">
              <a:lnSpc>
                <a:spcPts val="3200"/>
              </a:lnSpc>
            </a:pPr>
            <a:r>
              <a:rPr lang="en-US" altLang="zh-TW" dirty="0" smtClean="0"/>
              <a:t>It can be calculated for each boundary elements as a function of the </a:t>
            </a:r>
            <a:r>
              <a:rPr lang="en-US" altLang="zh-TW" dirty="0" smtClean="0">
                <a:solidFill>
                  <a:srgbClr val="00B050"/>
                </a:solidFill>
              </a:rPr>
              <a:t>path length</a:t>
            </a:r>
            <a:r>
              <a:rPr lang="en-US" altLang="zh-TW" dirty="0" smtClean="0"/>
              <a:t>.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807AC2-75B0-47D6-B607-742CCE8F440C}" type="slidenum">
              <a:rPr lang="en-US" altLang="zh-TW" smtClean="0"/>
              <a:pPr/>
              <a:t>53</a:t>
            </a:fld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altLang="zh-TW" dirty="0"/>
          </a:p>
        </p:txBody>
      </p:sp>
      <p:pic>
        <p:nvPicPr>
          <p:cNvPr id="696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52" y="4429132"/>
            <a:ext cx="2071702" cy="16171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63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00496" y="4357694"/>
            <a:ext cx="3429024" cy="1686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Chord Distribution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Description</a:t>
            </a:r>
          </a:p>
          <a:p>
            <a:pPr lvl="1">
              <a:lnSpc>
                <a:spcPts val="3200"/>
              </a:lnSpc>
            </a:pPr>
            <a:r>
              <a:rPr lang="en-US" altLang="zh-TW" dirty="0" smtClean="0"/>
              <a:t>Chord is a line joining any two points of the region boundary.</a:t>
            </a:r>
          </a:p>
          <a:p>
            <a:pPr lvl="1">
              <a:lnSpc>
                <a:spcPts val="3200"/>
              </a:lnSpc>
            </a:pPr>
            <a:r>
              <a:rPr lang="en-US" altLang="zh-TW" dirty="0" smtClean="0"/>
              <a:t>The distribution of </a:t>
            </a:r>
            <a:r>
              <a:rPr lang="en-US" altLang="zh-TW" dirty="0" smtClean="0">
                <a:solidFill>
                  <a:srgbClr val="00B050"/>
                </a:solidFill>
              </a:rPr>
              <a:t>lengths</a:t>
            </a:r>
            <a:r>
              <a:rPr lang="en-US" altLang="zh-TW" dirty="0" smtClean="0"/>
              <a:t> and </a:t>
            </a:r>
            <a:r>
              <a:rPr lang="en-US" altLang="zh-TW" dirty="0" smtClean="0">
                <a:solidFill>
                  <a:srgbClr val="00B050"/>
                </a:solidFill>
              </a:rPr>
              <a:t>angles</a:t>
            </a:r>
            <a:r>
              <a:rPr lang="en-US" altLang="zh-TW" dirty="0" smtClean="0"/>
              <a:t> of all chords may be used for shape description.</a:t>
            </a:r>
          </a:p>
          <a:p>
            <a:pPr>
              <a:lnSpc>
                <a:spcPts val="3200"/>
              </a:lnSpc>
            </a:pPr>
            <a:r>
              <a:rPr lang="en-US" altLang="zh-TW" dirty="0" smtClean="0"/>
              <a:t>Definition of Chord Distribution</a:t>
            </a:r>
          </a:p>
          <a:p>
            <a:pPr lvl="1">
              <a:lnSpc>
                <a:spcPts val="3200"/>
              </a:lnSpc>
            </a:pPr>
            <a:r>
              <a:rPr lang="en-US" altLang="zh-TW" dirty="0" smtClean="0"/>
              <a:t>                : contour points</a:t>
            </a:r>
          </a:p>
          <a:p>
            <a:pPr lvl="1">
              <a:lnSpc>
                <a:spcPts val="3200"/>
              </a:lnSpc>
            </a:pPr>
            <a:r>
              <a:rPr lang="en-US" altLang="zh-TW" dirty="0" smtClean="0"/>
              <a:t>                : all other points</a:t>
            </a:r>
          </a:p>
          <a:p>
            <a:pPr lvl="1"/>
            <a:endParaRPr lang="en-US" altLang="zh-TW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807AC2-75B0-47D6-B607-742CCE8F440C}" type="slidenum">
              <a:rPr lang="en-US" altLang="zh-TW" smtClean="0"/>
              <a:pPr/>
              <a:t>54</a:t>
            </a:fld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altLang="zh-TW" dirty="0"/>
          </a:p>
        </p:txBody>
      </p:sp>
      <p:graphicFrame>
        <p:nvGraphicFramePr>
          <p:cNvPr id="6" name="物件 5"/>
          <p:cNvGraphicFramePr>
            <a:graphicFrameLocks noChangeAspect="1"/>
          </p:cNvGraphicFramePr>
          <p:nvPr/>
        </p:nvGraphicFramePr>
        <p:xfrm>
          <a:off x="1500166" y="4500570"/>
          <a:ext cx="1234685" cy="387352"/>
        </p:xfrm>
        <a:graphic>
          <a:graphicData uri="http://schemas.openxmlformats.org/presentationml/2006/ole">
            <p:oleObj spid="_x0000_s70658" name="方程式" r:id="rId3" imgW="647640" imgH="203040" progId="Equation.3">
              <p:embed/>
            </p:oleObj>
          </a:graphicData>
        </a:graphic>
      </p:graphicFrame>
      <p:graphicFrame>
        <p:nvGraphicFramePr>
          <p:cNvPr id="70659" name="Object 3"/>
          <p:cNvGraphicFramePr>
            <a:graphicFrameLocks noChangeAspect="1"/>
          </p:cNvGraphicFramePr>
          <p:nvPr/>
        </p:nvGraphicFramePr>
        <p:xfrm>
          <a:off x="1501762" y="4970463"/>
          <a:ext cx="1284288" cy="387350"/>
        </p:xfrm>
        <a:graphic>
          <a:graphicData uri="http://schemas.openxmlformats.org/presentationml/2006/ole">
            <p:oleObj spid="_x0000_s70659" name="方程式" r:id="rId4" imgW="672840" imgH="203040" progId="Equation.3">
              <p:embed/>
            </p:oleObj>
          </a:graphicData>
        </a:graphic>
      </p:graphicFrame>
      <p:graphicFrame>
        <p:nvGraphicFramePr>
          <p:cNvPr id="70660" name="Object 4"/>
          <p:cNvGraphicFramePr>
            <a:graphicFrameLocks noChangeAspect="1"/>
          </p:cNvGraphicFramePr>
          <p:nvPr/>
        </p:nvGraphicFramePr>
        <p:xfrm>
          <a:off x="1500166" y="5608658"/>
          <a:ext cx="6143668" cy="677862"/>
        </p:xfrm>
        <a:graphic>
          <a:graphicData uri="http://schemas.openxmlformats.org/presentationml/2006/ole">
            <p:oleObj spid="_x0000_s70660" name="方程式" r:id="rId5" imgW="2450880" imgH="35532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Chord Distribution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807AC2-75B0-47D6-B607-742CCE8F440C}" type="slidenum">
              <a:rPr lang="en-US" altLang="zh-TW" smtClean="0"/>
              <a:pPr/>
              <a:t>55</a:t>
            </a:fld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altLang="zh-TW" dirty="0"/>
          </a:p>
        </p:txBody>
      </p:sp>
      <p:pic>
        <p:nvPicPr>
          <p:cNvPr id="7168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72496" y="1643050"/>
            <a:ext cx="5585520" cy="1902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1683" name="Object 3"/>
          <p:cNvGraphicFramePr>
            <a:graphicFrameLocks noChangeAspect="1"/>
          </p:cNvGraphicFramePr>
          <p:nvPr/>
        </p:nvGraphicFramePr>
        <p:xfrm>
          <a:off x="1214414" y="3786190"/>
          <a:ext cx="6143625" cy="677862"/>
        </p:xfrm>
        <a:graphic>
          <a:graphicData uri="http://schemas.openxmlformats.org/presentationml/2006/ole">
            <p:oleObj spid="_x0000_s71683" name="方程式" r:id="rId4" imgW="2450880" imgH="355320" progId="Equation.3">
              <p:embed/>
            </p:oleObj>
          </a:graphicData>
        </a:graphic>
      </p:graphicFrame>
      <p:graphicFrame>
        <p:nvGraphicFramePr>
          <p:cNvPr id="71684" name="Object 4"/>
          <p:cNvGraphicFramePr>
            <a:graphicFrameLocks noChangeAspect="1"/>
          </p:cNvGraphicFramePr>
          <p:nvPr/>
        </p:nvGraphicFramePr>
        <p:xfrm>
          <a:off x="1214414" y="5429264"/>
          <a:ext cx="3660775" cy="919163"/>
        </p:xfrm>
        <a:graphic>
          <a:graphicData uri="http://schemas.openxmlformats.org/presentationml/2006/ole">
            <p:oleObj spid="_x0000_s71684" name="方程式" r:id="rId5" imgW="1460160" imgH="482400" progId="Equation.3">
              <p:embed/>
            </p:oleObj>
          </a:graphicData>
        </a:graphic>
      </p:graphicFrame>
      <p:sp>
        <p:nvSpPr>
          <p:cNvPr id="9" name="文字方塊 8"/>
          <p:cNvSpPr txBox="1"/>
          <p:nvPr/>
        </p:nvSpPr>
        <p:spPr>
          <a:xfrm>
            <a:off x="1142976" y="4857760"/>
            <a:ext cx="72152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 smtClean="0">
                <a:solidFill>
                  <a:srgbClr val="0070C0"/>
                </a:solidFill>
              </a:rPr>
              <a:t>Rotation-Independent Radial Distribution</a:t>
            </a:r>
            <a:endParaRPr lang="zh-TW" altLang="en-US" sz="2400" dirty="0">
              <a:solidFill>
                <a:srgbClr val="0070C0"/>
              </a:solidFill>
            </a:endParaRPr>
          </a:p>
        </p:txBody>
      </p:sp>
      <p:graphicFrame>
        <p:nvGraphicFramePr>
          <p:cNvPr id="71685" name="Object 5"/>
          <p:cNvGraphicFramePr>
            <a:graphicFrameLocks noChangeAspect="1"/>
          </p:cNvGraphicFramePr>
          <p:nvPr/>
        </p:nvGraphicFramePr>
        <p:xfrm>
          <a:off x="5540395" y="5468955"/>
          <a:ext cx="1889125" cy="531813"/>
        </p:xfrm>
        <a:graphic>
          <a:graphicData uri="http://schemas.openxmlformats.org/presentationml/2006/ole">
            <p:oleObj spid="_x0000_s71685" name="方程式" r:id="rId6" imgW="990360" imgH="279360" progId="Equation.3">
              <p:embed/>
            </p:oleObj>
          </a:graphicData>
        </a:graphic>
      </p:graphicFrame>
      <p:graphicFrame>
        <p:nvGraphicFramePr>
          <p:cNvPr id="71686" name="Object 6"/>
          <p:cNvGraphicFramePr>
            <a:graphicFrameLocks noChangeAspect="1"/>
          </p:cNvGraphicFramePr>
          <p:nvPr/>
        </p:nvGraphicFramePr>
        <p:xfrm>
          <a:off x="5561013" y="6119813"/>
          <a:ext cx="1912937" cy="434975"/>
        </p:xfrm>
        <a:graphic>
          <a:graphicData uri="http://schemas.openxmlformats.org/presentationml/2006/ole">
            <p:oleObj spid="_x0000_s71686" name="方程式" r:id="rId7" imgW="1002960" imgH="228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Segment Sequence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Description</a:t>
            </a:r>
          </a:p>
          <a:p>
            <a:pPr lvl="1"/>
            <a:r>
              <a:rPr lang="en-US" altLang="zh-TW" dirty="0" smtClean="0"/>
              <a:t>It is a way to represent the boundary using </a:t>
            </a:r>
            <a:r>
              <a:rPr lang="en-US" altLang="zh-TW" dirty="0" smtClean="0">
                <a:solidFill>
                  <a:srgbClr val="00B050"/>
                </a:solidFill>
              </a:rPr>
              <a:t>segments</a:t>
            </a:r>
            <a:r>
              <a:rPr lang="en-US" altLang="zh-TW" dirty="0" smtClean="0"/>
              <a:t> with </a:t>
            </a:r>
            <a:r>
              <a:rPr lang="en-US" altLang="zh-TW" dirty="0" smtClean="0">
                <a:solidFill>
                  <a:srgbClr val="00B050"/>
                </a:solidFill>
              </a:rPr>
              <a:t>specified properties</a:t>
            </a:r>
            <a:r>
              <a:rPr lang="en-US" altLang="zh-TW" dirty="0" smtClean="0"/>
              <a:t>.</a:t>
            </a:r>
          </a:p>
          <a:p>
            <a:r>
              <a:rPr lang="en-US" altLang="zh-TW" dirty="0" smtClean="0"/>
              <a:t>Recursive Boundary Splitting</a:t>
            </a:r>
          </a:p>
          <a:p>
            <a:pPr lvl="1"/>
            <a:endParaRPr lang="en-US" altLang="zh-TW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807AC2-75B0-47D6-B607-742CCE8F440C}" type="slidenum">
              <a:rPr lang="en-US" altLang="zh-TW" smtClean="0"/>
              <a:pPr/>
              <a:t>56</a:t>
            </a:fld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altLang="zh-TW" dirty="0"/>
          </a:p>
        </p:txBody>
      </p:sp>
      <p:pic>
        <p:nvPicPr>
          <p:cNvPr id="727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7290" y="3714752"/>
            <a:ext cx="6215106" cy="2670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Segment Sequence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Structure Description</a:t>
            </a:r>
          </a:p>
          <a:p>
            <a:pPr lvl="1">
              <a:lnSpc>
                <a:spcPts val="3200"/>
              </a:lnSpc>
            </a:pPr>
            <a:r>
              <a:rPr lang="en-US" altLang="zh-TW" dirty="0" smtClean="0"/>
              <a:t>Curves are segmented into several types</a:t>
            </a:r>
          </a:p>
          <a:p>
            <a:pPr lvl="2">
              <a:lnSpc>
                <a:spcPts val="3200"/>
              </a:lnSpc>
            </a:pPr>
            <a:r>
              <a:rPr lang="en-US" altLang="zh-TW" dirty="0" smtClean="0"/>
              <a:t>Circular Arcs</a:t>
            </a:r>
          </a:p>
          <a:p>
            <a:pPr lvl="2">
              <a:lnSpc>
                <a:spcPts val="3200"/>
              </a:lnSpc>
            </a:pPr>
            <a:r>
              <a:rPr lang="en-US" altLang="zh-TW" dirty="0" smtClean="0"/>
              <a:t>Straight Line</a:t>
            </a:r>
          </a:p>
          <a:p>
            <a:pPr lvl="1">
              <a:lnSpc>
                <a:spcPts val="3200"/>
              </a:lnSpc>
            </a:pPr>
            <a:r>
              <a:rPr lang="en-US" altLang="zh-TW" dirty="0" smtClean="0"/>
              <a:t>Segments are considered as primitives for </a:t>
            </a:r>
            <a:r>
              <a:rPr lang="en-US" altLang="zh-TW" dirty="0" smtClean="0">
                <a:solidFill>
                  <a:srgbClr val="00B050"/>
                </a:solidFill>
              </a:rPr>
              <a:t>syntactic shape </a:t>
            </a:r>
            <a:r>
              <a:rPr lang="en-US" altLang="zh-TW" dirty="0" smtClean="0"/>
              <a:t>recognition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807AC2-75B0-47D6-B607-742CCE8F440C}" type="slidenum">
              <a:rPr lang="en-US" altLang="zh-TW" smtClean="0"/>
              <a:pPr/>
              <a:t>57</a:t>
            </a:fld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altLang="zh-TW" dirty="0"/>
          </a:p>
        </p:txBody>
      </p:sp>
      <p:pic>
        <p:nvPicPr>
          <p:cNvPr id="737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1736" y="4500570"/>
            <a:ext cx="4000528" cy="1932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文字方塊 6"/>
          <p:cNvSpPr txBox="1"/>
          <p:nvPr/>
        </p:nvSpPr>
        <p:spPr>
          <a:xfrm>
            <a:off x="1714480" y="6243600"/>
            <a:ext cx="57864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i="1" dirty="0" smtClean="0"/>
              <a:t>Chromosomes Representation</a:t>
            </a:r>
            <a:r>
              <a:rPr lang="en-US" altLang="zh-TW" sz="2000" dirty="0" smtClean="0"/>
              <a:t>.</a:t>
            </a:r>
            <a:endParaRPr lang="zh-TW" alt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Scale-Space Image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Description</a:t>
            </a:r>
          </a:p>
          <a:p>
            <a:pPr lvl="1">
              <a:lnSpc>
                <a:spcPts val="3200"/>
              </a:lnSpc>
            </a:pPr>
            <a:r>
              <a:rPr lang="en-US" altLang="zh-TW" dirty="0" smtClean="0"/>
              <a:t>Sensitivity of shape descriptors to </a:t>
            </a:r>
            <a:r>
              <a:rPr lang="en-US" altLang="zh-TW" dirty="0" smtClean="0">
                <a:solidFill>
                  <a:srgbClr val="00B050"/>
                </a:solidFill>
              </a:rPr>
              <a:t>scale</a:t>
            </a:r>
            <a:r>
              <a:rPr lang="en-US" altLang="zh-TW" dirty="0" smtClean="0"/>
              <a:t> (image resolution) is an undesirable feature.</a:t>
            </a:r>
          </a:p>
          <a:p>
            <a:pPr lvl="1">
              <a:lnSpc>
                <a:spcPts val="3200"/>
              </a:lnSpc>
            </a:pPr>
            <a:r>
              <a:rPr lang="en-US" altLang="zh-TW" dirty="0" smtClean="0"/>
              <a:t>Some curve segmentation points exist in one resolution and disappear in others.</a:t>
            </a:r>
          </a:p>
          <a:p>
            <a:r>
              <a:rPr lang="en-US" altLang="zh-TW" dirty="0" smtClean="0"/>
              <a:t>Approach Properties</a:t>
            </a:r>
          </a:p>
          <a:p>
            <a:pPr lvl="1">
              <a:lnSpc>
                <a:spcPts val="3200"/>
              </a:lnSpc>
            </a:pPr>
            <a:r>
              <a:rPr lang="en-US" altLang="zh-TW" dirty="0" smtClean="0"/>
              <a:t>Only new segmentation points can appear at higher resolution.</a:t>
            </a:r>
          </a:p>
          <a:p>
            <a:pPr lvl="1">
              <a:lnSpc>
                <a:spcPts val="3200"/>
              </a:lnSpc>
            </a:pPr>
            <a:r>
              <a:rPr lang="en-US" altLang="zh-TW" dirty="0" smtClean="0"/>
              <a:t>No existing segmentation points can disappear.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807AC2-75B0-47D6-B607-742CCE8F440C}" type="slidenum">
              <a:rPr lang="en-US" altLang="zh-TW" smtClean="0"/>
              <a:pPr/>
              <a:t>58</a:t>
            </a:fld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Scale-Space Image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Approach Description</a:t>
            </a:r>
          </a:p>
          <a:p>
            <a:pPr lvl="1">
              <a:lnSpc>
                <a:spcPts val="3200"/>
              </a:lnSpc>
            </a:pPr>
            <a:r>
              <a:rPr lang="en-US" altLang="zh-TW" dirty="0" smtClean="0"/>
              <a:t>It is based on application of a unique </a:t>
            </a:r>
            <a:r>
              <a:rPr lang="en-US" altLang="zh-TW" dirty="0" smtClean="0">
                <a:solidFill>
                  <a:srgbClr val="00B050"/>
                </a:solidFill>
              </a:rPr>
              <a:t>Gaussian smoothing kernel</a:t>
            </a:r>
            <a:r>
              <a:rPr lang="en-US" altLang="zh-TW" dirty="0" smtClean="0"/>
              <a:t> to a one-dimensional signal.</a:t>
            </a:r>
          </a:p>
          <a:p>
            <a:pPr lvl="1">
              <a:lnSpc>
                <a:spcPts val="3200"/>
              </a:lnSpc>
            </a:pPr>
            <a:r>
              <a:rPr lang="en-US" altLang="zh-TW" dirty="0" smtClean="0"/>
              <a:t>The </a:t>
            </a:r>
            <a:r>
              <a:rPr lang="en-US" altLang="zh-TW" dirty="0" smtClean="0">
                <a:solidFill>
                  <a:srgbClr val="00B050"/>
                </a:solidFill>
              </a:rPr>
              <a:t>zero-crossing</a:t>
            </a:r>
            <a:r>
              <a:rPr lang="en-US" altLang="zh-TW" dirty="0" smtClean="0"/>
              <a:t> of the second derivative is detected to determine the peak of curvature.</a:t>
            </a:r>
          </a:p>
          <a:p>
            <a:pPr lvl="1">
              <a:lnSpc>
                <a:spcPts val="3200"/>
              </a:lnSpc>
            </a:pPr>
            <a:r>
              <a:rPr lang="en-US" altLang="zh-TW" dirty="0" smtClean="0"/>
              <a:t>The positions of zero-crossing give the positions of curve segmentation points.</a:t>
            </a:r>
          </a:p>
          <a:p>
            <a:pPr lvl="1"/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807AC2-75B0-47D6-B607-742CCE8F440C}" type="slidenum">
              <a:rPr lang="en-US" altLang="zh-TW" smtClean="0"/>
              <a:pPr/>
              <a:t>59</a:t>
            </a:fld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altLang="zh-TW" dirty="0"/>
          </a:p>
        </p:txBody>
      </p:sp>
      <p:pic>
        <p:nvPicPr>
          <p:cNvPr id="757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71670" y="4929198"/>
            <a:ext cx="4572032" cy="1765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Scale-Space Image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807AC2-75B0-47D6-B607-742CCE8F440C}" type="slidenum">
              <a:rPr lang="en-US" altLang="zh-TW" smtClean="0"/>
              <a:pPr/>
              <a:t>60</a:t>
            </a:fld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altLang="zh-TW" dirty="0"/>
          </a:p>
        </p:txBody>
      </p:sp>
      <p:pic>
        <p:nvPicPr>
          <p:cNvPr id="7475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14" y="1553212"/>
            <a:ext cx="7072362" cy="4561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80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en-US" altLang="zh-TW" dirty="0">
                <a:solidFill>
                  <a:srgbClr val="330066"/>
                </a:solidFill>
                <a:latin typeface="Comic Sans MS" pitchFamily="66" charset="0"/>
                <a:ea typeface="新細明體"/>
              </a:rPr>
              <a:t>Computer and Robot Vision I</a:t>
            </a:r>
            <a:endParaRPr lang="en-US" altLang="zh-TW" dirty="0">
              <a:ea typeface="新細明體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71538" y="3317409"/>
            <a:ext cx="728667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  <a:buClr>
                <a:srgbClr val="330066"/>
              </a:buClr>
              <a:buSzPct val="70000"/>
            </a:pPr>
            <a:r>
              <a:rPr kumimoji="1" lang="en-US" altLang="zh-TW" sz="4400" b="1" i="0" u="none" strike="noStrike" kern="0" cap="none" spc="0" normalizeH="0" baseline="0" noProof="0" dirty="0" smtClean="0">
                <a:ln>
                  <a:noFill/>
                </a:ln>
                <a:solidFill>
                  <a:srgbClr val="336600"/>
                </a:solidFill>
                <a:effectLst/>
                <a:uLnTx/>
                <a:uFillTx/>
                <a:latin typeface="Comic Sans MS" pitchFamily="66" charset="0"/>
                <a:ea typeface="新細明體"/>
                <a:cs typeface="+mn-cs"/>
              </a:rPr>
              <a:t>The End</a:t>
            </a:r>
            <a:endParaRPr kumimoji="1" lang="en-US" altLang="zh-TW" sz="4400" b="1" i="0" u="none" strike="noStrike" kern="0" cap="none" spc="0" normalizeH="0" baseline="0" noProof="0" dirty="0">
              <a:ln>
                <a:noFill/>
              </a:ln>
              <a:solidFill>
                <a:srgbClr val="336600"/>
              </a:solidFill>
              <a:effectLst/>
              <a:uLnTx/>
              <a:uFillTx/>
              <a:latin typeface="Comic Sans MS" pitchFamily="66" charset="0"/>
              <a:ea typeface="新細明體"/>
              <a:cs typeface="+mn-cs"/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807AC2-75B0-47D6-B607-742CCE8F440C}" type="slidenum">
              <a:rPr lang="en-US" altLang="zh-TW" smtClean="0"/>
              <a:pPr/>
              <a:t>61</a:t>
            </a:fld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altLang="zh-TW" dirty="0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36TGp_sky_light">
  <a:themeElements>
    <a:clrScheme name="221TGp_sky_light 2">
      <a:dk1>
        <a:srgbClr val="000000"/>
      </a:dk1>
      <a:lt1>
        <a:srgbClr val="FFFFFF"/>
      </a:lt1>
      <a:dk2>
        <a:srgbClr val="364EB6"/>
      </a:dk2>
      <a:lt2>
        <a:srgbClr val="C0C0C0"/>
      </a:lt2>
      <a:accent1>
        <a:srgbClr val="4987E3"/>
      </a:accent1>
      <a:accent2>
        <a:srgbClr val="D9520F"/>
      </a:accent2>
      <a:accent3>
        <a:srgbClr val="FFFFFF"/>
      </a:accent3>
      <a:accent4>
        <a:srgbClr val="000000"/>
      </a:accent4>
      <a:accent5>
        <a:srgbClr val="B1C3EF"/>
      </a:accent5>
      <a:accent6>
        <a:srgbClr val="C4490C"/>
      </a:accent6>
      <a:hlink>
        <a:srgbClr val="36A1B6"/>
      </a:hlink>
      <a:folHlink>
        <a:srgbClr val="9CC769"/>
      </a:folHlink>
    </a:clrScheme>
    <a:fontScheme name="221TGp_sky_ligh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221TGp_sky_light 1">
        <a:dk1>
          <a:srgbClr val="000000"/>
        </a:dk1>
        <a:lt1>
          <a:srgbClr val="FFFFFF"/>
        </a:lt1>
        <a:dk2>
          <a:srgbClr val="501A82"/>
        </a:dk2>
        <a:lt2>
          <a:srgbClr val="969696"/>
        </a:lt2>
        <a:accent1>
          <a:srgbClr val="117AC1"/>
        </a:accent1>
        <a:accent2>
          <a:srgbClr val="38B890"/>
        </a:accent2>
        <a:accent3>
          <a:srgbClr val="FFFFFF"/>
        </a:accent3>
        <a:accent4>
          <a:srgbClr val="000000"/>
        </a:accent4>
        <a:accent5>
          <a:srgbClr val="AABEDD"/>
        </a:accent5>
        <a:accent6>
          <a:srgbClr val="32A682"/>
        </a:accent6>
        <a:hlink>
          <a:srgbClr val="D17FB6"/>
        </a:hlink>
        <a:folHlink>
          <a:srgbClr val="E3981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21TGp_sky_light 2">
        <a:dk1>
          <a:srgbClr val="000000"/>
        </a:dk1>
        <a:lt1>
          <a:srgbClr val="FFFFFF"/>
        </a:lt1>
        <a:dk2>
          <a:srgbClr val="364EB6"/>
        </a:dk2>
        <a:lt2>
          <a:srgbClr val="C0C0C0"/>
        </a:lt2>
        <a:accent1>
          <a:srgbClr val="4987E3"/>
        </a:accent1>
        <a:accent2>
          <a:srgbClr val="D9520F"/>
        </a:accent2>
        <a:accent3>
          <a:srgbClr val="FFFFFF"/>
        </a:accent3>
        <a:accent4>
          <a:srgbClr val="000000"/>
        </a:accent4>
        <a:accent5>
          <a:srgbClr val="B1C3EF"/>
        </a:accent5>
        <a:accent6>
          <a:srgbClr val="C4490C"/>
        </a:accent6>
        <a:hlink>
          <a:srgbClr val="36A1B6"/>
        </a:hlink>
        <a:folHlink>
          <a:srgbClr val="9CC76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21TGp_sky_light 3">
        <a:dk1>
          <a:srgbClr val="000000"/>
        </a:dk1>
        <a:lt1>
          <a:srgbClr val="FFFFFF"/>
        </a:lt1>
        <a:dk2>
          <a:srgbClr val="186894"/>
        </a:dk2>
        <a:lt2>
          <a:srgbClr val="969696"/>
        </a:lt2>
        <a:accent1>
          <a:srgbClr val="2AA08A"/>
        </a:accent1>
        <a:accent2>
          <a:srgbClr val="9C88E6"/>
        </a:accent2>
        <a:accent3>
          <a:srgbClr val="FFFFFF"/>
        </a:accent3>
        <a:accent4>
          <a:srgbClr val="000000"/>
        </a:accent4>
        <a:accent5>
          <a:srgbClr val="ACCDC4"/>
        </a:accent5>
        <a:accent6>
          <a:srgbClr val="8D7BD0"/>
        </a:accent6>
        <a:hlink>
          <a:srgbClr val="7D96D3"/>
        </a:hlink>
        <a:folHlink>
          <a:srgbClr val="DEDB7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236TGp_sky_light</Template>
  <TotalTime>3127</TotalTime>
  <Words>1476</Words>
  <Application>Microsoft Office PowerPoint</Application>
  <PresentationFormat>如螢幕大小 (4:3)</PresentationFormat>
  <Paragraphs>482</Paragraphs>
  <Slides>61</Slides>
  <Notes>0</Notes>
  <HiddenSlides>0</HiddenSlides>
  <MMClips>0</MMClips>
  <ScaleCrop>false</ScaleCrop>
  <HeadingPairs>
    <vt:vector size="6" baseType="variant">
      <vt:variant>
        <vt:lpstr>佈景主題</vt:lpstr>
      </vt:variant>
      <vt:variant>
        <vt:i4>1</vt:i4>
      </vt:variant>
      <vt:variant>
        <vt:lpstr>內嵌 OLE 伺服程式</vt:lpstr>
      </vt:variant>
      <vt:variant>
        <vt:i4>4</vt:i4>
      </vt:variant>
      <vt:variant>
        <vt:lpstr>投影片標題</vt:lpstr>
      </vt:variant>
      <vt:variant>
        <vt:i4>61</vt:i4>
      </vt:variant>
    </vt:vector>
  </HeadingPairs>
  <TitlesOfParts>
    <vt:vector size="66" baseType="lpstr">
      <vt:lpstr>236TGp_sky_light</vt:lpstr>
      <vt:lpstr>Equation</vt:lpstr>
      <vt:lpstr>方程式</vt:lpstr>
      <vt:lpstr>點陣圖影像</vt:lpstr>
      <vt:lpstr>Microsoft 方程式編輯器 3.0</vt:lpstr>
      <vt:lpstr>電腦視覺 Computer and Robot Vision I</vt:lpstr>
      <vt:lpstr>Contents</vt:lpstr>
      <vt:lpstr>Computer and Robot Vision I</vt:lpstr>
      <vt:lpstr>Introduction</vt:lpstr>
      <vt:lpstr>Simple Global Properties</vt:lpstr>
      <vt:lpstr>Simple Global Properties</vt:lpstr>
      <vt:lpstr>Simple Global Properties</vt:lpstr>
      <vt:lpstr>Simple Global Properties</vt:lpstr>
      <vt:lpstr>Simple Global Properties</vt:lpstr>
      <vt:lpstr>Simple Global Properties</vt:lpstr>
      <vt:lpstr>Simple Global Properties</vt:lpstr>
      <vt:lpstr>Simple Global Properties</vt:lpstr>
      <vt:lpstr>Simple Global Properties</vt:lpstr>
      <vt:lpstr>Simple Global Properties</vt:lpstr>
      <vt:lpstr>Simple Global Properties</vt:lpstr>
      <vt:lpstr>Simple Global Properties</vt:lpstr>
      <vt:lpstr>Simple Global Properties</vt:lpstr>
      <vt:lpstr>Simple Global Properties</vt:lpstr>
      <vt:lpstr>Extremal Points</vt:lpstr>
      <vt:lpstr>Extremal Points</vt:lpstr>
      <vt:lpstr>Extremal Points</vt:lpstr>
      <vt:lpstr>Extremal Points</vt:lpstr>
      <vt:lpstr>Extremal Points</vt:lpstr>
      <vt:lpstr>Extremal Points</vt:lpstr>
      <vt:lpstr>Extremal Points</vt:lpstr>
      <vt:lpstr>Extremal Points</vt:lpstr>
      <vt:lpstr>Extremal Points</vt:lpstr>
      <vt:lpstr>Extremal Points</vt:lpstr>
      <vt:lpstr>Extremal Points</vt:lpstr>
      <vt:lpstr>Extremal Points</vt:lpstr>
      <vt:lpstr>Extremal Points</vt:lpstr>
      <vt:lpstr>Extremal Points</vt:lpstr>
      <vt:lpstr>Spatial Moments</vt:lpstr>
      <vt:lpstr>Spatial Moments</vt:lpstr>
      <vt:lpstr>Mixed Spatial Gray Level Moments</vt:lpstr>
      <vt:lpstr>Mixed Spatial Gray Level Moments</vt:lpstr>
      <vt:lpstr>Mixed Spatial Gray Level Moments</vt:lpstr>
      <vt:lpstr>Mixed Spatial Gray Level Moments</vt:lpstr>
      <vt:lpstr>Mixed Spatial Gray Level Moments</vt:lpstr>
      <vt:lpstr>Computer and Robot Vision I</vt:lpstr>
      <vt:lpstr>Introduction</vt:lpstr>
      <vt:lpstr>Signature Computation</vt:lpstr>
      <vt:lpstr>Signature Computation</vt:lpstr>
      <vt:lpstr>Circle Center Determination</vt:lpstr>
      <vt:lpstr>Circle Center Determination</vt:lpstr>
      <vt:lpstr>Circle Center Determination</vt:lpstr>
      <vt:lpstr>Circle Center Determination</vt:lpstr>
      <vt:lpstr>Computer and Robot Vision I</vt:lpstr>
      <vt:lpstr>Chain Code</vt:lpstr>
      <vt:lpstr>Chain Code</vt:lpstr>
      <vt:lpstr>Curvature</vt:lpstr>
      <vt:lpstr>Curvature</vt:lpstr>
      <vt:lpstr>Signature</vt:lpstr>
      <vt:lpstr>Chord Distribution</vt:lpstr>
      <vt:lpstr>Chord Distribution</vt:lpstr>
      <vt:lpstr>Segment Sequence</vt:lpstr>
      <vt:lpstr>Segment Sequence</vt:lpstr>
      <vt:lpstr>Scale-Space Image</vt:lpstr>
      <vt:lpstr>Scale-Space Image</vt:lpstr>
      <vt:lpstr>Scale-Space Image</vt:lpstr>
      <vt:lpstr>Computer and Robot Vision I</vt:lpstr>
    </vt:vector>
  </TitlesOfParts>
  <Company>ntu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</dc:title>
  <dc:creator>poww</dc:creator>
  <cp:lastModifiedBy>poww</cp:lastModifiedBy>
  <cp:revision>673</cp:revision>
  <dcterms:created xsi:type="dcterms:W3CDTF">2007-07-10T08:56:15Z</dcterms:created>
  <dcterms:modified xsi:type="dcterms:W3CDTF">2010-03-22T04:09:52Z</dcterms:modified>
</cp:coreProperties>
</file>