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89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293" r:id="rId11"/>
    <p:sldId id="294" r:id="rId12"/>
    <p:sldId id="296" r:id="rId13"/>
    <p:sldId id="304" r:id="rId14"/>
    <p:sldId id="295" r:id="rId15"/>
    <p:sldId id="322" r:id="rId16"/>
    <p:sldId id="305" r:id="rId17"/>
    <p:sldId id="315" r:id="rId18"/>
    <p:sldId id="333" r:id="rId19"/>
    <p:sldId id="306" r:id="rId20"/>
    <p:sldId id="307" r:id="rId21"/>
    <p:sldId id="308" r:id="rId22"/>
    <p:sldId id="324" r:id="rId23"/>
    <p:sldId id="334" r:id="rId24"/>
    <p:sldId id="335" r:id="rId25"/>
    <p:sldId id="327" r:id="rId26"/>
    <p:sldId id="328" r:id="rId27"/>
    <p:sldId id="336" r:id="rId28"/>
    <p:sldId id="337" r:id="rId29"/>
    <p:sldId id="338" r:id="rId30"/>
    <p:sldId id="339" r:id="rId31"/>
    <p:sldId id="340" r:id="rId32"/>
    <p:sldId id="341" r:id="rId33"/>
    <p:sldId id="325" r:id="rId34"/>
    <p:sldId id="329" r:id="rId35"/>
    <p:sldId id="330" r:id="rId36"/>
    <p:sldId id="331" r:id="rId37"/>
    <p:sldId id="342" r:id="rId38"/>
    <p:sldId id="332" r:id="rId39"/>
    <p:sldId id="343" r:id="rId40"/>
    <p:sldId id="323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5F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5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239C-24E6-4519-A60E-6892D8D708EC}" type="datetimeFigureOut">
              <a:rPr lang="zh-TW" altLang="en-US" smtClean="0"/>
              <a:pPr/>
              <a:t>2010/3/16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1169F-2754-4262-9A3C-51D7403228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578600"/>
            <a:ext cx="2895600" cy="171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16FAA8D2-3EB5-44DB-808B-77A612430FC8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13" name="圖片 12" descr="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43042" cy="7511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E503AE-ED16-4E8F-B21D-44FBE8E489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AF25F9-061C-4F13-B3AE-0F1DFCEF254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33A915-58DA-4D7D-ABA2-D7854DE0F5C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05E2E-EFCB-4EF5-B37C-A23813C3760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C87724-9EED-454E-9A09-ED9A2A322E3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533080-5AE1-45BE-812A-4AC737BA3FE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F9E50A-EB72-421A-BAFE-F57B7AD167B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1D2AE9F-4A48-443D-B95C-3197087F4B7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1D151-E385-4F11-AD55-E469D5F4E9E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AE1B83-4E9D-4ED7-9FA9-710BA114766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zh-TW" altLang="en-US" smtClean="0"/>
              <a:t>按一下圖示以新增表格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8D4FFDB2-C237-49AF-94A0-F709CDDE7AB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4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43" name="Freeform 19"/>
          <p:cNvSpPr>
            <a:spLocks/>
          </p:cNvSpPr>
          <p:nvPr/>
        </p:nvSpPr>
        <p:spPr bwMode="gray">
          <a:xfrm>
            <a:off x="0" y="0"/>
            <a:ext cx="892492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22" y="0"/>
              </a:cxn>
              <a:cxn ang="0">
                <a:pos x="4457" y="4313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5622" h="4320">
                <a:moveTo>
                  <a:pt x="0" y="0"/>
                </a:moveTo>
                <a:lnTo>
                  <a:pt x="5622" y="0"/>
                </a:lnTo>
                <a:lnTo>
                  <a:pt x="4457" y="4313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>
              <a:alpha val="1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0663"/>
            <a:ext cx="2133600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219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  <a:ea typeface="新細明體" charset="-120"/>
              </a:defRPr>
            </a:lvl1pPr>
          </a:lstStyle>
          <a:p>
            <a:fld id="{85CB49FF-7E31-4D1B-B1BF-2AF82A18CA0F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pic>
        <p:nvPicPr>
          <p:cNvPr id="12" name="圖片 11" descr="logo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500958" y="6106895"/>
            <a:ext cx="1643042" cy="7511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857628"/>
            <a:ext cx="7239000" cy="1571636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  <a:t>Chapter 3: </a:t>
            </a:r>
            <a:b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</a:br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  <a:t>Input </a:t>
            </a:r>
            <a:r>
              <a:rPr lang="en-US" altLang="zh-TW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  <a:t>and Interaction</a:t>
            </a:r>
            <a:endParaRPr lang="en-US" altLang="zh-TW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z="1400">
                <a:ea typeface="新細明體" charset="-120"/>
              </a:rPr>
              <a:t>www.themegallery.com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1071538" y="5286364"/>
            <a:ext cx="7239000" cy="92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Instructor: Shih-</a:t>
            </a:r>
            <a:r>
              <a:rPr kumimoji="0" lang="en-US" altLang="zh-TW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Shinh</a:t>
            </a:r>
            <a:r>
              <a:rPr kumimoji="0" lang="en-US" altLang="zh-TW" sz="2800" b="1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 Huang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omic Sans MS" pitchFamily="66" charset="0"/>
              <a:ea typeface="新細明體" charset="-120"/>
              <a:cs typeface="+mj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FAA8D2-3EB5-44DB-808B-77A612430FC8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TW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Event-Driven Input Programming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Graphical User Interface: Menu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Animating Interactive Program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Logical Operation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Basic Interactive Paradigm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It is established by Ivan Sutherland (MIT 1963) to characterize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interactive computer graphics</a:t>
            </a:r>
            <a:endParaRPr lang="en-US" altLang="zh-TW" dirty="0" smtClean="0">
              <a:ea typeface="新細明體" charset="-120"/>
            </a:endParaRP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1:</a:t>
            </a:r>
            <a:r>
              <a:rPr lang="en-US" altLang="zh-TW" dirty="0" smtClean="0">
                <a:ea typeface="新細明體" charset="-120"/>
              </a:rPr>
              <a:t> User sees an </a:t>
            </a:r>
            <a:r>
              <a:rPr lang="en-US" altLang="zh-TW" i="1" dirty="0" smtClean="0">
                <a:ea typeface="新細明體" charset="-120"/>
              </a:rPr>
              <a:t>object</a:t>
            </a:r>
            <a:r>
              <a:rPr lang="en-US" altLang="zh-TW" dirty="0" smtClean="0">
                <a:ea typeface="新細明體" charset="-120"/>
              </a:rPr>
              <a:t> on the display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2:</a:t>
            </a:r>
            <a:r>
              <a:rPr lang="en-US" altLang="zh-TW" dirty="0" smtClean="0">
                <a:ea typeface="新細明體" charset="-120"/>
              </a:rPr>
              <a:t> User points to (</a:t>
            </a:r>
            <a:r>
              <a:rPr lang="en-US" altLang="zh-TW" i="1" dirty="0" smtClean="0">
                <a:ea typeface="新細明體" charset="-120"/>
              </a:rPr>
              <a:t>picks</a:t>
            </a:r>
            <a:r>
              <a:rPr lang="en-US" altLang="zh-TW" dirty="0" smtClean="0">
                <a:ea typeface="新細明體" charset="-120"/>
              </a:rPr>
              <a:t>) the object with an input device (light pen, mouse, trackball)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3</a:t>
            </a:r>
            <a:r>
              <a:rPr lang="en-US" altLang="zh-TW" dirty="0" smtClean="0">
                <a:ea typeface="新細明體" charset="-120"/>
              </a:rPr>
              <a:t>: Object changes (moves, rotates, morphs)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4:</a:t>
            </a:r>
            <a:r>
              <a:rPr lang="en-US" altLang="zh-TW" dirty="0" smtClean="0">
                <a:ea typeface="新細明體" charset="-120"/>
              </a:rPr>
              <a:t> Return to Step 1.</a:t>
            </a:r>
          </a:p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Input Devices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input devices can be considered in two distinct ways.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Physical Devices: </a:t>
            </a:r>
            <a:r>
              <a:rPr lang="en-US" altLang="zh-TW" dirty="0" smtClean="0"/>
              <a:t>is the way that we take to look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Logical Devices: </a:t>
            </a:r>
            <a:r>
              <a:rPr lang="en-US" altLang="zh-TW" dirty="0" smtClean="0"/>
              <a:t>is to treat the devices in terms of what they do from the perspective of the program.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Physical Devices</a:t>
            </a:r>
            <a:endParaRPr lang="zh-TW" altLang="en-US" dirty="0"/>
          </a:p>
        </p:txBody>
      </p:sp>
      <p:pic>
        <p:nvPicPr>
          <p:cNvPr id="4" name="Picture 5" descr="ftp://ftp.cs.unm.edu/pub/angel/BOOK/SECOND_EDITION/FIGURES/JPEG/an03f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90720"/>
            <a:ext cx="1712913" cy="1550988"/>
          </a:xfrm>
          <a:prstGeom prst="rect">
            <a:avLst/>
          </a:prstGeom>
          <a:noFill/>
        </p:spPr>
      </p:pic>
      <p:pic>
        <p:nvPicPr>
          <p:cNvPr id="5" name="Picture 7" descr="ftp://ftp.cs.unm.edu/pub/angel/BOOK/SECOND_EDITION/FIGURES/JPEG/an03f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687512"/>
            <a:ext cx="2409825" cy="1670050"/>
          </a:xfrm>
          <a:prstGeom prst="rect">
            <a:avLst/>
          </a:prstGeom>
          <a:noFill/>
        </p:spPr>
      </p:pic>
      <p:pic>
        <p:nvPicPr>
          <p:cNvPr id="6" name="Picture 9" descr="ftp://ftp.cs.unm.edu/pub/angel/BOOK/SECOND_EDITION/FIGURES/JPEG/an03f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229120"/>
            <a:ext cx="2979738" cy="1271588"/>
          </a:xfrm>
          <a:prstGeom prst="rect">
            <a:avLst/>
          </a:prstGeom>
          <a:noFill/>
        </p:spPr>
      </p:pic>
      <p:pic>
        <p:nvPicPr>
          <p:cNvPr id="7" name="Picture 11" descr="ftp://ftp.cs.unm.edu/pub/angel/BOOK/SECOND_EDITION/FIGURES/JPEG/an03f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1409720"/>
            <a:ext cx="2182813" cy="2116138"/>
          </a:xfrm>
          <a:prstGeom prst="rect">
            <a:avLst/>
          </a:prstGeom>
          <a:noFill/>
        </p:spPr>
      </p:pic>
      <p:pic>
        <p:nvPicPr>
          <p:cNvPr id="8" name="Picture 13" descr="ftp://ftp.cs.unm.edu/pub/angel/BOOK/SECOND_EDITION/FIGURES/JPEG/an03f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3924320"/>
            <a:ext cx="2649538" cy="1814513"/>
          </a:xfrm>
          <a:prstGeom prst="rect">
            <a:avLst/>
          </a:prstGeom>
          <a:noFill/>
        </p:spPr>
      </p:pic>
      <p:pic>
        <p:nvPicPr>
          <p:cNvPr id="9" name="Picture 15" descr="ftp://ftp.cs.unm.edu/pub/angel/BOOK/SECOND_EDITION/FIGURES/JPEG/an03f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4305320"/>
            <a:ext cx="2497138" cy="1487488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838200" y="3390920"/>
            <a:ext cx="9794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TW">
                <a:ea typeface="新細明體" charset="-120"/>
              </a:rPr>
              <a:t>mouse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3657600" y="3390920"/>
            <a:ext cx="12477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trackball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6477000" y="3543320"/>
            <a:ext cx="12573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light pen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990600" y="5676920"/>
            <a:ext cx="14414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data tablet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4191000" y="5753120"/>
            <a:ext cx="12239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joy stick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6477000" y="5829320"/>
            <a:ext cx="1392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space ball</a:t>
            </a: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Logical Device</a:t>
            </a:r>
          </a:p>
          <a:p>
            <a:pPr lvl="1"/>
            <a:r>
              <a:rPr lang="en-US" altLang="zh-TW" dirty="0" smtClean="0"/>
              <a:t>The behavior of the logical devices is characterized by two factors.</a:t>
            </a:r>
          </a:p>
          <a:p>
            <a:pPr lvl="2"/>
            <a:r>
              <a:rPr lang="en-US" altLang="zh-TW" dirty="0" smtClean="0"/>
              <a:t>Measurement.</a:t>
            </a:r>
          </a:p>
          <a:p>
            <a:pPr lvl="2"/>
            <a:r>
              <a:rPr lang="en-US" altLang="zh-TW" dirty="0" smtClean="0"/>
              <a:t>Time to return the measurement.</a:t>
            </a:r>
          </a:p>
          <a:p>
            <a:pPr lvl="1"/>
            <a:r>
              <a:rPr lang="en-US" altLang="zh-TW" dirty="0" smtClean="0"/>
              <a:t>Six Types</a:t>
            </a:r>
          </a:p>
          <a:p>
            <a:pPr lvl="2"/>
            <a:r>
              <a:rPr lang="en-US" altLang="zh-TW" b="1" dirty="0" smtClean="0">
                <a:ea typeface="新細明體" charset="-120"/>
              </a:rPr>
              <a:t>String: </a:t>
            </a:r>
            <a:r>
              <a:rPr lang="en-US" altLang="zh-TW" dirty="0" smtClean="0">
                <a:ea typeface="新細明體" charset="-120"/>
              </a:rPr>
              <a:t>ASCII strings</a:t>
            </a:r>
          </a:p>
          <a:p>
            <a:pPr lvl="2"/>
            <a:r>
              <a:rPr lang="en-US" altLang="zh-TW" b="1" dirty="0" smtClean="0">
                <a:ea typeface="新細明體" charset="-120"/>
              </a:rPr>
              <a:t>Locator</a:t>
            </a:r>
            <a:r>
              <a:rPr lang="en-US" altLang="zh-TW" dirty="0" smtClean="0">
                <a:ea typeface="新細明體" charset="-120"/>
              </a:rPr>
              <a:t>: position</a:t>
            </a:r>
          </a:p>
          <a:p>
            <a:pPr lvl="2"/>
            <a:r>
              <a:rPr lang="en-US" altLang="zh-TW" b="1" dirty="0" smtClean="0">
                <a:ea typeface="新細明體" charset="-120"/>
              </a:rPr>
              <a:t>Pick</a:t>
            </a:r>
            <a:r>
              <a:rPr lang="en-US" altLang="zh-TW" dirty="0" smtClean="0">
                <a:ea typeface="新細明體" charset="-120"/>
              </a:rPr>
              <a:t>: identifier of an object</a:t>
            </a:r>
          </a:p>
          <a:p>
            <a:pPr lvl="2"/>
            <a:r>
              <a:rPr lang="en-US" altLang="zh-TW" b="1" dirty="0" smtClean="0">
                <a:ea typeface="新細明體" charset="-120"/>
              </a:rPr>
              <a:t>Choice</a:t>
            </a:r>
            <a:r>
              <a:rPr lang="en-US" altLang="zh-TW" dirty="0" smtClean="0">
                <a:ea typeface="新細明體" charset="-120"/>
              </a:rPr>
              <a:t>: one of the discrete items</a:t>
            </a:r>
            <a:endParaRPr lang="en-US" altLang="zh-TW" b="1" dirty="0" smtClean="0">
              <a:ea typeface="新細明體" charset="-120"/>
            </a:endParaRPr>
          </a:p>
          <a:p>
            <a:pPr lvl="2"/>
            <a:r>
              <a:rPr lang="en-US" altLang="zh-TW" b="1" dirty="0" smtClean="0">
                <a:ea typeface="新細明體" charset="-120"/>
              </a:rPr>
              <a:t>Valuator</a:t>
            </a:r>
            <a:r>
              <a:rPr lang="en-US" altLang="zh-TW" dirty="0" smtClean="0">
                <a:ea typeface="新細明體" charset="-120"/>
              </a:rPr>
              <a:t>: return floating point number</a:t>
            </a:r>
          </a:p>
          <a:p>
            <a:pPr lvl="2"/>
            <a:r>
              <a:rPr lang="en-US" altLang="zh-TW" b="1" dirty="0" smtClean="0">
                <a:ea typeface="新細明體" charset="-120"/>
              </a:rPr>
              <a:t>Stroke</a:t>
            </a:r>
            <a:r>
              <a:rPr lang="en-US" altLang="zh-TW" dirty="0" smtClean="0">
                <a:ea typeface="新細明體" charset="-120"/>
              </a:rPr>
              <a:t>: return array of positions</a:t>
            </a:r>
          </a:p>
          <a:p>
            <a:pPr lvl="2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Input Modes</a:t>
            </a:r>
          </a:p>
          <a:p>
            <a:pPr lvl="1"/>
            <a:r>
              <a:rPr lang="en-US" altLang="zh-TW" dirty="0" smtClean="0"/>
              <a:t>It can be described in terms of two entities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Measure Process: </a:t>
            </a:r>
            <a:r>
              <a:rPr lang="en-US" altLang="zh-TW" dirty="0" smtClean="0"/>
              <a:t>is what the device returns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Trigger Process: </a:t>
            </a:r>
            <a:r>
              <a:rPr lang="en-US" altLang="zh-TW" dirty="0" smtClean="0"/>
              <a:t>is a physical input device that the user can signal the computer.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We can obtain the </a:t>
            </a:r>
            <a:r>
              <a:rPr lang="en-US" altLang="zh-TW" dirty="0" smtClean="0">
                <a:solidFill>
                  <a:srgbClr val="00B050"/>
                </a:solidFill>
              </a:rPr>
              <a:t>measure</a:t>
            </a:r>
            <a:r>
              <a:rPr lang="en-US" altLang="zh-TW" dirty="0" smtClean="0"/>
              <a:t> of a device in the three Modes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Request Mode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Sample Mode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Event Mode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Input Modes</a:t>
            </a:r>
          </a:p>
          <a:p>
            <a:pPr lvl="1"/>
            <a:r>
              <a:rPr lang="en-US" altLang="zh-TW" dirty="0" smtClean="0"/>
              <a:t>Request Mode</a:t>
            </a:r>
          </a:p>
          <a:p>
            <a:pPr lvl="2">
              <a:lnSpc>
                <a:spcPts val="3400"/>
              </a:lnSpc>
            </a:pPr>
            <a:r>
              <a:rPr lang="en-US" altLang="zh-TW" dirty="0" smtClean="0">
                <a:ea typeface="新細明體" charset="-120"/>
              </a:rPr>
              <a:t>The measure of the device is not returned to the program until the device is triggered.</a:t>
            </a:r>
          </a:p>
          <a:p>
            <a:pPr lvl="2">
              <a:lnSpc>
                <a:spcPts val="3400"/>
              </a:lnSpc>
            </a:pPr>
            <a:r>
              <a:rPr lang="en-US" altLang="zh-TW" dirty="0" smtClean="0">
                <a:ea typeface="新細明體" charset="-120"/>
              </a:rPr>
              <a:t>Example: The user can erase, edit, or correct until enter (return) key (the trigger) is depressed</a:t>
            </a:r>
          </a:p>
          <a:p>
            <a:pPr lvl="1"/>
            <a:endParaRPr lang="zh-TW" altLang="en-US" dirty="0"/>
          </a:p>
        </p:txBody>
      </p:sp>
      <p:pic>
        <p:nvPicPr>
          <p:cNvPr id="2050" name="Picture 2" descr="D:\工作區域 (Workspace)\Course-電腦圖學(Computer Graphics)\教科書資源(Textbook Resources)\圖片影像 (Pictures)\Chapter03\AN03F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421197"/>
            <a:ext cx="7595782" cy="1079505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Input Modes</a:t>
            </a:r>
          </a:p>
          <a:p>
            <a:pPr lvl="1"/>
            <a:r>
              <a:rPr lang="en-US" altLang="zh-TW" dirty="0" smtClean="0"/>
              <a:t>Sample Mode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The measure is returned as soon as the function call is encountered.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Event Mode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Each input device can be triggered at an arbitrary time by a user.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Each trigger generates an event whose measure is put in an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event queue.</a:t>
            </a:r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6" name="Picture 2" descr="D:\工作區域 (Workspace)\Course-電腦圖學(Computer Graphics)\教科書資源(Textbook Resources)\圖片影像 (Pictures)\Chapter03\AN03F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357298"/>
            <a:ext cx="3184655" cy="788992"/>
          </a:xfrm>
          <a:prstGeom prst="rect">
            <a:avLst/>
          </a:prstGeom>
          <a:noFill/>
        </p:spPr>
      </p:pic>
      <p:pic>
        <p:nvPicPr>
          <p:cNvPr id="1027" name="Picture 3" descr="D:\工作區域 (Workspace)\Course-電腦圖學(Computer Graphics)\教科書資源(Textbook Resources)\圖片影像 (Pictures)\Chapter03\AN03F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500702"/>
            <a:ext cx="8050987" cy="865191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The event-driven input is developed through the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callback mechanism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Window: </a:t>
            </a:r>
            <a:r>
              <a:rPr lang="en-US" altLang="zh-TW" dirty="0" smtClean="0">
                <a:ea typeface="新細明體" charset="-120"/>
              </a:rPr>
              <a:t>resize, expose, </a:t>
            </a:r>
            <a:r>
              <a:rPr lang="en-US" altLang="zh-TW" dirty="0" err="1" smtClean="0">
                <a:ea typeface="新細明體" charset="-120"/>
              </a:rPr>
              <a:t>iconify</a:t>
            </a:r>
            <a:endParaRPr lang="en-US" altLang="zh-TW" dirty="0" smtClean="0">
              <a:ea typeface="新細明體" charset="-120"/>
            </a:endParaRP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Mouse:</a:t>
            </a:r>
            <a:r>
              <a:rPr lang="en-US" altLang="zh-TW" dirty="0" smtClean="0">
                <a:ea typeface="新細明體" charset="-120"/>
              </a:rPr>
              <a:t> click one or more buttons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Motion: </a:t>
            </a:r>
            <a:r>
              <a:rPr lang="en-US" altLang="zh-TW" dirty="0" smtClean="0">
                <a:ea typeface="新細明體" charset="-120"/>
              </a:rPr>
              <a:t>move mouse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Keyboard: </a:t>
            </a:r>
            <a:r>
              <a:rPr lang="en-US" altLang="zh-TW" dirty="0" smtClean="0">
                <a:ea typeface="新細明體" charset="-120"/>
              </a:rPr>
              <a:t>press or release a key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Idle:</a:t>
            </a:r>
            <a:r>
              <a:rPr lang="en-US" altLang="zh-TW" dirty="0" smtClean="0">
                <a:ea typeface="新細明體" charset="-120"/>
              </a:rPr>
              <a:t> nonevent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472518" cy="5248275"/>
          </a:xfrm>
        </p:spPr>
        <p:txBody>
          <a:bodyPr/>
          <a:lstStyle/>
          <a:p>
            <a:r>
              <a:rPr lang="en-US" altLang="zh-TW" dirty="0" smtClean="0"/>
              <a:t>Pointing Device: Mouse Callback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Setting: </a:t>
            </a:r>
            <a:r>
              <a:rPr lang="en-US" altLang="zh-TW" dirty="0" err="1" smtClean="0"/>
              <a:t>glutMouseFunc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mymouse</a:t>
            </a:r>
            <a:r>
              <a:rPr lang="en-US" altLang="zh-TW" dirty="0" smtClean="0"/>
              <a:t>)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Prototype:</a:t>
            </a:r>
          </a:p>
          <a:p>
            <a:pPr lvl="1">
              <a:spcBef>
                <a:spcPts val="1200"/>
              </a:spcBef>
            </a:pPr>
            <a:endParaRPr lang="en-US" altLang="zh-TW" dirty="0" smtClean="0">
              <a:solidFill>
                <a:srgbClr val="0070C0"/>
              </a:solidFill>
            </a:endParaRPr>
          </a:p>
          <a:p>
            <a:pPr lvl="1">
              <a:spcBef>
                <a:spcPts val="1200"/>
              </a:spcBef>
            </a:pPr>
            <a:endParaRPr lang="en-US" altLang="zh-TW" dirty="0" smtClean="0">
              <a:solidFill>
                <a:srgbClr val="0070C0"/>
              </a:solidFill>
            </a:endParaRP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b="1" dirty="0" smtClean="0"/>
              <a:t>button:</a:t>
            </a:r>
            <a:r>
              <a:rPr lang="en-US" altLang="zh-TW" dirty="0" smtClean="0"/>
              <a:t> </a:t>
            </a:r>
            <a:r>
              <a:rPr lang="en-US" altLang="zh-TW" sz="2000" dirty="0" smtClean="0">
                <a:latin typeface="Arial" pitchFamily="34" charset="0"/>
                <a:ea typeface="新細明體" charset="-120"/>
                <a:cs typeface="Arial" pitchFamily="34" charset="0"/>
              </a:rPr>
              <a:t>GLUT_LEFT_BUTTON, GLUT_MIDDLE_BUTTON,  GLUT_RIGHT_BUTTON</a:t>
            </a:r>
            <a:endParaRPr lang="en-US" altLang="zh-TW" dirty="0" smtClean="0">
              <a:latin typeface="Arial" pitchFamily="34" charset="0"/>
              <a:ea typeface="新細明體" charset="-120"/>
              <a:cs typeface="Arial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altLang="zh-TW" b="1" dirty="0" smtClean="0"/>
              <a:t>state</a:t>
            </a:r>
            <a:r>
              <a:rPr lang="en-US" altLang="zh-TW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altLang="zh-TW" sz="2000" dirty="0" smtClean="0">
                <a:latin typeface="Arial" pitchFamily="34" charset="0"/>
                <a:ea typeface="新細明體" charset="-120"/>
                <a:cs typeface="Arial" pitchFamily="34" charset="0"/>
              </a:rPr>
              <a:t>GLUT_UP, GLUT_DOWN</a:t>
            </a:r>
            <a:endParaRPr lang="en-US" altLang="zh-TW" sz="20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altLang="zh-TW" b="1" dirty="0" smtClean="0"/>
              <a:t>x, y: </a:t>
            </a:r>
            <a:r>
              <a:rPr lang="en-US" altLang="zh-TW" dirty="0" smtClean="0"/>
              <a:t>position in window  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28728" y="2857496"/>
            <a:ext cx="67866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spcBef>
                <a:spcPts val="0"/>
              </a:spcBef>
              <a:buFontTx/>
              <a:buNone/>
            </a:pP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void </a:t>
            </a:r>
            <a:r>
              <a:rPr lang="en-US" altLang="zh-TW" sz="2800" dirty="0" err="1" smtClean="0">
                <a:solidFill>
                  <a:srgbClr val="0070C0"/>
                </a:solidFill>
                <a:latin typeface="Arial" pitchFamily="34" charset="0"/>
                <a:ea typeface="新細明體" charset="-120"/>
                <a:cs typeface="Arial" pitchFamily="34" charset="0"/>
              </a:rPr>
              <a:t>myMouse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(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button, 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state, 	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x, 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y)</a:t>
            </a:r>
            <a:endParaRPr lang="en-US" altLang="zh-TW" sz="2800" dirty="0">
              <a:latin typeface="Arial" pitchFamily="34" charset="0"/>
              <a:ea typeface="新細明體" charset="-120"/>
              <a:cs typeface="Arial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Keyboard Events: </a:t>
            </a:r>
            <a:r>
              <a:rPr lang="en-US" altLang="zh-TW" dirty="0" err="1" smtClean="0">
                <a:solidFill>
                  <a:srgbClr val="0070C0"/>
                </a:solidFill>
              </a:rPr>
              <a:t>glutKeyboardFunc</a:t>
            </a:r>
            <a:r>
              <a:rPr lang="en-US" altLang="zh-TW" dirty="0" smtClean="0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en-US" altLang="zh-TW" dirty="0" smtClean="0"/>
              <a:t>Trigger Situations</a:t>
            </a:r>
          </a:p>
          <a:p>
            <a:pPr lvl="2"/>
            <a:r>
              <a:rPr lang="en-US" altLang="zh-TW" dirty="0" smtClean="0"/>
              <a:t>The mouse is in the window </a:t>
            </a:r>
          </a:p>
          <a:p>
            <a:pPr lvl="2"/>
            <a:r>
              <a:rPr lang="en-US" altLang="zh-TW" dirty="0" smtClean="0"/>
              <a:t>One of the keys is pressed.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Measurements </a:t>
            </a:r>
          </a:p>
          <a:p>
            <a:pPr lvl="2"/>
            <a:r>
              <a:rPr lang="en-US" altLang="zh-TW" dirty="0" smtClean="0"/>
              <a:t>ASCII Code of the Key</a:t>
            </a:r>
          </a:p>
          <a:p>
            <a:pPr lvl="2"/>
            <a:r>
              <a:rPr lang="en-US" altLang="zh-TW" dirty="0" smtClean="0"/>
              <a:t>Mouse Location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00100" y="4643446"/>
            <a:ext cx="67866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spcBef>
                <a:spcPts val="0"/>
              </a:spcBef>
              <a:buFontTx/>
              <a:buNone/>
            </a:pP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void </a:t>
            </a:r>
            <a:r>
              <a:rPr lang="en-US" altLang="zh-TW" sz="2800" dirty="0" err="1" smtClean="0">
                <a:solidFill>
                  <a:srgbClr val="0070C0"/>
                </a:solidFill>
                <a:latin typeface="Arial" pitchFamily="34" charset="0"/>
                <a:ea typeface="新細明體" charset="-120"/>
                <a:cs typeface="Arial" pitchFamily="34" charset="0"/>
              </a:rPr>
              <a:t>mykeyboard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(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unsinged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char key, 	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x, </a:t>
            </a:r>
            <a:r>
              <a:rPr lang="en-US" altLang="zh-TW" sz="2800" dirty="0" err="1" smtClean="0">
                <a:latin typeface="Arial" pitchFamily="34" charset="0"/>
                <a:ea typeface="新細明體" charset="-120"/>
                <a:cs typeface="Arial" pitchFamily="34" charset="0"/>
              </a:rPr>
              <a:t>GLint</a:t>
            </a:r>
            <a:r>
              <a:rPr lang="en-US" altLang="zh-TW" sz="2800" dirty="0" smtClean="0">
                <a:latin typeface="Arial" pitchFamily="34" charset="0"/>
                <a:ea typeface="新細明體" charset="-120"/>
                <a:cs typeface="Arial" pitchFamily="34" charset="0"/>
              </a:rPr>
              <a:t> y)</a:t>
            </a:r>
            <a:endParaRPr lang="en-US" altLang="zh-TW" sz="2800" dirty="0">
              <a:latin typeface="Arial" pitchFamily="34" charset="0"/>
              <a:ea typeface="新細明體" charset="-120"/>
              <a:cs typeface="Arial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Keyboard Events: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function </a:t>
            </a:r>
            <a:r>
              <a:rPr lang="en-US" altLang="zh-TW" dirty="0" err="1" smtClean="0">
                <a:solidFill>
                  <a:srgbClr val="00B050"/>
                </a:solidFill>
              </a:rPr>
              <a:t>glutGetModifiers</a:t>
            </a:r>
            <a:r>
              <a:rPr lang="en-US" altLang="zh-TW" dirty="0" smtClean="0"/>
              <a:t>() can be used to get the </a:t>
            </a:r>
            <a:r>
              <a:rPr lang="en-US" altLang="zh-TW" dirty="0" smtClean="0">
                <a:solidFill>
                  <a:srgbClr val="00B050"/>
                </a:solidFill>
              </a:rPr>
              <a:t>meta keys, </a:t>
            </a:r>
            <a:r>
              <a:rPr lang="en-US" altLang="zh-TW" dirty="0" smtClean="0"/>
              <a:t>such as Control, Alt keys.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42976" y="3594746"/>
            <a:ext cx="6929486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2400" dirty="0" smtClean="0"/>
              <a:t>void </a:t>
            </a:r>
            <a:r>
              <a:rPr lang="en-US" altLang="zh-TW" sz="2400" dirty="0" err="1" smtClean="0">
                <a:solidFill>
                  <a:srgbClr val="0070C0"/>
                </a:solidFill>
              </a:rPr>
              <a:t>myKeyboard</a:t>
            </a:r>
            <a:r>
              <a:rPr lang="en-US" altLang="zh-TW" sz="2400" dirty="0" smtClean="0"/>
              <a:t>(unsigned char key, </a:t>
            </a:r>
            <a:r>
              <a:rPr lang="en-US" altLang="zh-TW" sz="2400" dirty="0" err="1" smtClean="0"/>
              <a:t>int</a:t>
            </a:r>
            <a:r>
              <a:rPr lang="en-US" altLang="zh-TW" sz="2400" dirty="0" smtClean="0"/>
              <a:t> x, </a:t>
            </a:r>
            <a:r>
              <a:rPr lang="en-US" altLang="zh-TW" sz="2400" dirty="0" err="1" smtClean="0"/>
              <a:t>int</a:t>
            </a:r>
            <a:r>
              <a:rPr lang="en-US" altLang="zh-TW" sz="2400" dirty="0" smtClean="0"/>
              <a:t> y){</a:t>
            </a:r>
          </a:p>
          <a:p>
            <a:pPr>
              <a:lnSpc>
                <a:spcPts val="3600"/>
              </a:lnSpc>
            </a:pPr>
            <a:r>
              <a:rPr lang="en-US" altLang="zh-TW" sz="2400" dirty="0" smtClean="0"/>
              <a:t>	if(</a:t>
            </a:r>
            <a:r>
              <a:rPr lang="en-US" altLang="zh-TW" sz="2400" dirty="0" smtClean="0">
                <a:solidFill>
                  <a:srgbClr val="00B050"/>
                </a:solidFill>
              </a:rPr>
              <a:t>key == 'q'</a:t>
            </a:r>
            <a:r>
              <a:rPr lang="en-US" altLang="zh-TW" sz="2400" dirty="0" smtClean="0"/>
              <a:t> || </a:t>
            </a:r>
            <a:r>
              <a:rPr lang="en-US" altLang="zh-TW" sz="2400" dirty="0" smtClean="0">
                <a:solidFill>
                  <a:srgbClr val="00B050"/>
                </a:solidFill>
              </a:rPr>
              <a:t>key == 'Q')</a:t>
            </a:r>
            <a:r>
              <a:rPr lang="en-US" altLang="zh-TW" sz="2400" dirty="0" smtClean="0"/>
              <a:t> exit(0);</a:t>
            </a:r>
          </a:p>
          <a:p>
            <a:pPr>
              <a:lnSpc>
                <a:spcPts val="3600"/>
              </a:lnSpc>
            </a:pPr>
            <a:r>
              <a:rPr lang="en-US" altLang="zh-TW" sz="2400" dirty="0" smtClean="0"/>
              <a:t>}/* End of </a:t>
            </a:r>
            <a:r>
              <a:rPr lang="en-US" altLang="zh-TW" sz="2400" dirty="0" err="1" smtClean="0"/>
              <a:t>myKeyboard</a:t>
            </a:r>
            <a:r>
              <a:rPr lang="en-US" altLang="zh-TW" sz="2400" dirty="0" smtClean="0"/>
              <a:t> */</a:t>
            </a:r>
            <a:endParaRPr lang="zh-TW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1142976" y="2951804"/>
            <a:ext cx="470513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TW" sz="2400" dirty="0" err="1" smtClean="0"/>
              <a:t>glutKeyboardFunc</a:t>
            </a: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myKeyboard</a:t>
            </a:r>
            <a:r>
              <a:rPr lang="en-US" altLang="zh-TW" sz="2400" dirty="0" smtClean="0"/>
              <a:t>);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143108" y="5286388"/>
            <a:ext cx="4009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Example: Exit the Program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Window Resizing </a:t>
            </a:r>
            <a:r>
              <a:rPr lang="en-US" altLang="zh-TW" dirty="0" err="1" smtClean="0"/>
              <a:t>Event:</a:t>
            </a:r>
            <a:r>
              <a:rPr lang="en-US" altLang="zh-TW" dirty="0" err="1" smtClean="0">
                <a:solidFill>
                  <a:srgbClr val="0070C0"/>
                </a:solidFill>
              </a:rPr>
              <a:t>glutReshapeFunc</a:t>
            </a:r>
            <a:r>
              <a:rPr lang="en-US" altLang="zh-TW" dirty="0" smtClean="0">
                <a:solidFill>
                  <a:srgbClr val="0070C0"/>
                </a:solidFill>
              </a:rPr>
              <a:t>()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It is triggered when the size of window is changed.</a:t>
            </a:r>
          </a:p>
          <a:p>
            <a:pPr lvl="1"/>
            <a:r>
              <a:rPr lang="en-US" altLang="zh-TW" dirty="0" smtClean="0"/>
              <a:t>Issues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Do we redraw all the objects?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What do we do if the </a:t>
            </a:r>
            <a:r>
              <a:rPr lang="en-US" altLang="zh-TW" dirty="0" smtClean="0">
                <a:solidFill>
                  <a:srgbClr val="00B050"/>
                </a:solidFill>
              </a:rPr>
              <a:t>aspect ratio </a:t>
            </a:r>
            <a:r>
              <a:rPr lang="en-US" altLang="zh-TW" dirty="0" smtClean="0"/>
              <a:t>of the new window is different from the old one?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Do we change the sizes of attributes of new primitives?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00100" y="5500702"/>
            <a:ext cx="7577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There is no single answer to any of these questions.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Window Resizing </a:t>
            </a:r>
            <a:r>
              <a:rPr lang="en-US" altLang="zh-TW" dirty="0" err="1" smtClean="0"/>
              <a:t>Event:</a:t>
            </a:r>
            <a:r>
              <a:rPr lang="en-US" altLang="zh-TW" dirty="0" err="1" smtClean="0">
                <a:solidFill>
                  <a:srgbClr val="0070C0"/>
                </a:solidFill>
              </a:rPr>
              <a:t>glutReshapeFunc</a:t>
            </a:r>
            <a:r>
              <a:rPr lang="en-US" altLang="zh-TW" dirty="0" smtClean="0">
                <a:solidFill>
                  <a:srgbClr val="0070C0"/>
                </a:solidFill>
              </a:rPr>
              <a:t>()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28596" y="1785926"/>
            <a:ext cx="8215370" cy="440120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myReshape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width,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height){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/* set the sub menu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glMatrixMode</a:t>
            </a:r>
            <a:r>
              <a:rPr lang="en-US" altLang="zh-TW" sz="2000" dirty="0" smtClean="0"/>
              <a:t>(</a:t>
            </a:r>
            <a:r>
              <a:rPr lang="en-US" altLang="zh-TW" sz="2000" dirty="0" smtClean="0">
                <a:solidFill>
                  <a:srgbClr val="0070C0"/>
                </a:solidFill>
              </a:rPr>
              <a:t>GL_PROJECTION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glLoadIdentit</a:t>
            </a:r>
            <a:r>
              <a:rPr lang="en-US" altLang="zh-TW" sz="2000" dirty="0" err="1" smtClean="0"/>
              <a:t>y</a:t>
            </a:r>
            <a:r>
              <a:rPr lang="en-US" altLang="zh-TW" sz="2000" dirty="0" smtClean="0"/>
              <a:t>();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smtClean="0">
                <a:solidFill>
                  <a:srgbClr val="00B050"/>
                </a:solidFill>
              </a:rPr>
              <a:t>gluOrtho2D</a:t>
            </a:r>
            <a:r>
              <a:rPr lang="en-US" altLang="zh-TW" sz="2000" dirty="0" smtClean="0"/>
              <a:t>(0.0, width, 0.0, height);</a:t>
            </a:r>
          </a:p>
          <a:p>
            <a:pPr>
              <a:lnSpc>
                <a:spcPts val="2800"/>
              </a:lnSpc>
            </a:pP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glMatrixMode</a:t>
            </a:r>
            <a:r>
              <a:rPr lang="en-US" altLang="zh-TW" sz="2000" dirty="0" smtClean="0"/>
              <a:t>(</a:t>
            </a:r>
            <a:r>
              <a:rPr lang="en-US" altLang="zh-TW" sz="2000" dirty="0" smtClean="0">
                <a:solidFill>
                  <a:srgbClr val="0070C0"/>
                </a:solidFill>
              </a:rPr>
              <a:t>GL_MODELVIEW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glLoadIdentity</a:t>
            </a:r>
            <a:r>
              <a:rPr lang="en-US" altLang="zh-TW" sz="2000" dirty="0" smtClean="0"/>
              <a:t>();</a:t>
            </a:r>
          </a:p>
          <a:p>
            <a:pPr>
              <a:lnSpc>
                <a:spcPts val="2800"/>
              </a:lnSpc>
            </a:pPr>
            <a:endParaRPr lang="zh-TW" altLang="en-US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/* set the main menu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glViewPort</a:t>
            </a:r>
            <a:r>
              <a:rPr lang="en-US" altLang="zh-TW" sz="2000" dirty="0" smtClean="0">
                <a:solidFill>
                  <a:srgbClr val="00B050"/>
                </a:solidFill>
              </a:rPr>
              <a:t>(0, 0, width, height);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myReshape</a:t>
            </a:r>
            <a:r>
              <a:rPr lang="en-US" altLang="zh-TW" sz="2000" dirty="0" smtClean="0"/>
              <a:t> */</a:t>
            </a:r>
            <a:endParaRPr lang="zh-TW" altLang="en-US" sz="20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Display &amp; Idle Callback</a:t>
            </a:r>
          </a:p>
          <a:p>
            <a:pPr lvl="1"/>
            <a:r>
              <a:rPr lang="en-US" altLang="zh-TW" dirty="0" smtClean="0"/>
              <a:t>Display Callback: </a:t>
            </a:r>
            <a:r>
              <a:rPr lang="en-US" altLang="zh-TW" dirty="0" err="1" smtClean="0">
                <a:solidFill>
                  <a:srgbClr val="0070C0"/>
                </a:solidFill>
              </a:rPr>
              <a:t>glutDisplayFunc</a:t>
            </a:r>
            <a:r>
              <a:rPr lang="en-US" altLang="zh-TW" dirty="0" smtClean="0">
                <a:solidFill>
                  <a:srgbClr val="0070C0"/>
                </a:solidFill>
              </a:rPr>
              <a:t>()</a:t>
            </a:r>
            <a:endParaRPr lang="en-US" altLang="zh-TW" dirty="0" smtClean="0"/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 This callback can be invoked in different way to avoid unnecessary drawings.</a:t>
            </a:r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1"/>
            <a:r>
              <a:rPr lang="en-US" altLang="zh-TW" dirty="0" smtClean="0"/>
              <a:t>Idle Callback</a:t>
            </a:r>
          </a:p>
          <a:p>
            <a:pPr lvl="2"/>
            <a:r>
              <a:rPr lang="en-US" altLang="zh-TW" dirty="0" smtClean="0"/>
              <a:t>It is invoked when there are no other events.</a:t>
            </a:r>
          </a:p>
          <a:p>
            <a:pPr lvl="2"/>
            <a:r>
              <a:rPr lang="en-US" altLang="zh-TW" dirty="0" smtClean="0"/>
              <a:t>The default of idle callback is </a:t>
            </a:r>
            <a:r>
              <a:rPr lang="en-US" altLang="zh-TW" dirty="0" smtClean="0">
                <a:solidFill>
                  <a:srgbClr val="00B050"/>
                </a:solidFill>
              </a:rPr>
              <a:t>NULL</a:t>
            </a:r>
            <a:r>
              <a:rPr lang="en-US" altLang="zh-TW" dirty="0" smtClean="0"/>
              <a:t>.</a:t>
            </a:r>
          </a:p>
          <a:p>
            <a:pPr lvl="1"/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928794" y="3214686"/>
            <a:ext cx="294183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TW" sz="2400" dirty="0" err="1" smtClean="0"/>
              <a:t>glutPostRedisplay</a:t>
            </a:r>
            <a:r>
              <a:rPr lang="en-US" altLang="zh-TW" sz="2400" dirty="0" smtClean="0"/>
              <a:t>();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Callback Enable and Disable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callback function can be changed during the </a:t>
            </a:r>
            <a:r>
              <a:rPr lang="en-US" altLang="zh-TW" dirty="0" smtClean="0">
                <a:solidFill>
                  <a:srgbClr val="00B050"/>
                </a:solidFill>
              </a:rPr>
              <a:t>program execution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We can disable a callback function by setting its callback function to </a:t>
            </a:r>
            <a:r>
              <a:rPr lang="en-US" altLang="zh-TW" dirty="0" smtClean="0">
                <a:solidFill>
                  <a:srgbClr val="00B050"/>
                </a:solidFill>
              </a:rPr>
              <a:t>NULL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928662" y="4000504"/>
            <a:ext cx="7715304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myMouse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button,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state,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x,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y){</a:t>
            </a:r>
          </a:p>
          <a:p>
            <a:pPr>
              <a:lnSpc>
                <a:spcPts val="3600"/>
              </a:lnSpc>
            </a:pPr>
            <a:r>
              <a:rPr lang="en-US" altLang="zh-TW" sz="2000" dirty="0" smtClean="0"/>
              <a:t>    if(button == GLUT_RIGHT_BUTTON &amp;&amp; state == GLUT_DOWN)</a:t>
            </a:r>
          </a:p>
          <a:p>
            <a:pPr>
              <a:lnSpc>
                <a:spcPts val="36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glutIdleFunc</a:t>
            </a:r>
            <a:r>
              <a:rPr lang="en-US" altLang="zh-TW" sz="2000" dirty="0" smtClean="0"/>
              <a:t>(</a:t>
            </a:r>
            <a:r>
              <a:rPr lang="en-US" altLang="zh-TW" sz="2000" dirty="0" smtClean="0">
                <a:solidFill>
                  <a:srgbClr val="FF0000"/>
                </a:solidFill>
              </a:rPr>
              <a:t>NULL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3600"/>
              </a:lnSpc>
            </a:pPr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myKeyboard</a:t>
            </a:r>
            <a:r>
              <a:rPr lang="en-US" altLang="zh-TW" sz="2000" dirty="0" smtClean="0"/>
              <a:t> */</a:t>
            </a:r>
            <a:endParaRPr lang="zh-TW" altLang="en-US" sz="20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642910" y="3214686"/>
            <a:ext cx="7643866" cy="15716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Event-Driven Input Programming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18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285720" y="1357298"/>
            <a:ext cx="8072494" cy="4992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main(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argc</a:t>
            </a:r>
            <a:r>
              <a:rPr lang="en-US" altLang="zh-TW" dirty="0" smtClean="0">
                <a:latin typeface="Lucida Console" pitchFamily="49" charset="0"/>
              </a:rPr>
              <a:t>, char** </a:t>
            </a:r>
            <a:r>
              <a:rPr lang="en-US" altLang="zh-TW" dirty="0" err="1" smtClean="0">
                <a:latin typeface="Lucida Console" pitchFamily="49" charset="0"/>
              </a:rPr>
              <a:t>argv</a:t>
            </a:r>
            <a:r>
              <a:rPr lang="en-US" altLang="zh-TW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/* initialize the interaction */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glutInit</a:t>
            </a:r>
            <a:r>
              <a:rPr lang="en-US" altLang="zh-TW" dirty="0" smtClean="0">
                <a:latin typeface="Lucida Console" pitchFamily="49" charset="0"/>
              </a:rPr>
              <a:t>(&amp;</a:t>
            </a:r>
            <a:r>
              <a:rPr lang="en-US" altLang="zh-TW" dirty="0" err="1" smtClean="0">
                <a:latin typeface="Lucida Console" pitchFamily="49" charset="0"/>
              </a:rPr>
              <a:t>argc</a:t>
            </a:r>
            <a:r>
              <a:rPr lang="en-US" altLang="zh-TW" dirty="0" smtClean="0">
                <a:latin typeface="Lucida Console" pitchFamily="49" charset="0"/>
              </a:rPr>
              <a:t>, </a:t>
            </a:r>
            <a:r>
              <a:rPr lang="en-US" altLang="zh-TW" dirty="0" err="1" smtClean="0">
                <a:latin typeface="Lucida Console" pitchFamily="49" charset="0"/>
              </a:rPr>
              <a:t>argv</a:t>
            </a:r>
            <a:r>
              <a:rPr lang="en-US" altLang="zh-TW" dirty="0" smtClean="0">
                <a:latin typeface="Lucida Console" pitchFamily="49" charset="0"/>
              </a:rPr>
              <a:t>);	</a:t>
            </a:r>
          </a:p>
          <a:p>
            <a:pPr lvl="1">
              <a:lnSpc>
                <a:spcPts val="2400"/>
              </a:lnSpc>
            </a:pPr>
            <a:endParaRPr lang="zh-TW" altLang="en-US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/* specify the window properties and create window */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………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glutDisplayFunc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myDisplay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glutIdleFunc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myIdle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glutKeyboardFunc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myKeyboard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glutMouseFunc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myMouse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glutReshapeFunc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myReshape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  <a:endParaRPr lang="zh-TW" altLang="en-US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myInit</a:t>
            </a:r>
            <a:r>
              <a:rPr lang="en-US" altLang="zh-TW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400"/>
              </a:lnSpc>
            </a:pPr>
            <a:endParaRPr lang="zh-TW" altLang="en-US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/* start to run the program */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glutMainLoop</a:t>
            </a:r>
            <a:r>
              <a:rPr lang="en-US" altLang="zh-TW" dirty="0" smtClean="0">
                <a:latin typeface="Lucida Console" pitchFamily="49" charset="0"/>
              </a:rPr>
              <a:t>();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}/* End of main */</a:t>
            </a:r>
            <a:endParaRPr lang="zh-TW" altLang="en-US" dirty="0"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Graphical User Interface: Menu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Menu 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GLUT provides </a:t>
            </a:r>
            <a:r>
              <a:rPr lang="en-US" altLang="zh-TW" dirty="0" smtClean="0">
                <a:solidFill>
                  <a:srgbClr val="00B050"/>
                </a:solidFill>
              </a:rPr>
              <a:t>pop-up menus </a:t>
            </a:r>
            <a:r>
              <a:rPr lang="en-US" altLang="zh-TW" dirty="0" smtClean="0"/>
              <a:t>for users to create sophisticated interactive applications.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menus can be developed in a </a:t>
            </a:r>
            <a:r>
              <a:rPr lang="en-US" altLang="zh-TW" dirty="0" smtClean="0">
                <a:solidFill>
                  <a:srgbClr val="00B050"/>
                </a:solidFill>
              </a:rPr>
              <a:t>hierarchical </a:t>
            </a:r>
            <a:r>
              <a:rPr lang="en-US" altLang="zh-TW" dirty="0" smtClean="0"/>
              <a:t>manner.</a:t>
            </a:r>
          </a:p>
          <a:p>
            <a:pPr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Development Steps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Register a callback function to each menu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Add the items to the menu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Link the menu to a particular mouse button.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Graphical User Interface: Menu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8596" y="1785926"/>
            <a:ext cx="8215370" cy="47602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myInit</a:t>
            </a:r>
            <a:r>
              <a:rPr lang="en-US" altLang="zh-TW" sz="2000" dirty="0" smtClean="0"/>
              <a:t>(){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/* set the sub menu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</a:t>
            </a:r>
            <a:r>
              <a:rPr lang="en-US" altLang="zh-TW" sz="2000" dirty="0" err="1" smtClean="0"/>
              <a:t>sub_menu</a:t>
            </a:r>
            <a:r>
              <a:rPr lang="en-US" altLang="zh-TW" sz="2000" dirty="0" smtClean="0"/>
              <a:t> = 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glutCreateMen</a:t>
            </a:r>
            <a:r>
              <a:rPr lang="en-US" altLang="zh-TW" sz="2000" dirty="0" err="1" smtClean="0"/>
              <a:t>u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mySubMenu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glutAddMenuEntry</a:t>
            </a:r>
            <a:r>
              <a:rPr lang="en-US" altLang="zh-TW" sz="2000" dirty="0" smtClean="0"/>
              <a:t>("Increase Square Size", 2);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glutAddMenuEntry</a:t>
            </a:r>
            <a:r>
              <a:rPr lang="en-US" altLang="zh-TW" sz="2000" dirty="0" smtClean="0"/>
              <a:t>("Decrease Square Size", 3);</a:t>
            </a:r>
          </a:p>
          <a:p>
            <a:pPr>
              <a:lnSpc>
                <a:spcPts val="2800"/>
              </a:lnSpc>
            </a:pPr>
            <a:endParaRPr lang="zh-TW" altLang="en-US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/* set the main menu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glutCreateMenu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myMenu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glutAddMenuEntry</a:t>
            </a:r>
            <a:r>
              <a:rPr lang="en-US" altLang="zh-TW" sz="2000" dirty="0" smtClean="0"/>
              <a:t>("Quit", 1);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glutAddSubMenu</a:t>
            </a:r>
            <a:r>
              <a:rPr lang="en-US" altLang="zh-TW" sz="2000" dirty="0" smtClean="0"/>
              <a:t>("Resize", </a:t>
            </a:r>
            <a:r>
              <a:rPr lang="en-US" altLang="zh-TW" sz="2000" dirty="0" err="1" smtClean="0"/>
              <a:t>sub_menu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endParaRPr lang="zh-TW" altLang="en-US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>
                <a:solidFill>
                  <a:srgbClr val="00B050"/>
                </a:solidFill>
              </a:rPr>
              <a:t>glutAttachMenu</a:t>
            </a:r>
            <a:r>
              <a:rPr lang="en-US" altLang="zh-TW" sz="2000" dirty="0" smtClean="0"/>
              <a:t>(GLUT_RIGHT_BUTTON);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myInit</a:t>
            </a:r>
            <a:r>
              <a:rPr lang="en-US" altLang="zh-TW" sz="2000" dirty="0" smtClean="0"/>
              <a:t> */</a:t>
            </a:r>
            <a:endParaRPr lang="zh-TW" altLang="en-US" sz="2000" dirty="0"/>
          </a:p>
        </p:txBody>
      </p:sp>
      <p:pic>
        <p:nvPicPr>
          <p:cNvPr id="1027" name="Picture 3" descr="D:\工作區域 (Workspace)\Course-電腦圖學(Computer Graphics)\教科書資源(Textbook Resources)\圖片影像 (Pictures)\Chapter03\AN03F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7118" y="1071546"/>
            <a:ext cx="2274603" cy="1428760"/>
          </a:xfrm>
          <a:prstGeom prst="rect">
            <a:avLst/>
          </a:prstGeom>
          <a:noFill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20</a:t>
            </a:fld>
            <a:endParaRPr lang="en-US" altLang="zh-TW"/>
          </a:p>
        </p:txBody>
      </p:sp>
      <p:sp>
        <p:nvSpPr>
          <p:cNvPr id="9" name="文字方塊 8"/>
          <p:cNvSpPr txBox="1"/>
          <p:nvPr/>
        </p:nvSpPr>
        <p:spPr>
          <a:xfrm>
            <a:off x="6929454" y="292893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+mj-lt"/>
              </a:rPr>
              <a:t>Callback Function</a:t>
            </a:r>
            <a:endParaRPr lang="zh-TW" altLang="en-US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1" name="直線單箭頭接點 10"/>
          <p:cNvCxnSpPr/>
          <p:nvPr/>
        </p:nvCxnSpPr>
        <p:spPr bwMode="auto">
          <a:xfrm>
            <a:off x="6500826" y="2786058"/>
            <a:ext cx="357190" cy="2857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文字方塊 11"/>
          <p:cNvSpPr txBox="1"/>
          <p:nvPr/>
        </p:nvSpPr>
        <p:spPr>
          <a:xfrm>
            <a:off x="5286380" y="4071942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+mj-lt"/>
              </a:rPr>
              <a:t>Callback Function</a:t>
            </a:r>
            <a:endParaRPr lang="zh-TW" altLang="en-US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3" name="直線單箭頭接點 12"/>
          <p:cNvCxnSpPr>
            <a:endCxn id="12" idx="1"/>
          </p:cNvCxnSpPr>
          <p:nvPr/>
        </p:nvCxnSpPr>
        <p:spPr bwMode="auto">
          <a:xfrm flipV="1">
            <a:off x="4500562" y="4256608"/>
            <a:ext cx="785818" cy="2439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Graphical User Interface: Menu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928662" y="1928802"/>
            <a:ext cx="4572000" cy="18563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myMenu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id){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switch(id){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	case 1: </a:t>
            </a:r>
            <a:r>
              <a:rPr lang="en-US" altLang="zh-TW" sz="2000" dirty="0" smtClean="0">
                <a:solidFill>
                  <a:srgbClr val="00B050"/>
                </a:solidFill>
              </a:rPr>
              <a:t>exit(0</a:t>
            </a:r>
            <a:r>
              <a:rPr lang="en-US" altLang="zh-TW" sz="2000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}/* End of switch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myMenu</a:t>
            </a:r>
            <a:r>
              <a:rPr lang="en-US" altLang="zh-TW" sz="2000" dirty="0" smtClean="0"/>
              <a:t> */</a:t>
            </a:r>
          </a:p>
        </p:txBody>
      </p:sp>
      <p:sp>
        <p:nvSpPr>
          <p:cNvPr id="5" name="矩形 4"/>
          <p:cNvSpPr/>
          <p:nvPr/>
        </p:nvSpPr>
        <p:spPr>
          <a:xfrm>
            <a:off x="928662" y="4000504"/>
            <a:ext cx="4572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mySubMenu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id){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myMenu</a:t>
            </a:r>
            <a:r>
              <a:rPr lang="en-US" altLang="zh-TW" sz="2000" dirty="0" smtClean="0"/>
              <a:t> */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714488"/>
            <a:ext cx="3786214" cy="393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function of animation is to create a picture where one or more objects are moving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It is an important part of computer graphics.</a:t>
            </a:r>
            <a:endParaRPr lang="en-US" altLang="zh-TW" dirty="0" smtClean="0"/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Examples</a:t>
            </a:r>
          </a:p>
          <a:p>
            <a:pPr lvl="2"/>
            <a:r>
              <a:rPr lang="en-US" altLang="zh-TW" dirty="0" smtClean="0"/>
              <a:t>An animated character walks across the display</a:t>
            </a:r>
          </a:p>
          <a:p>
            <a:pPr lvl="2"/>
            <a:r>
              <a:rPr lang="en-US" altLang="zh-TW" dirty="0" smtClean="0"/>
              <a:t>We may move the view over time.</a:t>
            </a:r>
          </a:p>
          <a:p>
            <a:pPr lvl="2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Animation in Movie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Motion is achieved by taking a sequence of pictures and projecting them at </a:t>
            </a:r>
            <a:r>
              <a:rPr lang="en-US" altLang="zh-TW" dirty="0" smtClean="0">
                <a:solidFill>
                  <a:srgbClr val="00B050"/>
                </a:solidFill>
              </a:rPr>
              <a:t>24 frames/sec</a:t>
            </a:r>
            <a:r>
              <a:rPr lang="en-US" altLang="zh-TW" dirty="0" smtClean="0"/>
              <a:t>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Step1:</a:t>
            </a:r>
            <a:r>
              <a:rPr lang="en-US" altLang="zh-TW" dirty="0" smtClean="0"/>
              <a:t> Each frame is moved to into position behind the lens.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Step2:</a:t>
            </a:r>
            <a:r>
              <a:rPr lang="en-US" altLang="zh-TW" dirty="0" smtClean="0"/>
              <a:t> The shutter is opened and frame is displayed.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Step3:</a:t>
            </a:r>
            <a:r>
              <a:rPr lang="en-US" altLang="zh-TW" dirty="0" smtClean="0"/>
              <a:t> The shutter is momentarily closed.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Step4:</a:t>
            </a:r>
            <a:r>
              <a:rPr lang="en-US" altLang="zh-TW" dirty="0" smtClean="0"/>
              <a:t> Go to Step 1.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5" name="文字方塊 4"/>
          <p:cNvSpPr txBox="1"/>
          <p:nvPr/>
        </p:nvSpPr>
        <p:spPr>
          <a:xfrm>
            <a:off x="354545" y="5429264"/>
            <a:ext cx="8598829" cy="913070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The key reason that motion picture projection works is </a:t>
            </a:r>
          </a:p>
          <a:p>
            <a:pPr algn="ctr">
              <a:lnSpc>
                <a:spcPts val="32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t</a:t>
            </a:r>
            <a:r>
              <a:rPr lang="en-US" altLang="zh-TW" sz="2400" b="1" dirty="0" smtClean="0">
                <a:latin typeface="Comic Sans MS" pitchFamily="66" charset="0"/>
              </a:rPr>
              <a:t>hat each frame </a:t>
            </a:r>
            <a:r>
              <a:rPr lang="en-US" altLang="zh-TW" sz="2400" b="1" dirty="0" smtClean="0">
                <a:solidFill>
                  <a:srgbClr val="00B050"/>
                </a:solidFill>
                <a:latin typeface="Comic Sans MS" pitchFamily="66" charset="0"/>
              </a:rPr>
              <a:t>is complete</a:t>
            </a:r>
            <a:r>
              <a:rPr lang="en-US" altLang="zh-TW" sz="2400" b="1" dirty="0" smtClean="0">
                <a:latin typeface="Comic Sans MS" pitchFamily="66" charset="0"/>
              </a:rPr>
              <a:t> when it is displayed.</a:t>
            </a:r>
            <a:endParaRPr lang="zh-TW" altLang="en-US" sz="24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Animation Problem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24</a:t>
            </a:fld>
            <a:endParaRPr lang="en-US" altLang="zh-TW"/>
          </a:p>
        </p:txBody>
      </p:sp>
      <p:sp>
        <p:nvSpPr>
          <p:cNvPr id="5" name="文字方塊 4"/>
          <p:cNvSpPr txBox="1"/>
          <p:nvPr/>
        </p:nvSpPr>
        <p:spPr>
          <a:xfrm>
            <a:off x="785786" y="1785926"/>
            <a:ext cx="74902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Open_Window</a:t>
            </a:r>
            <a:r>
              <a:rPr lang="en-US" altLang="zh-TW" sz="2400" b="1" dirty="0" smtClean="0">
                <a:latin typeface="Comic Sans MS" pitchFamily="66" charset="0"/>
              </a:rPr>
              <a:t>();</a:t>
            </a:r>
          </a:p>
          <a:p>
            <a:pPr>
              <a:lnSpc>
                <a:spcPts val="36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f</a:t>
            </a:r>
            <a:r>
              <a:rPr lang="en-US" altLang="zh-TW" sz="2400" b="1" dirty="0" smtClean="0">
                <a:latin typeface="Comic Sans MS" pitchFamily="66" charset="0"/>
              </a:rPr>
              <a:t>or(</a:t>
            </a:r>
            <a:r>
              <a:rPr lang="en-US" altLang="zh-TW" sz="2400" b="1" dirty="0" err="1" smtClean="0">
                <a:latin typeface="Comic Sans MS" pitchFamily="66" charset="0"/>
              </a:rPr>
              <a:t>int</a:t>
            </a:r>
            <a:r>
              <a:rPr lang="en-US" altLang="zh-TW" sz="2400" b="1" dirty="0" smtClean="0">
                <a:latin typeface="Comic Sans MS" pitchFamily="66" charset="0"/>
              </a:rPr>
              <a:t>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=0;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 &lt; 1000000;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++){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Clear_Window</a:t>
            </a:r>
            <a:r>
              <a:rPr lang="en-US" altLang="zh-TW" sz="2400" b="1" dirty="0" smtClean="0">
                <a:latin typeface="Comic Sans MS" pitchFamily="66" charset="0"/>
              </a:rPr>
              <a:t>();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Draw_Frame</a:t>
            </a:r>
            <a:r>
              <a:rPr lang="en-US" altLang="zh-TW" sz="2400" b="1" dirty="0" smtClean="0">
                <a:latin typeface="Comic Sans MS" pitchFamily="66" charset="0"/>
              </a:rPr>
              <a:t>(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);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Wait();</a:t>
            </a:r>
          </a:p>
          <a:p>
            <a:pPr>
              <a:lnSpc>
                <a:spcPts val="36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}/* End of for-loop */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28596" y="5000636"/>
            <a:ext cx="8270213" cy="887744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TW" sz="2400" b="1" dirty="0" smtClean="0">
                <a:solidFill>
                  <a:srgbClr val="00B050"/>
                </a:solidFill>
                <a:latin typeface="Comic Sans MS" pitchFamily="66" charset="0"/>
              </a:rPr>
              <a:t>Problem: </a:t>
            </a:r>
            <a:r>
              <a:rPr lang="en-US" altLang="zh-TW" sz="2400" b="1" dirty="0" smtClean="0">
                <a:latin typeface="Comic Sans MS" pitchFamily="66" charset="0"/>
              </a:rPr>
              <a:t>it doesn’t display completely drawn frames; </a:t>
            </a:r>
          </a:p>
          <a:p>
            <a:pPr algn="ctr">
              <a:lnSpc>
                <a:spcPts val="32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instead, you watch the drawing as it happens </a:t>
            </a:r>
            <a:endParaRPr lang="zh-TW" altLang="en-US" sz="24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Double Buffering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Hardware/Software supplies two complete color buffers.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Front Buffer</a:t>
            </a:r>
            <a:r>
              <a:rPr lang="en-US" altLang="zh-TW" dirty="0" smtClean="0"/>
              <a:t>:</a:t>
            </a:r>
            <a:r>
              <a:rPr lang="zh-TW" altLang="en-US" dirty="0" smtClean="0"/>
              <a:t> </a:t>
            </a:r>
            <a:r>
              <a:rPr lang="en-US" altLang="zh-TW" dirty="0" smtClean="0"/>
              <a:t>the one for displaying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Back Buffer</a:t>
            </a:r>
            <a:r>
              <a:rPr lang="en-US" altLang="zh-TW" dirty="0" smtClean="0"/>
              <a:t>: the one for drawing.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</a:t>
            </a:r>
            <a:r>
              <a:rPr lang="en-US" altLang="zh-TW" dirty="0" smtClean="0"/>
              <a:t>objective is to redisplay efficiently so that we can’t notice the </a:t>
            </a:r>
            <a:r>
              <a:rPr lang="en-US" altLang="zh-TW" dirty="0" smtClean="0">
                <a:solidFill>
                  <a:srgbClr val="00B050"/>
                </a:solidFill>
              </a:rPr>
              <a:t>clearing </a:t>
            </a:r>
            <a:r>
              <a:rPr lang="en-US" altLang="zh-TW" dirty="0" smtClean="0"/>
              <a:t>and </a:t>
            </a:r>
            <a:r>
              <a:rPr lang="en-US" altLang="zh-TW" dirty="0" smtClean="0">
                <a:solidFill>
                  <a:srgbClr val="00B050"/>
                </a:solidFill>
              </a:rPr>
              <a:t>redrawing</a:t>
            </a:r>
            <a:r>
              <a:rPr lang="en-US" altLang="zh-TW" dirty="0" smtClean="0"/>
              <a:t>.</a:t>
            </a:r>
          </a:p>
          <a:p>
            <a:pPr lvl="2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One manifestation occurs if the display cannot be drawn in a single refresh cycle</a:t>
            </a:r>
            <a:r>
              <a:rPr lang="en-US" altLang="zh-TW" dirty="0" smtClean="0"/>
              <a:t>.</a:t>
            </a: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Double Buffering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Remark: </a:t>
            </a:r>
            <a:r>
              <a:rPr lang="en-US" altLang="zh-TW" dirty="0" smtClean="0"/>
              <a:t>It does not speed up the drawing process, it only ensures that we never see a partial display. </a:t>
            </a:r>
            <a:endParaRPr lang="zh-TW" alt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070611"/>
            <a:ext cx="3357586" cy="150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4070611"/>
            <a:ext cx="3214710" cy="143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向右箭號 5"/>
          <p:cNvSpPr/>
          <p:nvPr/>
        </p:nvSpPr>
        <p:spPr bwMode="auto">
          <a:xfrm>
            <a:off x="4357686" y="4427801"/>
            <a:ext cx="428628" cy="28575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26</a:t>
            </a:fld>
            <a:endParaRPr lang="en-US" altLang="zh-TW"/>
          </a:p>
        </p:txBody>
      </p:sp>
      <p:sp>
        <p:nvSpPr>
          <p:cNvPr id="9" name="矩形 8"/>
          <p:cNvSpPr/>
          <p:nvPr/>
        </p:nvSpPr>
        <p:spPr>
          <a:xfrm>
            <a:off x="500034" y="3361458"/>
            <a:ext cx="828680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Motion = Redraw + Swap</a:t>
            </a:r>
            <a:endParaRPr lang="en-US" altLang="zh-TW" sz="2400" b="1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Double Buffering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27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357158" y="4714884"/>
            <a:ext cx="8286808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OpenGL:</a:t>
            </a:r>
          </a:p>
          <a:p>
            <a:pPr>
              <a:lnSpc>
                <a:spcPts val="3600"/>
              </a:lnSpc>
            </a:pP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glutInitDisplayMode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(GLUT_RGB | GLUT_DOUBLE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)</a:t>
            </a:r>
            <a:endParaRPr lang="en-US" altLang="zh-TW" sz="2400" b="1" dirty="0" smtClean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  <a:p>
            <a:pPr>
              <a:lnSpc>
                <a:spcPts val="3600"/>
              </a:lnSpc>
            </a:pP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glutSwapBuffers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(): swap these two buffers.</a:t>
            </a:r>
            <a:endParaRPr lang="en-US" altLang="zh-TW" sz="2400" b="1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85786" y="1785926"/>
            <a:ext cx="74902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Open_Window</a:t>
            </a:r>
            <a:r>
              <a:rPr lang="en-US" altLang="zh-TW" sz="2400" b="1" dirty="0" smtClean="0">
                <a:latin typeface="Comic Sans MS" pitchFamily="66" charset="0"/>
              </a:rPr>
              <a:t>(</a:t>
            </a:r>
            <a:r>
              <a:rPr lang="en-US" altLang="zh-TW" sz="2400" b="1" dirty="0" err="1" smtClean="0">
                <a:latin typeface="Comic Sans MS" pitchFamily="66" charset="0"/>
              </a:rPr>
              <a:t>Double_Buffer</a:t>
            </a:r>
            <a:r>
              <a:rPr lang="en-US" altLang="zh-TW" sz="2400" b="1" dirty="0" smtClean="0">
                <a:latin typeface="Comic Sans MS" pitchFamily="66" charset="0"/>
              </a:rPr>
              <a:t>);</a:t>
            </a:r>
          </a:p>
          <a:p>
            <a:pPr>
              <a:lnSpc>
                <a:spcPts val="36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f</a:t>
            </a:r>
            <a:r>
              <a:rPr lang="en-US" altLang="zh-TW" sz="2400" b="1" dirty="0" smtClean="0">
                <a:latin typeface="Comic Sans MS" pitchFamily="66" charset="0"/>
              </a:rPr>
              <a:t>or(</a:t>
            </a:r>
            <a:r>
              <a:rPr lang="en-US" altLang="zh-TW" sz="2400" b="1" dirty="0" err="1" smtClean="0">
                <a:latin typeface="Comic Sans MS" pitchFamily="66" charset="0"/>
              </a:rPr>
              <a:t>int</a:t>
            </a:r>
            <a:r>
              <a:rPr lang="en-US" altLang="zh-TW" sz="2400" b="1" dirty="0" smtClean="0">
                <a:latin typeface="Comic Sans MS" pitchFamily="66" charset="0"/>
              </a:rPr>
              <a:t>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=0;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 &lt; 1000000; 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++){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Clear_Window</a:t>
            </a:r>
            <a:r>
              <a:rPr lang="en-US" altLang="zh-TW" sz="2400" b="1" dirty="0" smtClean="0">
                <a:latin typeface="Comic Sans MS" pitchFamily="66" charset="0"/>
              </a:rPr>
              <a:t>();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Draw_Frame</a:t>
            </a:r>
            <a:r>
              <a:rPr lang="en-US" altLang="zh-TW" sz="2400" b="1" dirty="0" smtClean="0">
                <a:latin typeface="Comic Sans MS" pitchFamily="66" charset="0"/>
              </a:rPr>
              <a:t>(</a:t>
            </a:r>
            <a:r>
              <a:rPr lang="en-US" altLang="zh-TW" sz="2400" b="1" dirty="0" err="1" smtClean="0">
                <a:latin typeface="Comic Sans MS" pitchFamily="66" charset="0"/>
              </a:rPr>
              <a:t>i</a:t>
            </a:r>
            <a:r>
              <a:rPr lang="en-US" altLang="zh-TW" sz="2400" b="1" dirty="0" smtClean="0">
                <a:latin typeface="Comic Sans MS" pitchFamily="66" charset="0"/>
              </a:rPr>
              <a:t>);</a:t>
            </a:r>
          </a:p>
          <a:p>
            <a:pPr lvl="1">
              <a:lnSpc>
                <a:spcPts val="3600"/>
              </a:lnSpc>
            </a:pPr>
            <a:r>
              <a:rPr lang="en-US" altLang="zh-TW" sz="2400" b="1" dirty="0" err="1" smtClean="0">
                <a:latin typeface="Comic Sans MS" pitchFamily="66" charset="0"/>
              </a:rPr>
              <a:t>Swap_Buffer</a:t>
            </a:r>
            <a:r>
              <a:rPr lang="en-US" altLang="zh-TW" sz="2400" b="1" dirty="0" smtClean="0">
                <a:latin typeface="Comic Sans MS" pitchFamily="66" charset="0"/>
              </a:rPr>
              <a:t>();</a:t>
            </a:r>
          </a:p>
          <a:p>
            <a:pPr>
              <a:lnSpc>
                <a:spcPts val="3600"/>
              </a:lnSpc>
            </a:pPr>
            <a:r>
              <a:rPr lang="en-US" altLang="zh-TW" sz="2400" b="1" dirty="0" smtClean="0">
                <a:latin typeface="Comic Sans MS" pitchFamily="66" charset="0"/>
              </a:rPr>
              <a:t>}/* End of for-loop */</a:t>
            </a:r>
          </a:p>
        </p:txBody>
      </p:sp>
      <p:sp>
        <p:nvSpPr>
          <p:cNvPr id="7" name="矩形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</a:t>
            </a:r>
            <a:endParaRPr lang="zh-TW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Rotating Square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Draw a square rotating on the screen</a:t>
            </a:r>
          </a:p>
          <a:p>
            <a:pPr lvl="1"/>
            <a:r>
              <a:rPr lang="en-US" altLang="zh-TW" dirty="0" smtClean="0"/>
              <a:t>Rotation Start: press the left button of mouse.</a:t>
            </a:r>
          </a:p>
          <a:p>
            <a:pPr lvl="1"/>
            <a:r>
              <a:rPr lang="en-US" altLang="zh-TW" dirty="0" smtClean="0"/>
              <a:t>Rotation Stop: press the right button of mouse.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28</a:t>
            </a:fld>
            <a:endParaRPr lang="en-US" altLang="zh-TW"/>
          </a:p>
        </p:txBody>
      </p:sp>
      <p:pic>
        <p:nvPicPr>
          <p:cNvPr id="5" name="Picture 2" descr="D:\工作區域 (Workspace)\Course-電腦圖學(Computer Graphics)\教科書資源(Textbook Resources)\圖片影像 (Pictures)\Chapter03\AN03F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3714752"/>
            <a:ext cx="4436170" cy="2247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Rotating Square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29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571472" y="1785926"/>
            <a:ext cx="8429652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b="1" dirty="0" smtClean="0">
                <a:solidFill>
                  <a:srgbClr val="0070C0"/>
                </a:solidFill>
              </a:rPr>
              <a:t>/* </a:t>
            </a:r>
            <a:r>
              <a:rPr lang="en-US" altLang="zh-TW" sz="2000" b="1" dirty="0" smtClean="0">
                <a:solidFill>
                  <a:srgbClr val="0070C0"/>
                </a:solidFill>
              </a:rPr>
              <a:t>callback functions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myDisplay</a:t>
            </a:r>
            <a:r>
              <a:rPr lang="en-US" altLang="zh-TW" sz="2000" dirty="0" smtClean="0"/>
              <a:t>();</a:t>
            </a:r>
            <a:r>
              <a:rPr lang="en-US" altLang="zh-TW" sz="2000" dirty="0" smtClean="0"/>
              <a:t>			</a:t>
            </a:r>
            <a:r>
              <a:rPr lang="en-US" altLang="zh-TW" sz="2000" dirty="0" smtClean="0"/>
              <a:t>/* </a:t>
            </a:r>
            <a:r>
              <a:rPr lang="en-US" altLang="zh-TW" sz="2000" dirty="0" smtClean="0"/>
              <a:t>display callback </a:t>
            </a:r>
            <a:r>
              <a:rPr lang="en-US" altLang="zh-TW" sz="2000" dirty="0" smtClean="0"/>
              <a:t>	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myIdle</a:t>
            </a:r>
            <a:r>
              <a:rPr lang="en-US" altLang="zh-TW" sz="2000" dirty="0" smtClean="0"/>
              <a:t>();				/* idle callback </a:t>
            </a:r>
            <a:r>
              <a:rPr lang="en-US" altLang="zh-TW" sz="2000" dirty="0" smtClean="0"/>
              <a:t>		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myKeyboard</a:t>
            </a:r>
            <a:r>
              <a:rPr lang="en-US" altLang="zh-TW" sz="2000" dirty="0" smtClean="0"/>
              <a:t>(unsigned char,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);/* </a:t>
            </a:r>
            <a:r>
              <a:rPr lang="en-US" altLang="zh-TW" sz="2000" dirty="0" smtClean="0"/>
              <a:t>keyboard callback </a:t>
            </a:r>
            <a:r>
              <a:rPr lang="en-US" altLang="zh-TW" sz="2000" dirty="0" smtClean="0"/>
              <a:t>	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myMouse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);		/* mouse callback </a:t>
            </a:r>
            <a:r>
              <a:rPr lang="en-US" altLang="zh-TW" sz="2000" dirty="0" smtClean="0"/>
              <a:t>	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myTimer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);</a:t>
            </a:r>
            <a:r>
              <a:rPr lang="en-US" altLang="zh-TW" sz="2000" dirty="0" smtClean="0"/>
              <a:t>			</a:t>
            </a:r>
            <a:r>
              <a:rPr lang="en-US" altLang="zh-TW" sz="2000" dirty="0" smtClean="0"/>
              <a:t>/* </a:t>
            </a:r>
            <a:r>
              <a:rPr lang="en-US" altLang="zh-TW" sz="2000" dirty="0" smtClean="0"/>
              <a:t>timer </a:t>
            </a:r>
            <a:r>
              <a:rPr lang="en-US" altLang="zh-TW" sz="2000" dirty="0" smtClean="0"/>
              <a:t>callback		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b="1" dirty="0" smtClean="0">
                <a:solidFill>
                  <a:srgbClr val="0070C0"/>
                </a:solidFill>
              </a:rPr>
              <a:t>/* member function */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myInit</a:t>
            </a:r>
            <a:r>
              <a:rPr lang="en-US" altLang="zh-TW" sz="2000" dirty="0" smtClean="0"/>
              <a:t>();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/>
              <a:t>mySpin</a:t>
            </a:r>
            <a:r>
              <a:rPr lang="en-US" altLang="zh-TW" sz="2000" dirty="0" smtClean="0"/>
              <a:t>();</a:t>
            </a:r>
          </a:p>
          <a:p>
            <a:pPr>
              <a:lnSpc>
                <a:spcPts val="2800"/>
              </a:lnSpc>
            </a:pP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b="1" dirty="0" smtClean="0">
                <a:solidFill>
                  <a:srgbClr val="0070C0"/>
                </a:solidFill>
              </a:rPr>
              <a:t>/* </a:t>
            </a:r>
            <a:r>
              <a:rPr lang="en-US" altLang="zh-TW" sz="2000" b="1" dirty="0" smtClean="0">
                <a:solidFill>
                  <a:srgbClr val="0070C0"/>
                </a:solidFill>
              </a:rPr>
              <a:t>attribute */</a:t>
            </a:r>
            <a:endParaRPr lang="en-US" altLang="zh-TW" sz="2000" dirty="0" smtClean="0"/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float theta = 0.0;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642910" y="4071942"/>
            <a:ext cx="7858180" cy="8572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30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428596" y="1214422"/>
            <a:ext cx="8072494" cy="5441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0070C0"/>
                </a:solidFill>
              </a:rPr>
              <a:t>_</a:t>
            </a:r>
            <a:r>
              <a:rPr lang="en-US" altLang="zh-TW" dirty="0" err="1" smtClean="0">
                <a:solidFill>
                  <a:srgbClr val="0070C0"/>
                </a:solidFill>
              </a:rPr>
              <a:t>tmain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argc</a:t>
            </a:r>
            <a:r>
              <a:rPr lang="en-US" altLang="zh-TW" dirty="0" smtClean="0"/>
              <a:t>, char** </a:t>
            </a:r>
            <a:r>
              <a:rPr lang="en-US" altLang="zh-TW" dirty="0" err="1" smtClean="0"/>
              <a:t>argv</a:t>
            </a:r>
            <a:r>
              <a:rPr lang="en-US" altLang="zh-TW" dirty="0" smtClean="0"/>
              <a:t>){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glutInit</a:t>
            </a:r>
            <a:r>
              <a:rPr lang="en-US" altLang="zh-TW" dirty="0" smtClean="0"/>
              <a:t>(&amp;</a:t>
            </a:r>
            <a:r>
              <a:rPr lang="en-US" altLang="zh-TW" dirty="0" err="1" smtClean="0"/>
              <a:t>argc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argv</a:t>
            </a:r>
            <a:r>
              <a:rPr lang="en-US" altLang="zh-TW" dirty="0" smtClean="0"/>
              <a:t>);	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glutInitDisplayMode</a:t>
            </a:r>
            <a:r>
              <a:rPr lang="en-US" altLang="zh-TW" dirty="0" smtClean="0"/>
              <a:t>(GLUT_RGB | </a:t>
            </a:r>
            <a:r>
              <a:rPr lang="en-US" altLang="zh-TW" b="1" dirty="0" smtClean="0">
                <a:solidFill>
                  <a:srgbClr val="00B050"/>
                </a:solidFill>
              </a:rPr>
              <a:t>GLUT_DOUBLE)</a:t>
            </a:r>
            <a:r>
              <a:rPr lang="en-US" altLang="zh-TW" dirty="0" smtClean="0"/>
              <a:t>;</a:t>
            </a:r>
          </a:p>
          <a:p>
            <a:pPr>
              <a:lnSpc>
                <a:spcPts val="2800"/>
              </a:lnSpc>
            </a:pP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glutInitWindowSize</a:t>
            </a:r>
            <a:r>
              <a:rPr lang="en-US" altLang="zh-TW" dirty="0" smtClean="0"/>
              <a:t>(500</a:t>
            </a:r>
            <a:r>
              <a:rPr lang="en-US" altLang="zh-TW" dirty="0" smtClean="0"/>
              <a:t>, 500);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glutInitWindowPosition</a:t>
            </a:r>
            <a:r>
              <a:rPr lang="en-US" altLang="zh-TW" dirty="0" smtClean="0"/>
              <a:t>(0, 0);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glutCreateWindow</a:t>
            </a:r>
            <a:r>
              <a:rPr lang="en-US" altLang="zh-TW" dirty="0" smtClean="0"/>
              <a:t>("Double Buffer");</a:t>
            </a:r>
          </a:p>
          <a:p>
            <a:pPr>
              <a:lnSpc>
                <a:spcPts val="2800"/>
              </a:lnSpc>
            </a:pP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glutDisplayFunc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myDisplay</a:t>
            </a:r>
            <a:r>
              <a:rPr lang="en-US" altLang="zh-TW" dirty="0" smtClean="0"/>
              <a:t>);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glutMouseFunc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myMouse</a:t>
            </a:r>
            <a:r>
              <a:rPr lang="en-US" altLang="zh-TW" dirty="0" smtClean="0"/>
              <a:t>);</a:t>
            </a:r>
          </a:p>
          <a:p>
            <a:pPr>
              <a:lnSpc>
                <a:spcPts val="2800"/>
              </a:lnSpc>
            </a:pP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myInit</a:t>
            </a:r>
            <a:r>
              <a:rPr lang="en-US" altLang="zh-TW" dirty="0" smtClean="0"/>
              <a:t>();</a:t>
            </a: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glutMainLoop</a:t>
            </a:r>
            <a:r>
              <a:rPr lang="en-US" altLang="zh-TW" dirty="0" smtClean="0"/>
              <a:t>();</a:t>
            </a: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	return 0;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}/* End of main */</a:t>
            </a:r>
            <a:endParaRPr lang="zh-TW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31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500034" y="1166843"/>
            <a:ext cx="821537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smtClean="0"/>
              <a:t>void </a:t>
            </a:r>
            <a:r>
              <a:rPr lang="en-US" altLang="zh-TW" dirty="0" err="1" smtClean="0">
                <a:solidFill>
                  <a:srgbClr val="0070C0"/>
                </a:solidFill>
              </a:rPr>
              <a:t>myMouse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button,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state,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x,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y){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/>
              <a:t>switch </a:t>
            </a:r>
            <a:r>
              <a:rPr lang="en-US" altLang="zh-TW" dirty="0" smtClean="0"/>
              <a:t>(button) </a:t>
            </a:r>
            <a:r>
              <a:rPr lang="en-US" altLang="zh-TW" dirty="0" smtClean="0"/>
              <a:t>{</a:t>
            </a:r>
          </a:p>
          <a:p>
            <a:pPr lvl="2">
              <a:lnSpc>
                <a:spcPts val="2600"/>
              </a:lnSpc>
            </a:pPr>
            <a:r>
              <a:rPr lang="en-US" altLang="zh-TW" dirty="0" smtClean="0"/>
              <a:t>case </a:t>
            </a:r>
            <a:r>
              <a:rPr lang="en-US" altLang="zh-TW" b="1" dirty="0" smtClean="0">
                <a:solidFill>
                  <a:srgbClr val="FF0000"/>
                </a:solidFill>
              </a:rPr>
              <a:t>GLUT_LEFT_BUTTON</a:t>
            </a:r>
            <a:r>
              <a:rPr lang="en-US" altLang="zh-TW" dirty="0" smtClean="0"/>
              <a:t>:</a:t>
            </a:r>
          </a:p>
          <a:p>
            <a:pPr lvl="2">
              <a:lnSpc>
                <a:spcPts val="2600"/>
              </a:lnSpc>
            </a:pPr>
            <a:r>
              <a:rPr lang="en-US" altLang="zh-TW" dirty="0" smtClean="0"/>
              <a:t>         if (state == GLUT_DOWN)</a:t>
            </a:r>
          </a:p>
          <a:p>
            <a:pPr lvl="3">
              <a:lnSpc>
                <a:spcPts val="2600"/>
              </a:lnSpc>
            </a:pPr>
            <a:r>
              <a:rPr lang="en-US" altLang="zh-TW" dirty="0" smtClean="0"/>
              <a:t>           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glutIdleFunc</a:t>
            </a:r>
            <a:r>
              <a:rPr lang="en-US" altLang="zh-TW" b="1" dirty="0" smtClean="0">
                <a:solidFill>
                  <a:srgbClr val="0070C0"/>
                </a:solidFill>
              </a:rPr>
              <a:t>(</a:t>
            </a:r>
            <a:r>
              <a:rPr lang="en-US" altLang="zh-TW" b="1" dirty="0" err="1" smtClean="0">
                <a:solidFill>
                  <a:srgbClr val="00B0F0"/>
                </a:solidFill>
              </a:rPr>
              <a:t>mySpin</a:t>
            </a:r>
            <a:r>
              <a:rPr lang="en-US" altLang="zh-TW" dirty="0" smtClean="0"/>
              <a:t>);</a:t>
            </a:r>
          </a:p>
          <a:p>
            <a:pPr lvl="2">
              <a:lnSpc>
                <a:spcPts val="2600"/>
              </a:lnSpc>
            </a:pPr>
            <a:r>
              <a:rPr lang="en-US" altLang="zh-TW" dirty="0" smtClean="0"/>
              <a:t>         </a:t>
            </a:r>
            <a:r>
              <a:rPr lang="en-US" altLang="zh-TW" dirty="0" smtClean="0"/>
              <a:t>break;</a:t>
            </a:r>
          </a:p>
          <a:p>
            <a:pPr lvl="2">
              <a:lnSpc>
                <a:spcPts val="2600"/>
              </a:lnSpc>
            </a:pPr>
            <a:r>
              <a:rPr lang="en-US" altLang="zh-TW" dirty="0" smtClean="0"/>
              <a:t>case </a:t>
            </a:r>
            <a:r>
              <a:rPr lang="en-US" altLang="zh-TW" b="1" dirty="0" smtClean="0">
                <a:solidFill>
                  <a:srgbClr val="FF0000"/>
                </a:solidFill>
              </a:rPr>
              <a:t>GLUT_MIDDLE_BUTTON</a:t>
            </a:r>
            <a:r>
              <a:rPr lang="en-US" altLang="zh-TW" dirty="0" smtClean="0"/>
              <a:t>:</a:t>
            </a:r>
            <a:br>
              <a:rPr lang="en-US" altLang="zh-TW" dirty="0" smtClean="0"/>
            </a:br>
            <a:r>
              <a:rPr lang="en-US" altLang="zh-TW" dirty="0" smtClean="0"/>
              <a:t>case </a:t>
            </a:r>
            <a:r>
              <a:rPr lang="en-US" altLang="zh-TW" b="1" dirty="0" smtClean="0">
                <a:solidFill>
                  <a:srgbClr val="FF0000"/>
                </a:solidFill>
              </a:rPr>
              <a:t>GLUT_RIGHT_BUTTON</a:t>
            </a:r>
            <a:r>
              <a:rPr lang="en-US" altLang="zh-TW" dirty="0" smtClean="0"/>
              <a:t>:</a:t>
            </a:r>
          </a:p>
          <a:p>
            <a:pPr lvl="3">
              <a:lnSpc>
                <a:spcPts val="2600"/>
              </a:lnSpc>
            </a:pPr>
            <a:r>
              <a:rPr lang="en-US" altLang="zh-TW" dirty="0" smtClean="0"/>
              <a:t>if </a:t>
            </a:r>
            <a:r>
              <a:rPr lang="en-US" altLang="zh-TW" dirty="0" smtClean="0"/>
              <a:t>(state == </a:t>
            </a:r>
            <a:r>
              <a:rPr lang="en-US" altLang="zh-TW" dirty="0" smtClean="0"/>
              <a:t>GLUT_DOWN)</a:t>
            </a:r>
          </a:p>
          <a:p>
            <a:pPr lvl="4">
              <a:lnSpc>
                <a:spcPts val="2600"/>
              </a:lnSpc>
            </a:pPr>
            <a:r>
              <a:rPr lang="en-US" altLang="zh-TW" b="1" dirty="0" err="1" smtClean="0">
                <a:solidFill>
                  <a:srgbClr val="0070C0"/>
                </a:solidFill>
              </a:rPr>
              <a:t>glutIdleFunc</a:t>
            </a:r>
            <a:r>
              <a:rPr lang="en-US" altLang="zh-TW" dirty="0" smtClean="0"/>
              <a:t>(NULL);</a:t>
            </a:r>
          </a:p>
          <a:p>
            <a:pPr lvl="3">
              <a:lnSpc>
                <a:spcPts val="2600"/>
              </a:lnSpc>
            </a:pPr>
            <a:r>
              <a:rPr lang="en-US" altLang="zh-TW" dirty="0" smtClean="0"/>
              <a:t>break;</a:t>
            </a:r>
          </a:p>
          <a:p>
            <a:pPr lvl="2">
              <a:lnSpc>
                <a:spcPts val="2600"/>
              </a:lnSpc>
            </a:pPr>
            <a:r>
              <a:rPr lang="en-US" altLang="zh-TW" dirty="0" smtClean="0"/>
              <a:t>default:</a:t>
            </a:r>
          </a:p>
          <a:p>
            <a:pPr lvl="3">
              <a:lnSpc>
                <a:spcPts val="2600"/>
              </a:lnSpc>
            </a:pPr>
            <a:r>
              <a:rPr lang="en-US" altLang="zh-TW" dirty="0" smtClean="0"/>
              <a:t>break;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/>
              <a:t>}</a:t>
            </a:r>
            <a:r>
              <a:rPr lang="en-US" altLang="zh-TW" dirty="0" smtClean="0">
                <a:solidFill>
                  <a:srgbClr val="00B050"/>
                </a:solidFill>
              </a:rPr>
              <a:t>/* </a:t>
            </a:r>
            <a:r>
              <a:rPr lang="en-US" altLang="zh-TW" dirty="0" smtClean="0">
                <a:solidFill>
                  <a:srgbClr val="00B050"/>
                </a:solidFill>
              </a:rPr>
              <a:t>End of switch */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}</a:t>
            </a:r>
            <a:r>
              <a:rPr lang="en-US" altLang="zh-TW" dirty="0" smtClean="0">
                <a:solidFill>
                  <a:srgbClr val="00B050"/>
                </a:solidFill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</a:rPr>
              <a:t>GasketDisplay</a:t>
            </a:r>
            <a:r>
              <a:rPr lang="en-US" altLang="zh-TW" dirty="0" smtClean="0">
                <a:solidFill>
                  <a:srgbClr val="00B050"/>
                </a:solidFill>
              </a:rPr>
              <a:t> */</a:t>
            </a:r>
            <a:endParaRPr lang="zh-TW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32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642910" y="1285860"/>
            <a:ext cx="7858180" cy="260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dirty="0" smtClean="0"/>
              <a:t>void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mySpin</a:t>
            </a:r>
            <a:r>
              <a:rPr lang="en-US" altLang="zh-TW" dirty="0" smtClean="0"/>
              <a:t>(void){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/* increase the theta */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theta += 2;		/* increase 2 degree */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if(theta &gt;= 360.0) theta = 0.0;</a:t>
            </a:r>
          </a:p>
          <a:p>
            <a:pPr>
              <a:lnSpc>
                <a:spcPts val="2800"/>
              </a:lnSpc>
            </a:pPr>
            <a:r>
              <a:rPr lang="zh-TW" altLang="en-US" dirty="0" smtClean="0"/>
              <a:t>   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70C0"/>
                </a:solidFill>
              </a:rPr>
              <a:t>glutPostRedisplay</a:t>
            </a:r>
            <a:r>
              <a:rPr lang="en-US" altLang="zh-TW" dirty="0" smtClean="0"/>
              <a:t>();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}</a:t>
            </a:r>
            <a:r>
              <a:rPr lang="en-US" altLang="zh-TW" dirty="0" smtClean="0">
                <a:solidFill>
                  <a:srgbClr val="00B050"/>
                </a:solidFill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</a:rPr>
              <a:t>mySpin</a:t>
            </a:r>
            <a:r>
              <a:rPr lang="en-US" altLang="zh-TW" dirty="0" smtClean="0">
                <a:solidFill>
                  <a:srgbClr val="00B050"/>
                </a:solidFill>
              </a:rPr>
              <a:t> */</a:t>
            </a:r>
            <a:endParaRPr lang="zh-TW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Rotating Square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857224" y="1714488"/>
            <a:ext cx="6929486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smtClean="0"/>
              <a:t>void </a:t>
            </a:r>
            <a:r>
              <a:rPr lang="en-US" altLang="zh-TW" dirty="0" err="1" smtClean="0">
                <a:solidFill>
                  <a:srgbClr val="0070C0"/>
                </a:solidFill>
              </a:rPr>
              <a:t>myDisplay</a:t>
            </a:r>
            <a:r>
              <a:rPr lang="en-US" altLang="zh-TW" dirty="0" smtClean="0"/>
              <a:t>(){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glClear</a:t>
            </a:r>
            <a:r>
              <a:rPr lang="en-US" altLang="zh-TW" dirty="0" smtClean="0"/>
              <a:t>(GL_COLOR_BUFFER_BIT);</a:t>
            </a:r>
          </a:p>
          <a:p>
            <a:pPr>
              <a:lnSpc>
                <a:spcPts val="2600"/>
              </a:lnSpc>
            </a:pP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float 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 = theta * 3.14159 / (180);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glBegin</a:t>
            </a:r>
            <a:r>
              <a:rPr lang="en-US" altLang="zh-TW" dirty="0" smtClean="0">
                <a:solidFill>
                  <a:srgbClr val="FF0000"/>
                </a:solidFill>
              </a:rPr>
              <a:t>(GL_POLYGON);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glVertex2f(</a:t>
            </a:r>
            <a:r>
              <a:rPr lang="en-US" altLang="zh-TW" dirty="0" smtClean="0"/>
              <a:t>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-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(-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-sin(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(-sin(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glEnd</a:t>
            </a:r>
            <a:r>
              <a:rPr lang="en-US" altLang="zh-TW" dirty="0" smtClean="0">
                <a:solidFill>
                  <a:srgbClr val="FF0000"/>
                </a:solidFill>
              </a:rPr>
              <a:t>();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b="1" dirty="0" err="1" smtClean="0">
                <a:solidFill>
                  <a:srgbClr val="0070C0"/>
                </a:solidFill>
              </a:rPr>
              <a:t>glFlush</a:t>
            </a:r>
            <a:r>
              <a:rPr lang="en-US" altLang="zh-TW" dirty="0" smtClean="0"/>
              <a:t>();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b="1" dirty="0" err="1" smtClean="0">
                <a:solidFill>
                  <a:srgbClr val="0070C0"/>
                </a:solidFill>
              </a:rPr>
              <a:t>glutSwapBuffers</a:t>
            </a:r>
            <a:r>
              <a:rPr lang="en-US" altLang="zh-TW" dirty="0" smtClean="0"/>
              <a:t>();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}/* End of </a:t>
            </a:r>
            <a:r>
              <a:rPr lang="en-US" altLang="zh-TW" dirty="0" err="1" smtClean="0"/>
              <a:t>GasketDisplay</a:t>
            </a:r>
            <a:r>
              <a:rPr lang="en-US" altLang="zh-TW" dirty="0" smtClean="0"/>
              <a:t> */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Timer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The objective is to avoid the </a:t>
            </a:r>
            <a:r>
              <a:rPr lang="en-US" altLang="zh-TW" dirty="0" smtClean="0">
                <a:solidFill>
                  <a:srgbClr val="00B050"/>
                </a:solidFill>
              </a:rPr>
              <a:t>blur effect </a:t>
            </a:r>
            <a:r>
              <a:rPr lang="en-US" altLang="zh-TW" dirty="0" smtClean="0"/>
              <a:t>of the display due to many redrawing.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The timer is used to control the redrawing times per second.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Timer Callback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latin typeface="Arial" pitchFamily="34" charset="0"/>
                <a:cs typeface="Arial" pitchFamily="34" charset="0"/>
              </a:rPr>
              <a:t>Execution of this function starts a timer to delay the event loop for “</a:t>
            </a:r>
            <a:r>
              <a:rPr lang="en-US" altLang="zh-TW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delay”</a:t>
            </a:r>
            <a:r>
              <a:rPr lang="en-US" altLang="zh-TW" dirty="0" smtClean="0">
                <a:latin typeface="Arial" pitchFamily="34" charset="0"/>
                <a:cs typeface="Arial" pitchFamily="34" charset="0"/>
              </a:rPr>
              <a:t> milliseconds.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latin typeface="Arial" pitchFamily="34" charset="0"/>
                <a:cs typeface="Arial" pitchFamily="34" charset="0"/>
              </a:rPr>
              <a:t>When timer has counted down, callback is invoked.</a:t>
            </a:r>
            <a:endParaRPr lang="zh-TW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57290" y="5516326"/>
            <a:ext cx="7429552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glutTimerFunc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(</a:t>
            </a: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int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delay, </a:t>
            </a:r>
          </a:p>
          <a:p>
            <a:pPr>
              <a:lnSpc>
                <a:spcPts val="3200"/>
              </a:lnSpc>
            </a:pP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	void(*</a:t>
            </a: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timer_func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)(</a:t>
            </a: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int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),  </a:t>
            </a:r>
            <a:r>
              <a:rPr lang="en-US" altLang="zh-TW" sz="2400" b="1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int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value);</a:t>
            </a:r>
            <a:endParaRPr lang="en-US" altLang="zh-TW" sz="2400" b="1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Animating Interactive 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Timer</a:t>
            </a:r>
          </a:p>
          <a:p>
            <a:pPr lvl="1"/>
            <a:r>
              <a:rPr lang="en-US" altLang="zh-TW" dirty="0" smtClean="0"/>
              <a:t>Because GLUT allows only a single timer, the </a:t>
            </a:r>
            <a:r>
              <a:rPr lang="en-US" altLang="zh-TW" dirty="0" smtClean="0">
                <a:solidFill>
                  <a:srgbClr val="00B050"/>
                </a:solidFill>
              </a:rPr>
              <a:t>recursive mechanism </a:t>
            </a:r>
            <a:r>
              <a:rPr lang="en-US" altLang="zh-TW" dirty="0" smtClean="0"/>
              <a:t>should be used to execute the callback.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928662" y="3286124"/>
            <a:ext cx="7429552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 smtClean="0"/>
              <a:t>void 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myTimer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value){</a:t>
            </a:r>
          </a:p>
          <a:p>
            <a:pPr lvl="1">
              <a:lnSpc>
                <a:spcPts val="3200"/>
              </a:lnSpc>
            </a:pPr>
            <a:r>
              <a:rPr lang="en-US" altLang="zh-TW" sz="2000" dirty="0" err="1" smtClean="0">
                <a:solidFill>
                  <a:srgbClr val="00B050"/>
                </a:solidFill>
              </a:rPr>
              <a:t>glutTimerFunc</a:t>
            </a:r>
            <a:r>
              <a:rPr lang="en-US" altLang="zh-TW" sz="2000" dirty="0" smtClean="0"/>
              <a:t>(1000/value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myTimer</a:t>
            </a:r>
            <a:r>
              <a:rPr lang="en-US" altLang="zh-TW" sz="2000" dirty="0" smtClean="0"/>
              <a:t>, value);</a:t>
            </a:r>
          </a:p>
          <a:p>
            <a:pPr>
              <a:lnSpc>
                <a:spcPts val="3200"/>
              </a:lnSpc>
            </a:pPr>
            <a:r>
              <a:rPr lang="en-US" altLang="zh-TW" sz="2000" dirty="0" smtClean="0"/>
              <a:t>}/* End of </a:t>
            </a:r>
            <a:r>
              <a:rPr lang="en-US" altLang="zh-TW" sz="2000" dirty="0" err="1" smtClean="0"/>
              <a:t>myTimer</a:t>
            </a:r>
            <a:r>
              <a:rPr lang="en-US" altLang="zh-TW" sz="2000" dirty="0" smtClean="0"/>
              <a:t> */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logical operations are the ways to </a:t>
            </a:r>
            <a:r>
              <a:rPr lang="en-US" altLang="zh-TW" dirty="0" smtClean="0"/>
              <a:t>combine </a:t>
            </a:r>
            <a:r>
              <a:rPr lang="en-US" altLang="zh-TW" dirty="0" smtClean="0"/>
              <a:t>the source and destination pixels</a:t>
            </a:r>
            <a:r>
              <a:rPr lang="en-US" altLang="zh-TW" dirty="0" smtClean="0"/>
              <a:t>.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Source Pixel: </a:t>
            </a:r>
            <a:r>
              <a:rPr lang="en-US" altLang="zh-TW" dirty="0" smtClean="0"/>
              <a:t>the pixel that we want to write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Destination Pixel: </a:t>
            </a:r>
            <a:r>
              <a:rPr lang="en-US" altLang="zh-TW" dirty="0" smtClean="0"/>
              <a:t>th</a:t>
            </a:r>
            <a:r>
              <a:rPr lang="en-US" altLang="zh-TW" dirty="0" smtClean="0"/>
              <a:t>e pixel in the drawing buffer that the source pixel will affect.</a:t>
            </a:r>
            <a:endParaRPr lang="en-US" altLang="zh-TW" dirty="0" smtClean="0"/>
          </a:p>
        </p:txBody>
      </p:sp>
      <p:pic>
        <p:nvPicPr>
          <p:cNvPr id="52226" name="Picture 2" descr="D:\工作區域 (Workspace)\Course-電腦圖學(Computer Graphics)\教科書資源(Textbook Resources)\圖片影像 (Pictures)\Chapter03\AN03F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542787"/>
            <a:ext cx="3714776" cy="1744757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 smtClean="0"/>
              <a:t>Description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/>
              <a:t>There are 16 possible functions between two bits.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/>
              <a:t>Each function defines a </a:t>
            </a:r>
            <a:r>
              <a:rPr lang="en-US" altLang="zh-TW" dirty="0" smtClean="0">
                <a:solidFill>
                  <a:srgbClr val="00B050"/>
                </a:solidFill>
              </a:rPr>
              <a:t>writing mode</a:t>
            </a:r>
            <a:r>
              <a:rPr lang="en-US" altLang="zh-TW" dirty="0" smtClean="0"/>
              <a:t>. </a:t>
            </a:r>
          </a:p>
          <a:p>
            <a:pPr>
              <a:spcBef>
                <a:spcPts val="600"/>
              </a:spcBef>
            </a:pPr>
            <a:r>
              <a:rPr lang="en-US" altLang="zh-TW" dirty="0" smtClean="0"/>
              <a:t>Writing Mode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/>
              <a:t>Replacement/Copy Mode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It is </a:t>
            </a:r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00B050"/>
                </a:solidFill>
              </a:rPr>
              <a:t>default mode </a:t>
            </a:r>
            <a:r>
              <a:rPr lang="en-US" altLang="zh-TW" dirty="0" smtClean="0"/>
              <a:t>of OpenGL</a:t>
            </a:r>
          </a:p>
          <a:p>
            <a:pPr lvl="2"/>
            <a:r>
              <a:rPr lang="en-US" altLang="zh-TW" dirty="0" smtClean="0"/>
              <a:t>It </a:t>
            </a:r>
            <a:r>
              <a:rPr lang="en-US" altLang="zh-TW" dirty="0" smtClean="0"/>
              <a:t>replaces </a:t>
            </a:r>
            <a:r>
              <a:rPr lang="en-US" altLang="zh-TW" dirty="0" smtClean="0"/>
              <a:t>the destination pixel with </a:t>
            </a:r>
            <a:r>
              <a:rPr lang="en-US" altLang="zh-TW" dirty="0" smtClean="0"/>
              <a:t>source </a:t>
            </a:r>
            <a:r>
              <a:rPr lang="en-US" altLang="zh-TW" dirty="0" smtClean="0"/>
              <a:t>one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XOR Mode</a:t>
            </a:r>
          </a:p>
          <a:p>
            <a:pPr lvl="2"/>
            <a:r>
              <a:rPr lang="en-US" altLang="zh-TW" dirty="0" smtClean="0"/>
              <a:t>It combines two bits through exclusive operation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Mode Change Operators</a:t>
            </a: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1214414" y="1714488"/>
            <a:ext cx="678661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24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glEnable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(GL_COLOR_LOGIC_OP);</a:t>
            </a:r>
          </a:p>
          <a:p>
            <a:pPr>
              <a:lnSpc>
                <a:spcPts val="3600"/>
              </a:lnSpc>
              <a:spcBef>
                <a:spcPts val="600"/>
              </a:spcBef>
            </a:pPr>
            <a:r>
              <a:rPr lang="en-US" altLang="zh-TW" sz="24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glLogicOp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(GL_XOR);</a:t>
            </a:r>
            <a:endParaRPr lang="en-US" altLang="zh-TW" sz="24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38</a:t>
            </a:fld>
            <a:endParaRPr lang="en-US" altLang="zh-TW"/>
          </a:p>
        </p:txBody>
      </p:sp>
      <p:sp>
        <p:nvSpPr>
          <p:cNvPr id="8" name="矩形 7"/>
          <p:cNvSpPr/>
          <p:nvPr/>
        </p:nvSpPr>
        <p:spPr>
          <a:xfrm>
            <a:off x="714348" y="2857496"/>
            <a:ext cx="821537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err="1" smtClean="0">
                <a:solidFill>
                  <a:srgbClr val="0070C0"/>
                </a:solidFill>
              </a:rPr>
              <a:t>glEnable</a:t>
            </a:r>
            <a:r>
              <a:rPr lang="en-US" altLang="zh-TW" dirty="0" smtClean="0"/>
              <a:t>(</a:t>
            </a:r>
            <a:r>
              <a:rPr lang="en-US" altLang="zh-TW" b="1" dirty="0" smtClean="0">
                <a:solidFill>
                  <a:srgbClr val="00B050"/>
                </a:solidFill>
              </a:rPr>
              <a:t>GL_COLOR_LOGIC_OP</a:t>
            </a:r>
            <a:r>
              <a:rPr lang="en-US" altLang="zh-TW" dirty="0" smtClean="0"/>
              <a:t>);</a:t>
            </a:r>
          </a:p>
          <a:p>
            <a:pPr>
              <a:lnSpc>
                <a:spcPts val="2600"/>
              </a:lnSpc>
            </a:pP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en-US" altLang="zh-TW" dirty="0" err="1" smtClean="0">
                <a:solidFill>
                  <a:srgbClr val="0070C0"/>
                </a:solidFill>
              </a:rPr>
              <a:t>glLogicOp</a:t>
            </a:r>
            <a:r>
              <a:rPr lang="en-US" altLang="zh-TW" dirty="0" smtClean="0"/>
              <a:t>(</a:t>
            </a:r>
            <a:r>
              <a:rPr lang="en-US" altLang="zh-TW" b="1" dirty="0" smtClean="0">
                <a:solidFill>
                  <a:srgbClr val="00B050"/>
                </a:solidFill>
              </a:rPr>
              <a:t>GL_COPY</a:t>
            </a:r>
            <a:r>
              <a:rPr lang="en-US" altLang="zh-TW" dirty="0" smtClean="0"/>
              <a:t>)</a:t>
            </a:r>
          </a:p>
          <a:p>
            <a:pPr>
              <a:lnSpc>
                <a:spcPts val="2600"/>
              </a:lnSpc>
            </a:pPr>
            <a:r>
              <a:rPr lang="en-US" altLang="zh-TW" dirty="0" err="1" smtClean="0">
                <a:solidFill>
                  <a:srgbClr val="FF0000"/>
                </a:solidFill>
              </a:rPr>
              <a:t>glBegin</a:t>
            </a:r>
            <a:r>
              <a:rPr lang="en-US" altLang="zh-TW" dirty="0" smtClean="0">
                <a:solidFill>
                  <a:srgbClr val="FF0000"/>
                </a:solidFill>
              </a:rPr>
              <a:t>(GL_POLYGON);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glVertex2f(</a:t>
            </a:r>
            <a:r>
              <a:rPr lang="en-US" altLang="zh-TW" dirty="0" smtClean="0"/>
              <a:t>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-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glVertex2f</a:t>
            </a:r>
            <a:r>
              <a:rPr lang="en-US" altLang="zh-TW" dirty="0" smtClean="0"/>
              <a:t>(-</a:t>
            </a:r>
            <a:r>
              <a:rPr lang="en-US" altLang="zh-TW" dirty="0" err="1" smtClean="0"/>
              <a:t>cos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), -sin(</a:t>
            </a:r>
            <a:r>
              <a:rPr lang="en-US" altLang="zh-TW" dirty="0" err="1" smtClean="0"/>
              <a:t>thetar</a:t>
            </a:r>
            <a:r>
              <a:rPr lang="en-US" altLang="zh-TW" dirty="0" smtClean="0"/>
              <a:t>));</a:t>
            </a:r>
          </a:p>
          <a:p>
            <a:pPr>
              <a:lnSpc>
                <a:spcPts val="2600"/>
              </a:lnSpc>
            </a:pPr>
            <a:r>
              <a:rPr lang="en-US" altLang="zh-TW" dirty="0" err="1" smtClean="0">
                <a:solidFill>
                  <a:srgbClr val="FF0000"/>
                </a:solidFill>
              </a:rPr>
              <a:t>glEnd</a:t>
            </a:r>
            <a:r>
              <a:rPr lang="en-US" altLang="zh-TW" dirty="0" smtClean="0">
                <a:solidFill>
                  <a:srgbClr val="FF0000"/>
                </a:solidFill>
              </a:rPr>
              <a:t>();</a:t>
            </a:r>
          </a:p>
          <a:p>
            <a:pPr>
              <a:lnSpc>
                <a:spcPts val="2600"/>
              </a:lnSpc>
            </a:pPr>
            <a:r>
              <a:rPr lang="en-US" altLang="zh-TW" dirty="0" err="1" smtClean="0">
                <a:solidFill>
                  <a:srgbClr val="0070C0"/>
                </a:solidFill>
              </a:rPr>
              <a:t>glLogicOp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b="1" dirty="0" smtClean="0">
                <a:solidFill>
                  <a:srgbClr val="00B050"/>
                </a:solidFill>
              </a:rPr>
              <a:t>GL_XOR</a:t>
            </a:r>
            <a:r>
              <a:rPr lang="en-US" altLang="zh-TW" dirty="0" smtClean="0">
                <a:solidFill>
                  <a:srgbClr val="0070C0"/>
                </a:solidFill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XOR </a:t>
            </a:r>
            <a:r>
              <a:rPr lang="en-US" altLang="zh-TW" dirty="0" smtClean="0"/>
              <a:t>Mode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We return to the original state, if we apply </a:t>
            </a:r>
            <a:r>
              <a:rPr lang="en-US" altLang="zh-TW" dirty="0" err="1" smtClean="0"/>
              <a:t>xor</a:t>
            </a:r>
            <a:r>
              <a:rPr lang="en-US" altLang="zh-TW" dirty="0" smtClean="0"/>
              <a:t> operation twice.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generally used for </a:t>
            </a:r>
            <a:r>
              <a:rPr lang="en-US" altLang="zh-TW" dirty="0" smtClean="0">
                <a:solidFill>
                  <a:srgbClr val="00B050"/>
                </a:solidFill>
              </a:rPr>
              <a:t>erasing</a:t>
            </a:r>
            <a:r>
              <a:rPr lang="en-US" altLang="zh-TW" dirty="0" smtClean="0"/>
              <a:t> objects by simply drawing it a second time.</a:t>
            </a:r>
            <a:endParaRPr lang="en-US" altLang="zh-TW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39</a:t>
            </a:fld>
            <a:endParaRPr lang="en-US" altLang="zh-TW"/>
          </a:p>
        </p:txBody>
      </p:sp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1466845" y="3929066"/>
          <a:ext cx="1625600" cy="446087"/>
        </p:xfrm>
        <a:graphic>
          <a:graphicData uri="http://schemas.openxmlformats.org/presentationml/2006/ole">
            <p:oleObj spid="_x0000_s98306" name="方程式" r:id="rId3" imgW="647640" imgH="177480" progId="Equation.3">
              <p:embed/>
            </p:oleObj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3681423" y="3929066"/>
          <a:ext cx="2390775" cy="509588"/>
        </p:xfrm>
        <a:graphic>
          <a:graphicData uri="http://schemas.openxmlformats.org/presentationml/2006/ole">
            <p:oleObj spid="_x0000_s98307" name="方程式" r:id="rId4" imgW="95220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WordArt 5"/>
          <p:cNvSpPr>
            <a:spLocks noChangeArrowheads="1" noChangeShapeType="1" noTextEdit="1"/>
          </p:cNvSpPr>
          <p:nvPr/>
        </p:nvSpPr>
        <p:spPr bwMode="gray">
          <a:xfrm>
            <a:off x="2362200" y="3200400"/>
            <a:ext cx="4343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71842" dir="2700000" algn="ctr" rotWithShape="0">
                  <a:schemeClr val="tx1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FAA8D2-3EB5-44DB-808B-77A612430FC8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</p:bldLst>
  </p:timing>
</p:sld>
</file>

<file path=ppt/theme/theme1.xml><?xml version="1.0" encoding="utf-8"?>
<a:theme xmlns:a="http://schemas.openxmlformats.org/drawingml/2006/main" name="156TGp_genaral_light_v2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156TGp_genaral_light_v2</Template>
  <TotalTime>2628</TotalTime>
  <Words>1535</Words>
  <Application>Microsoft Office PowerPoint</Application>
  <PresentationFormat>如螢幕大小 (4:3)</PresentationFormat>
  <Paragraphs>401</Paragraphs>
  <Slides>40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2" baseType="lpstr">
      <vt:lpstr>156TGp_genaral_light_v2</vt:lpstr>
      <vt:lpstr>方程式</vt:lpstr>
      <vt:lpstr>Chapter 3:  Input and Interaction</vt:lpstr>
      <vt:lpstr>Outlines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Event-Driven Input Programming</vt:lpstr>
      <vt:lpstr>Event-Driven Input Programming</vt:lpstr>
      <vt:lpstr>Event-Driven Input Programming</vt:lpstr>
      <vt:lpstr>Event-Driven Input Programming</vt:lpstr>
      <vt:lpstr>Event-Driven Input Programming</vt:lpstr>
      <vt:lpstr>Event-Driven Input Programming</vt:lpstr>
      <vt:lpstr>Event-Driven Input Programming</vt:lpstr>
      <vt:lpstr>Event-Driven Input Programming</vt:lpstr>
      <vt:lpstr>Event-Driven Input Programming</vt:lpstr>
      <vt:lpstr>Graphical User Interface: Menu</vt:lpstr>
      <vt:lpstr>Graphical User Interface: Menu</vt:lpstr>
      <vt:lpstr>Graphical User Interface: Menu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Animating Interactive Program</vt:lpstr>
      <vt:lpstr>Logical Operation</vt:lpstr>
      <vt:lpstr>Logical Operation</vt:lpstr>
      <vt:lpstr>Logical Operation</vt:lpstr>
      <vt:lpstr>Logical Operation</vt:lpstr>
      <vt:lpstr>投影片 40</vt:lpstr>
    </vt:vector>
  </TitlesOfParts>
  <Company>ntu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poww</dc:creator>
  <cp:lastModifiedBy>poww</cp:lastModifiedBy>
  <cp:revision>314</cp:revision>
  <dcterms:created xsi:type="dcterms:W3CDTF">2008-02-07T03:49:21Z</dcterms:created>
  <dcterms:modified xsi:type="dcterms:W3CDTF">2010-03-16T16:38:07Z</dcterms:modified>
</cp:coreProperties>
</file>