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289" r:id="rId3"/>
    <p:sldId id="295" r:id="rId4"/>
    <p:sldId id="298" r:id="rId5"/>
    <p:sldId id="297" r:id="rId6"/>
    <p:sldId id="302" r:id="rId7"/>
    <p:sldId id="327" r:id="rId8"/>
    <p:sldId id="299" r:id="rId9"/>
    <p:sldId id="300" r:id="rId10"/>
    <p:sldId id="296" r:id="rId11"/>
    <p:sldId id="301" r:id="rId12"/>
    <p:sldId id="290" r:id="rId13"/>
    <p:sldId id="348" r:id="rId14"/>
    <p:sldId id="308" r:id="rId15"/>
    <p:sldId id="349" r:id="rId16"/>
    <p:sldId id="303" r:id="rId17"/>
    <p:sldId id="304" r:id="rId18"/>
    <p:sldId id="306" r:id="rId19"/>
    <p:sldId id="319" r:id="rId20"/>
    <p:sldId id="305" r:id="rId21"/>
    <p:sldId id="307" r:id="rId22"/>
    <p:sldId id="320" r:id="rId23"/>
    <p:sldId id="321" r:id="rId24"/>
    <p:sldId id="323" r:id="rId25"/>
    <p:sldId id="322" r:id="rId26"/>
    <p:sldId id="328" r:id="rId27"/>
    <p:sldId id="329" r:id="rId28"/>
    <p:sldId id="330" r:id="rId29"/>
    <p:sldId id="324" r:id="rId30"/>
    <p:sldId id="331" r:id="rId31"/>
    <p:sldId id="332" r:id="rId32"/>
    <p:sldId id="333" r:id="rId33"/>
    <p:sldId id="310" r:id="rId34"/>
    <p:sldId id="311" r:id="rId35"/>
    <p:sldId id="312" r:id="rId36"/>
    <p:sldId id="316" r:id="rId37"/>
    <p:sldId id="313" r:id="rId38"/>
    <p:sldId id="314" r:id="rId39"/>
    <p:sldId id="317" r:id="rId40"/>
    <p:sldId id="334" r:id="rId41"/>
    <p:sldId id="291" r:id="rId42"/>
    <p:sldId id="318" r:id="rId43"/>
    <p:sldId id="347" r:id="rId44"/>
    <p:sldId id="292" r:id="rId45"/>
    <p:sldId id="315" r:id="rId46"/>
    <p:sldId id="325" r:id="rId47"/>
    <p:sldId id="335" r:id="rId48"/>
    <p:sldId id="336" r:id="rId49"/>
    <p:sldId id="337" r:id="rId50"/>
    <p:sldId id="338" r:id="rId51"/>
    <p:sldId id="339" r:id="rId52"/>
    <p:sldId id="340" r:id="rId53"/>
    <p:sldId id="343" r:id="rId54"/>
    <p:sldId id="344" r:id="rId55"/>
    <p:sldId id="342" r:id="rId56"/>
    <p:sldId id="341" r:id="rId57"/>
    <p:sldId id="345" r:id="rId58"/>
    <p:sldId id="346" r:id="rId59"/>
    <p:sldId id="276" r:id="rId6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5F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0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44"/>
    </p:cViewPr>
  </p:sorterViewPr>
  <p:notesViewPr>
    <p:cSldViewPr>
      <p:cViewPr varScale="1">
        <p:scale>
          <a:sx n="55" d="100"/>
          <a:sy n="55" d="100"/>
        </p:scale>
        <p:origin x="-264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B64CD-E295-4543-A93D-61726BB0357B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5AC18-927E-414B-93DC-3FCB25FFAA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CB189-16B8-42A3-9DA5-75EFCABEADC8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492C0-CD65-411C-A9EF-6C3726034A9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Freeform 17"/>
          <p:cNvSpPr>
            <a:spLocks/>
          </p:cNvSpPr>
          <p:nvPr/>
        </p:nvSpPr>
        <p:spPr bwMode="gray">
          <a:xfrm>
            <a:off x="0" y="0"/>
            <a:ext cx="767715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2832" y="4320"/>
              </a:cxn>
              <a:cxn ang="0">
                <a:pos x="0" y="4320"/>
              </a:cxn>
              <a:cxn ang="0">
                <a:pos x="0" y="0"/>
              </a:cxn>
            </a:cxnLst>
            <a:rect l="0" t="0" r="r" b="b"/>
            <a:pathLst>
              <a:path w="4272" h="4320">
                <a:moveTo>
                  <a:pt x="0" y="0"/>
                </a:moveTo>
                <a:lnTo>
                  <a:pt x="4272" y="0"/>
                </a:lnTo>
                <a:lnTo>
                  <a:pt x="2832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19216"/>
                  <a:invGamma/>
                </a:schemeClr>
              </a:gs>
              <a:gs pos="100000">
                <a:schemeClr val="folHlink">
                  <a:alpha val="23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gray">
          <a:xfrm>
            <a:off x="0" y="762000"/>
            <a:ext cx="9144000" cy="2386013"/>
          </a:xfrm>
          <a:prstGeom prst="rect">
            <a:avLst/>
          </a:prstGeom>
          <a:solidFill>
            <a:schemeClr val="hlink">
              <a:alpha val="96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56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92" name="Freeform 20" descr="gbc_1"/>
          <p:cNvSpPr>
            <a:spLocks/>
          </p:cNvSpPr>
          <p:nvPr/>
        </p:nvSpPr>
        <p:spPr bwMode="gray">
          <a:xfrm>
            <a:off x="0" y="914400"/>
            <a:ext cx="7326313" cy="2233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15" y="0"/>
              </a:cxn>
              <a:cxn ang="0">
                <a:pos x="4092" y="1386"/>
              </a:cxn>
              <a:cxn ang="0">
                <a:pos x="0" y="1407"/>
              </a:cxn>
              <a:cxn ang="0">
                <a:pos x="0" y="0"/>
              </a:cxn>
            </a:cxnLst>
            <a:rect l="0" t="0" r="r" b="b"/>
            <a:pathLst>
              <a:path w="4615" h="1407">
                <a:moveTo>
                  <a:pt x="0" y="0"/>
                </a:moveTo>
                <a:lnTo>
                  <a:pt x="4615" y="0"/>
                </a:lnTo>
                <a:lnTo>
                  <a:pt x="4092" y="1386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0" y="3124200"/>
            <a:ext cx="9144000" cy="762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200400"/>
            <a:ext cx="7239000" cy="6096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5334000" y="6038850"/>
            <a:ext cx="35814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en-US" altLang="zh-TW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56375"/>
            <a:ext cx="2133600" cy="134938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endParaRPr lang="en-US" altLang="zh-TW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578600"/>
            <a:ext cx="2895600" cy="171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458200" y="6588125"/>
            <a:ext cx="457200" cy="168275"/>
          </a:xfrm>
        </p:spPr>
        <p:txBody>
          <a:bodyPr/>
          <a:lstStyle>
            <a:lvl1pPr algn="r">
              <a:defRPr>
                <a:latin typeface="Arial" charset="0"/>
              </a:defRPr>
            </a:lvl1pPr>
          </a:lstStyle>
          <a:p>
            <a:fld id="{16FAA8D2-3EB5-44DB-808B-77A612430FC8}" type="slidenum">
              <a:rPr lang="en-US" altLang="zh-TW"/>
              <a:pPr/>
              <a:t>‹#›</a:t>
            </a:fld>
            <a:endParaRPr lang="en-US" altLang="zh-TW"/>
          </a:p>
        </p:txBody>
      </p:sp>
      <p:pic>
        <p:nvPicPr>
          <p:cNvPr id="13" name="圖片 12" descr="log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43042" cy="7511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E503AE-ED16-4E8F-B21D-44FBE8E4890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AF25F9-061C-4F13-B3AE-0F1DFCEF254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33A915-58DA-4D7D-ABA2-D7854DE0F5C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1B05E2E-EFCB-4EF5-B37C-A23813C3760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C87724-9EED-454E-9A09-ED9A2A322E3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533080-5AE1-45BE-812A-4AC737BA3FE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F9E50A-EB72-421A-BAFE-F57B7AD167B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1D2AE9F-4A48-443D-B95C-3197087F4B7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91D151-E385-4F11-AD55-E469D5F4E9E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86550" y="412750"/>
            <a:ext cx="2076450" cy="591185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412750"/>
            <a:ext cx="6076950" cy="59118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AE1B83-4E9D-4ED7-9FA9-710BA114766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412750"/>
            <a:ext cx="8229600" cy="563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zh-TW" altLang="en-US" smtClean="0"/>
              <a:t>按一下圖示以新增表格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2133600" cy="192087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3962400" y="6553200"/>
            <a:ext cx="1219200" cy="227013"/>
          </a:xfrm>
        </p:spPr>
        <p:txBody>
          <a:bodyPr/>
          <a:lstStyle>
            <a:lvl1pPr>
              <a:defRPr/>
            </a:lvl1pPr>
          </a:lstStyle>
          <a:p>
            <a:fld id="{8D4FFDB2-C237-49AF-94A0-F709CDDE7AB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4" name="Freeform 20" descr="gbc_3"/>
          <p:cNvSpPr>
            <a:spLocks/>
          </p:cNvSpPr>
          <p:nvPr/>
        </p:nvSpPr>
        <p:spPr bwMode="gray">
          <a:xfrm>
            <a:off x="0" y="0"/>
            <a:ext cx="8915400" cy="1014413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5465" y="563"/>
              </a:cxn>
              <a:cxn ang="0">
                <a:pos x="5616" y="0"/>
              </a:cxn>
              <a:cxn ang="0">
                <a:pos x="0" y="0"/>
              </a:cxn>
              <a:cxn ang="0">
                <a:pos x="0" y="576"/>
              </a:cxn>
            </a:cxnLst>
            <a:rect l="0" t="0" r="r" b="b"/>
            <a:pathLst>
              <a:path w="5616" h="576">
                <a:moveTo>
                  <a:pt x="0" y="576"/>
                </a:moveTo>
                <a:lnTo>
                  <a:pt x="5465" y="563"/>
                </a:lnTo>
                <a:lnTo>
                  <a:pt x="5616" y="0"/>
                </a:lnTo>
                <a:lnTo>
                  <a:pt x="0" y="0"/>
                </a:lnTo>
                <a:lnTo>
                  <a:pt x="0" y="576"/>
                </a:lnTo>
                <a:close/>
              </a:path>
            </a:pathLst>
          </a:custGeom>
          <a:blipFill dpi="0" rotWithShape="1">
            <a:blip r:embed="rId14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43" name="Freeform 19"/>
          <p:cNvSpPr>
            <a:spLocks/>
          </p:cNvSpPr>
          <p:nvPr/>
        </p:nvSpPr>
        <p:spPr bwMode="gray">
          <a:xfrm>
            <a:off x="0" y="0"/>
            <a:ext cx="8924925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22" y="0"/>
              </a:cxn>
              <a:cxn ang="0">
                <a:pos x="4457" y="4313"/>
              </a:cxn>
              <a:cxn ang="0">
                <a:pos x="0" y="4320"/>
              </a:cxn>
              <a:cxn ang="0">
                <a:pos x="0" y="0"/>
              </a:cxn>
            </a:cxnLst>
            <a:rect l="0" t="0" r="r" b="b"/>
            <a:pathLst>
              <a:path w="5622" h="4320">
                <a:moveTo>
                  <a:pt x="0" y="0"/>
                </a:moveTo>
                <a:lnTo>
                  <a:pt x="5622" y="0"/>
                </a:lnTo>
                <a:lnTo>
                  <a:pt x="4457" y="4313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>
              <a:alpha val="1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403225"/>
            <a:ext cx="9144000" cy="609600"/>
          </a:xfrm>
          <a:prstGeom prst="rect">
            <a:avLst/>
          </a:prstGeom>
          <a:solidFill>
            <a:srgbClr val="173D89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0663"/>
            <a:ext cx="2133600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62400" y="6553200"/>
            <a:ext cx="12192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  <a:ea typeface="新細明體" charset="-120"/>
              </a:defRPr>
            </a:lvl1pPr>
          </a:lstStyle>
          <a:p>
            <a:fld id="{85CB49FF-7E31-4D1B-B1BF-2AF82A18CA0F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042" name="Freeform 18"/>
          <p:cNvSpPr>
            <a:spLocks/>
          </p:cNvSpPr>
          <p:nvPr/>
        </p:nvSpPr>
        <p:spPr bwMode="gray">
          <a:xfrm>
            <a:off x="8664575" y="403225"/>
            <a:ext cx="477838" cy="6096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0" y="384"/>
              </a:cxn>
              <a:cxn ang="0">
                <a:pos x="288" y="384"/>
              </a:cxn>
              <a:cxn ang="0">
                <a:pos x="288" y="0"/>
              </a:cxn>
              <a:cxn ang="0">
                <a:pos x="96" y="0"/>
              </a:cxn>
            </a:cxnLst>
            <a:rect l="0" t="0" r="r" b="b"/>
            <a:pathLst>
              <a:path w="288" h="384">
                <a:moveTo>
                  <a:pt x="96" y="0"/>
                </a:moveTo>
                <a:lnTo>
                  <a:pt x="0" y="384"/>
                </a:lnTo>
                <a:lnTo>
                  <a:pt x="288" y="384"/>
                </a:lnTo>
                <a:lnTo>
                  <a:pt x="288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533400" y="41275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pic>
        <p:nvPicPr>
          <p:cNvPr id="12" name="圖片 11" descr="logo.jp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7500958" y="6106895"/>
            <a:ext cx="1643042" cy="7511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7.jpe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3.png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oleObject" Target="../embeddings/oleObject16.bin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oleObject" Target="../embeddings/oleObject1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8.bin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857628"/>
            <a:ext cx="7239000" cy="1571636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新細明體" charset="-120"/>
              </a:rPr>
              <a:t>Chapter 2: </a:t>
            </a:r>
            <a:br>
              <a:rPr lang="en-US" altLang="zh-TW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新細明體" charset="-120"/>
              </a:rPr>
            </a:br>
            <a:r>
              <a:rPr lang="en-US" altLang="zh-TW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新細明體" charset="-120"/>
              </a:rPr>
              <a:t>Graphics Programming</a:t>
            </a:r>
            <a:endParaRPr lang="en-US" altLang="zh-TW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sz="1400">
                <a:ea typeface="新細明體" charset="-120"/>
              </a:rPr>
              <a:t>www.themegallery.com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1071538" y="5286364"/>
            <a:ext cx="7239000" cy="92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itchFamily="66" charset="0"/>
                <a:ea typeface="新細明體" charset="-120"/>
                <a:cs typeface="+mj-cs"/>
              </a:rPr>
              <a:t>Instructor: Shih-</a:t>
            </a:r>
            <a:r>
              <a:rPr kumimoji="0" lang="en-US" altLang="zh-TW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itchFamily="66" charset="0"/>
                <a:ea typeface="新細明體" charset="-120"/>
                <a:cs typeface="+mj-cs"/>
              </a:rPr>
              <a:t>Shinh</a:t>
            </a:r>
            <a:r>
              <a:rPr kumimoji="0" lang="en-US" altLang="zh-TW" sz="2800" b="1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itchFamily="66" charset="0"/>
                <a:ea typeface="新細明體" charset="-120"/>
                <a:cs typeface="+mj-cs"/>
              </a:rPr>
              <a:t> Huang</a:t>
            </a: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omic Sans MS" pitchFamily="66" charset="0"/>
              <a:ea typeface="新細明體" charset="-120"/>
              <a:cs typeface="+mj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FAA8D2-3EB5-44DB-808B-77A612430FC8}" type="slidenum">
              <a:rPr lang="en-US" altLang="zh-TW" smtClean="0"/>
              <a:pPr/>
              <a:t>1</a:t>
            </a:fld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altLang="zh-TW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OpenGL API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Primitives and Attributes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OpenGL Viewing</a:t>
            </a:r>
          </a:p>
          <a:p>
            <a:pPr>
              <a:spcBef>
                <a:spcPts val="1200"/>
              </a:spcBef>
            </a:pPr>
            <a:r>
              <a:rPr lang="en-US" altLang="zh-TW" dirty="0" err="1" smtClean="0"/>
              <a:t>Sierpinski</a:t>
            </a:r>
            <a:r>
              <a:rPr lang="en-US" altLang="zh-TW" dirty="0" smtClean="0"/>
              <a:t> Gasket Example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Implicit Functions Plotting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Graphics System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The basic model of a graphics package is a </a:t>
            </a:r>
            <a:r>
              <a:rPr lang="en-US" altLang="zh-TW" dirty="0" smtClean="0">
                <a:solidFill>
                  <a:srgbClr val="00B050"/>
                </a:solidFill>
              </a:rPr>
              <a:t>black box </a:t>
            </a:r>
            <a:r>
              <a:rPr lang="en-US" altLang="zh-TW" dirty="0" smtClean="0"/>
              <a:t>described by its </a:t>
            </a:r>
            <a:r>
              <a:rPr lang="en-US" altLang="zh-TW" dirty="0" smtClean="0">
                <a:solidFill>
                  <a:srgbClr val="00B050"/>
                </a:solidFill>
              </a:rPr>
              <a:t>input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B050"/>
                </a:solidFill>
              </a:rPr>
              <a:t>output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Input Interface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Function Calls from User Program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Measurements from Input Devices</a:t>
            </a:r>
          </a:p>
          <a:p>
            <a:pPr lvl="1">
              <a:lnSpc>
                <a:spcPts val="3200"/>
              </a:lnSpc>
              <a:spcBef>
                <a:spcPts val="1200"/>
              </a:spcBef>
            </a:pPr>
            <a:r>
              <a:rPr lang="en-US" altLang="zh-TW" dirty="0" smtClean="0"/>
              <a:t>Output Interface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Graphics to Output Device.</a:t>
            </a:r>
          </a:p>
          <a:p>
            <a:pPr lvl="2">
              <a:lnSpc>
                <a:spcPts val="3600"/>
              </a:lnSpc>
              <a:spcBef>
                <a:spcPts val="600"/>
              </a:spcBef>
              <a:buNone/>
            </a:pPr>
            <a:endParaRPr lang="zh-TW" altLang="en-US" dirty="0"/>
          </a:p>
        </p:txBody>
      </p:sp>
      <p:pic>
        <p:nvPicPr>
          <p:cNvPr id="1026" name="Picture 2" descr="D:\工作區域 (Workspace)\Course-電腦圖學(Computer Graphics)\教科書資源(Textbook Resources)\圖片影像 (Pictures)\Chapter02\AN02F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5370529"/>
            <a:ext cx="6829643" cy="915991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Graphics System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API Categories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Primitive Functions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Attribute Functions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Viewing Functions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Transformation Functions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Input Functions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Control Functions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Query Functions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Coordinate System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It is difficult to specify the vertices in units of the physical device.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</a:rPr>
              <a:t>Device-independent </a:t>
            </a:r>
            <a:r>
              <a:rPr lang="en-US" altLang="zh-TW" dirty="0" smtClean="0"/>
              <a:t>graphics makes users easy to define their own coordinate system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World Coordinate System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Application Coordinate System.</a:t>
            </a:r>
            <a:endParaRPr lang="zh-TW" altLang="en-US" dirty="0"/>
          </a:p>
        </p:txBody>
      </p:sp>
      <p:grpSp>
        <p:nvGrpSpPr>
          <p:cNvPr id="12" name="群組 11"/>
          <p:cNvGrpSpPr/>
          <p:nvPr/>
        </p:nvGrpSpPr>
        <p:grpSpPr>
          <a:xfrm>
            <a:off x="1357290" y="3851574"/>
            <a:ext cx="7576589" cy="2506384"/>
            <a:chOff x="1357290" y="3851574"/>
            <a:chExt cx="7576589" cy="2506384"/>
          </a:xfrm>
        </p:grpSpPr>
        <p:pic>
          <p:nvPicPr>
            <p:cNvPr id="2050" name="Picture 2" descr="D:\工作區域 (Workspace)\Course-電腦圖學(Computer Graphics)\教科書資源(Textbook Resources)\圖片影像 (Pictures)\Chapter02\AN02F0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57290" y="3851574"/>
              <a:ext cx="4643470" cy="2506384"/>
            </a:xfrm>
            <a:prstGeom prst="rect">
              <a:avLst/>
            </a:prstGeom>
            <a:noFill/>
          </p:spPr>
        </p:pic>
        <p:sp>
          <p:nvSpPr>
            <p:cNvPr id="5" name="文字方塊 4"/>
            <p:cNvSpPr txBox="1"/>
            <p:nvPr/>
          </p:nvSpPr>
          <p:spPr>
            <a:xfrm>
              <a:off x="6072198" y="4500570"/>
              <a:ext cx="28616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dirty="0" smtClean="0">
                  <a:solidFill>
                    <a:srgbClr val="0070C0"/>
                  </a:solidFill>
                  <a:latin typeface="Comic Sans MS" pitchFamily="66" charset="0"/>
                </a:rPr>
                <a:t>Rendering Process</a:t>
              </a:r>
              <a:endParaRPr lang="zh-TW" altLang="en-US" sz="2400" dirty="0">
                <a:solidFill>
                  <a:srgbClr val="0070C0"/>
                </a:solidFill>
                <a:latin typeface="Comic Sans MS" pitchFamily="66" charset="0"/>
              </a:endParaRPr>
            </a:p>
          </p:txBody>
        </p:sp>
        <p:cxnSp>
          <p:nvCxnSpPr>
            <p:cNvPr id="11" name="直線單箭頭接點 10"/>
            <p:cNvCxnSpPr/>
            <p:nvPr/>
          </p:nvCxnSpPr>
          <p:spPr bwMode="auto">
            <a:xfrm flipV="1">
              <a:off x="3929058" y="4714884"/>
              <a:ext cx="2214578" cy="1428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543956" cy="5424509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Running OpenGL on Windows VC++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Step 1: </a:t>
            </a:r>
            <a:r>
              <a:rPr lang="en-US" altLang="zh-TW" sz="2400" dirty="0" smtClean="0">
                <a:ea typeface="新細明體" charset="-120"/>
              </a:rPr>
              <a:t>Download the GLUT for windows from website.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Step 2: </a:t>
            </a:r>
            <a:r>
              <a:rPr lang="en-US" altLang="zh-TW" sz="2400" dirty="0" smtClean="0">
                <a:ea typeface="新細明體" charset="-120"/>
              </a:rPr>
              <a:t>Put the following files in the locations</a:t>
            </a:r>
          </a:p>
          <a:p>
            <a:pPr lvl="2">
              <a:spcBef>
                <a:spcPts val="600"/>
              </a:spcBef>
            </a:pPr>
            <a:r>
              <a:rPr lang="en-US" altLang="zh-TW" sz="2000" dirty="0" smtClean="0">
                <a:ea typeface="新細明體" charset="-120"/>
              </a:rPr>
              <a:t>glut32.dll -&gt; C:\windows\system32</a:t>
            </a:r>
          </a:p>
          <a:p>
            <a:pPr lvl="2">
              <a:spcBef>
                <a:spcPts val="600"/>
              </a:spcBef>
            </a:pPr>
            <a:r>
              <a:rPr lang="en-US" altLang="zh-TW" sz="2000" dirty="0" smtClean="0">
                <a:ea typeface="新細明體" charset="-120"/>
              </a:rPr>
              <a:t>glut32.lib -&gt; &lt;VC Install Dir&gt;\lib</a:t>
            </a:r>
          </a:p>
          <a:p>
            <a:pPr lvl="2">
              <a:spcBef>
                <a:spcPts val="600"/>
              </a:spcBef>
            </a:pPr>
            <a:r>
              <a:rPr lang="en-US" altLang="zh-TW" sz="2000" dirty="0" err="1" smtClean="0">
                <a:ea typeface="新細明體" charset="-120"/>
              </a:rPr>
              <a:t>glut.h</a:t>
            </a:r>
            <a:r>
              <a:rPr lang="en-US" altLang="zh-TW" sz="2000" dirty="0" smtClean="0">
                <a:ea typeface="新細明體" charset="-120"/>
              </a:rPr>
              <a:t> -&gt; &lt;VC Install Dir&gt;\include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Step 3: </a:t>
            </a:r>
            <a:r>
              <a:rPr lang="en-US" altLang="zh-TW" sz="2400" dirty="0" smtClean="0">
                <a:ea typeface="新細明體" charset="-120"/>
              </a:rPr>
              <a:t>Create a VC++ Windows Console Project</a:t>
            </a:r>
            <a:endParaRPr lang="en-US" altLang="zh-TW" dirty="0" smtClean="0">
              <a:solidFill>
                <a:srgbClr val="0070C0"/>
              </a:solidFill>
              <a:ea typeface="新細明體" charset="-120"/>
            </a:endParaRP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Step 4:</a:t>
            </a:r>
            <a:r>
              <a:rPr lang="en-US" altLang="zh-TW" sz="2400" dirty="0" smtClean="0">
                <a:ea typeface="新細明體" charset="-120"/>
              </a:rPr>
              <a:t> Add a C++ File to the created project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  <a:ea typeface="新細明體" charset="-120"/>
              </a:rPr>
              <a:t>Step 5:</a:t>
            </a:r>
            <a:r>
              <a:rPr lang="en-US" altLang="zh-TW" sz="2400" dirty="0" smtClean="0">
                <a:ea typeface="新細明體" charset="-120"/>
              </a:rPr>
              <a:t> Add opengl32.lib glu32.lib glut32.lib to </a:t>
            </a:r>
          </a:p>
          <a:p>
            <a:pPr lvl="2">
              <a:lnSpc>
                <a:spcPts val="2800"/>
              </a:lnSpc>
              <a:spcBef>
                <a:spcPts val="600"/>
              </a:spcBef>
            </a:pPr>
            <a:r>
              <a:rPr lang="en-US" altLang="zh-TW" sz="2000" dirty="0" smtClean="0">
                <a:ea typeface="新細明體" charset="-120"/>
              </a:rPr>
              <a:t>Project-&gt;Properties-&gt;Configuration Properties-&gt;Linker-&gt;Input-&gt;Additional Dependencies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API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is OpenGL (Open Graphics Library)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It is a layer between programmer and graphics hardware.</a:t>
            </a:r>
            <a:endParaRPr lang="zh-TW" altLang="en-US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It is designed as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hardware-independent</a:t>
            </a:r>
            <a:r>
              <a:rPr lang="en-US" altLang="zh-TW" dirty="0" smtClean="0">
                <a:ea typeface="新細明體" charset="-120"/>
              </a:rPr>
              <a:t> interface to be implemented on many different hardware platforms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This interface consists of over 700 distinct commands.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Software library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Several hundred procedures and functions</a:t>
            </a:r>
          </a:p>
          <a:p>
            <a:pPr lvl="1">
              <a:lnSpc>
                <a:spcPts val="3200"/>
              </a:lnSpc>
            </a:pPr>
            <a:endParaRPr lang="en-US" altLang="zh-TW" dirty="0" smtClean="0">
              <a:ea typeface="新細明體" charset="-120"/>
            </a:endParaRPr>
          </a:p>
          <a:p>
            <a:pPr lvl="1">
              <a:lnSpc>
                <a:spcPts val="3200"/>
              </a:lnSpc>
            </a:pPr>
            <a:endParaRPr lang="en-US" altLang="zh-TW" dirty="0" smtClean="0">
              <a:ea typeface="新細明體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API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is OpenGL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918048" y="1500174"/>
            <a:ext cx="2971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ea typeface="新細明體" charset="-120"/>
              </a:rPr>
              <a:t>Applicaton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994248" y="2327261"/>
            <a:ext cx="2819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ea typeface="新細明體" charset="-120"/>
              </a:rPr>
              <a:t>Graphics Package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392211" y="3465499"/>
            <a:ext cx="56864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r>
              <a:rPr lang="en-US" altLang="zh-TW" dirty="0">
                <a:ea typeface="新細明體" charset="-120"/>
              </a:rPr>
              <a:t>OpenGL Application Programming Interface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717648" y="4527536"/>
            <a:ext cx="5410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r>
              <a:rPr lang="en-US" altLang="zh-TW">
                <a:ea typeface="新細明體" charset="-120"/>
              </a:rPr>
              <a:t>Hardware and software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14348" y="5630849"/>
            <a:ext cx="197961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r>
              <a:rPr lang="en-US" altLang="zh-TW">
                <a:ea typeface="新細明體" charset="-120"/>
              </a:rPr>
              <a:t>Output Device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394048" y="5630849"/>
            <a:ext cx="177641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r>
              <a:rPr lang="en-US" altLang="zh-TW">
                <a:ea typeface="新細明體" charset="-120"/>
              </a:rPr>
              <a:t>Input Device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879448" y="2327261"/>
            <a:ext cx="2971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ea typeface="新細明體" charset="-120"/>
              </a:rPr>
              <a:t>Applicaton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6278536" y="5632436"/>
            <a:ext cx="177641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r>
              <a:rPr lang="en-US" altLang="zh-TW">
                <a:ea typeface="新細明體" charset="-120"/>
              </a:rPr>
              <a:t>Input Device</a:t>
            </a: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6365848" y="202246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2327248" y="2936861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6365848" y="2936861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4384648" y="4003661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2098648" y="5070461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>
            <a:off x="4384648" y="5070461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>
            <a:off x="6670648" y="5070461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" name="投影片編號版面配置區 1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API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401080" cy="5248275"/>
          </a:xfrm>
        </p:spPr>
        <p:txBody>
          <a:bodyPr/>
          <a:lstStyle/>
          <a:p>
            <a:r>
              <a:rPr lang="en-US" altLang="zh-TW" dirty="0" smtClean="0"/>
              <a:t>Library Organization</a:t>
            </a: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OpenGL (GL)</a:t>
            </a:r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Core Library</a:t>
            </a:r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OpenGL on Windows.</a:t>
            </a: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OpenGL Utility Library (GLU)</a:t>
            </a:r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It uses only GL functions to create common objects.</a:t>
            </a:r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altLang="zh-TW" dirty="0" smtClean="0">
                <a:ea typeface="新細明體" charset="-120"/>
              </a:rPr>
              <a:t>It is available in all OpenGL implementations.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OpenGL Utility Toolkit (GLUT)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It provides the minimum functionalities expected for interacting with modern windowing systems.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API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Library Organization</a:t>
            </a:r>
          </a:p>
          <a:p>
            <a:pPr lvl="1"/>
            <a:endParaRPr lang="zh-TW" altLang="en-US" dirty="0"/>
          </a:p>
        </p:txBody>
      </p:sp>
      <p:pic>
        <p:nvPicPr>
          <p:cNvPr id="3075" name="Picture 3" descr="D:\工作區域 (Workspace)\Course-電腦圖學(Computer Graphics)\教科書資源(Textbook Resources)\圖片影像 (Pictures)\Chapter02\AN02F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00240"/>
            <a:ext cx="7505237" cy="3143272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1571604" y="5214950"/>
            <a:ext cx="4572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GLX for X window systems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WGL for Windows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AGL for Macintosh</a:t>
            </a:r>
            <a:endParaRPr lang="en-US" altLang="zh-TW" sz="2000" dirty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API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186766" cy="5248275"/>
          </a:xfrm>
        </p:spPr>
        <p:txBody>
          <a:bodyPr/>
          <a:lstStyle/>
          <a:p>
            <a:r>
              <a:rPr lang="en-US" altLang="zh-TW" dirty="0" smtClean="0"/>
              <a:t>Program Structure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</a:rPr>
              <a:t>Step 1: </a:t>
            </a:r>
            <a:r>
              <a:rPr lang="en-US" altLang="zh-TW" sz="2400" dirty="0" smtClean="0"/>
              <a:t>Initialize the interaction between windows and OpenGL.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</a:rPr>
              <a:t>Step 2:</a:t>
            </a:r>
            <a:r>
              <a:rPr lang="en-US" altLang="zh-TW" dirty="0" smtClean="0"/>
              <a:t> </a:t>
            </a:r>
            <a:r>
              <a:rPr lang="en-US" altLang="zh-TW" sz="2400" dirty="0" smtClean="0"/>
              <a:t>Specify the window properties and further create window.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</a:rPr>
              <a:t>Step 3: </a:t>
            </a:r>
            <a:r>
              <a:rPr lang="en-US" altLang="zh-TW" sz="2400" dirty="0" smtClean="0"/>
              <a:t>Set the callback functions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</a:rPr>
              <a:t>Step 4:</a:t>
            </a:r>
            <a:r>
              <a:rPr lang="en-US" altLang="zh-TW" dirty="0" smtClean="0"/>
              <a:t> </a:t>
            </a:r>
            <a:r>
              <a:rPr lang="en-US" altLang="zh-TW" sz="2400" dirty="0" smtClean="0"/>
              <a:t>Initialize the program attributes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</a:rPr>
              <a:t>Step 5:</a:t>
            </a:r>
            <a:r>
              <a:rPr lang="en-US" altLang="zh-TW" dirty="0" smtClean="0"/>
              <a:t> </a:t>
            </a:r>
            <a:r>
              <a:rPr lang="en-US" altLang="zh-TW" sz="2400" dirty="0" smtClean="0"/>
              <a:t>Start to run the program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API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Program Framework</a:t>
            </a:r>
          </a:p>
          <a:p>
            <a:pPr lvl="1"/>
            <a:endParaRPr lang="zh-TW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38204" y="1704996"/>
            <a:ext cx="8077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#include &lt;GL/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glut.h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&gt;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endParaRPr kumimoji="0" lang="en-US" altLang="zh-TW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新細明體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int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 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main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int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 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argc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, char** 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argv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{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glutInit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(&amp;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argc,argv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);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glutInitDisplayMode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(GLUT_SINGLE|GLUT_RGB);   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glutInitWindowSize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(500,500);    	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glutInitWindowPosition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(0,0);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glutCreateWindow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("simple");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  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glutDisplayFunc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myDisplay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);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myInit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();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kumimoji="0" lang="en-US" altLang="zh-TW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glutMainLoop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}</a:t>
            </a:r>
            <a:endParaRPr kumimoji="0" lang="en-US" altLang="zh-TW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新細明體" charset="-120"/>
              <a:cs typeface="+mn-cs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4448204" y="1857396"/>
            <a:ext cx="1143000" cy="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triangle" w="med" len="med"/>
          </a:ln>
          <a:effectLst/>
        </p:spPr>
        <p:txBody>
          <a:bodyPr anchor="ctr" anchorCtr="1"/>
          <a:lstStyle/>
          <a:p>
            <a:endParaRPr lang="zh-TW" alt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896004" y="1628796"/>
            <a:ext cx="22177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>
                <a:solidFill>
                  <a:schemeClr val="accent1"/>
                </a:solidFill>
                <a:latin typeface="Arial" charset="0"/>
                <a:ea typeface="新細明體" charset="-120"/>
              </a:rPr>
              <a:t>includes</a:t>
            </a:r>
            <a:r>
              <a:rPr lang="en-US" altLang="zh-TW">
                <a:solidFill>
                  <a:schemeClr val="accent1"/>
                </a:solidFill>
                <a:ea typeface="新細明體" charset="-120"/>
              </a:rPr>
              <a:t> </a:t>
            </a:r>
            <a:r>
              <a:rPr lang="en-US" altLang="zh-TW" b="1">
                <a:solidFill>
                  <a:schemeClr val="accent1"/>
                </a:solidFill>
                <a:ea typeface="新細明體" charset="-120"/>
              </a:rPr>
              <a:t>gl.h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5515004" y="3838596"/>
            <a:ext cx="914400" cy="22860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triangle" w="med" len="med"/>
          </a:ln>
          <a:effectLst/>
        </p:spPr>
        <p:txBody>
          <a:bodyPr anchor="ctr" anchorCtr="1"/>
          <a:lstStyle/>
          <a:p>
            <a:endParaRPr lang="zh-TW" alt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362604" y="4143396"/>
            <a:ext cx="32972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 dirty="0">
                <a:solidFill>
                  <a:schemeClr val="accent1"/>
                </a:solidFill>
                <a:latin typeface="Times New Roman" charset="0"/>
                <a:ea typeface="新細明體" charset="-120"/>
              </a:rPr>
              <a:t>define window properties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 flipV="1">
            <a:off x="2143108" y="5572140"/>
            <a:ext cx="1447800" cy="15240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triangle" w="med" len="med"/>
          </a:ln>
          <a:effectLst/>
        </p:spPr>
        <p:txBody>
          <a:bodyPr anchor="ctr" anchorCtr="1"/>
          <a:lstStyle/>
          <a:p>
            <a:endParaRPr lang="zh-TW" alt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571868" y="5429264"/>
            <a:ext cx="22987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 dirty="0">
                <a:solidFill>
                  <a:schemeClr val="accent1"/>
                </a:solidFill>
                <a:latin typeface="Times New Roman" charset="0"/>
                <a:ea typeface="新細明體" charset="-120"/>
              </a:rPr>
              <a:t>set OpenGL state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>
            <a:off x="3428992" y="6072206"/>
            <a:ext cx="857256" cy="142876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triangle" w="med" len="med"/>
          </a:ln>
          <a:effectLst/>
        </p:spPr>
        <p:txBody>
          <a:bodyPr anchor="ctr" anchorCtr="1"/>
          <a:lstStyle/>
          <a:p>
            <a:endParaRPr lang="zh-TW" alt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071934" y="6072206"/>
            <a:ext cx="214471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 dirty="0">
                <a:solidFill>
                  <a:schemeClr val="accent1"/>
                </a:solidFill>
                <a:latin typeface="Times New Roman" charset="0"/>
                <a:ea typeface="新細明體" charset="-120"/>
              </a:rPr>
              <a:t>enter event loop</a:t>
            </a: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H="1" flipV="1">
            <a:off x="5214942" y="4929198"/>
            <a:ext cx="571504" cy="142876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triangle" w="med" len="med"/>
          </a:ln>
          <a:effectLst/>
        </p:spPr>
        <p:txBody>
          <a:bodyPr anchor="ctr" anchorCtr="1"/>
          <a:lstStyle/>
          <a:p>
            <a:endParaRPr lang="zh-TW" altLang="en-US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5500694" y="5072074"/>
            <a:ext cx="21526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Ctr="1">
            <a:spAutoFit/>
          </a:bodyPr>
          <a:lstStyle/>
          <a:p>
            <a:r>
              <a:rPr lang="en-US" altLang="zh-TW" dirty="0">
                <a:solidFill>
                  <a:schemeClr val="accent1"/>
                </a:solidFill>
                <a:latin typeface="Times New Roman" charset="0"/>
                <a:ea typeface="新細明體" charset="-120"/>
              </a:rPr>
              <a:t>display callback</a:t>
            </a: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 flipH="1">
            <a:off x="4429124" y="2714620"/>
            <a:ext cx="1285884" cy="35719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triangle" w="med" len="med"/>
          </a:ln>
          <a:effectLst/>
        </p:spPr>
        <p:txBody>
          <a:bodyPr anchor="ctr" anchorCtr="1"/>
          <a:lstStyle/>
          <a:p>
            <a:endParaRPr lang="zh-TW" altLang="en-US"/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5500694" y="2786058"/>
            <a:ext cx="271464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Ctr="1">
            <a:spAutoFit/>
          </a:bodyPr>
          <a:lstStyle/>
          <a:p>
            <a:r>
              <a:rPr lang="en-US" altLang="zh-TW" dirty="0" smtClean="0">
                <a:solidFill>
                  <a:schemeClr val="accent1"/>
                </a:solidFill>
                <a:latin typeface="Times New Roman" charset="0"/>
                <a:ea typeface="新細明體" charset="-120"/>
              </a:rPr>
              <a:t>interaction initialization</a:t>
            </a:r>
            <a:endParaRPr lang="en-US" altLang="zh-TW" dirty="0">
              <a:solidFill>
                <a:schemeClr val="accent1"/>
              </a:solidFill>
              <a:latin typeface="Times New Roman" charset="0"/>
              <a:ea typeface="新細明體" charset="-120"/>
            </a:endParaRPr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API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229600" cy="5424509"/>
          </a:xfrm>
        </p:spPr>
        <p:txBody>
          <a:bodyPr/>
          <a:lstStyle/>
          <a:p>
            <a:r>
              <a:rPr lang="en-US" altLang="zh-TW" dirty="0" smtClean="0"/>
              <a:t>Program Framework: </a:t>
            </a:r>
            <a:r>
              <a:rPr lang="en-US" altLang="zh-TW" sz="2800" dirty="0" smtClean="0"/>
              <a:t>Window Management</a:t>
            </a:r>
          </a:p>
          <a:p>
            <a:pPr lvl="1">
              <a:lnSpc>
                <a:spcPts val="3600"/>
              </a:lnSpc>
            </a:pP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glutInit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():</a:t>
            </a:r>
            <a:r>
              <a:rPr lang="en-US" altLang="zh-TW" dirty="0" smtClean="0"/>
              <a:t>initializes GLUT and should be called before any other GLUT routine.</a:t>
            </a:r>
          </a:p>
          <a:p>
            <a:pPr lvl="1">
              <a:lnSpc>
                <a:spcPts val="3600"/>
              </a:lnSpc>
            </a:pP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glutInitDisplayMode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():</a:t>
            </a:r>
            <a:r>
              <a:rPr lang="en-US" altLang="zh-TW" dirty="0" smtClean="0"/>
              <a:t>specifies the color model (RGB or color-index color model)</a:t>
            </a:r>
          </a:p>
          <a:p>
            <a:pPr lvl="1">
              <a:lnSpc>
                <a:spcPts val="3600"/>
              </a:lnSpc>
            </a:pP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glutInitWindowSize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():</a:t>
            </a:r>
            <a:r>
              <a:rPr lang="en-US" altLang="zh-TW" dirty="0" smtClean="0"/>
              <a:t> specifies the size, in pixels, of your window.</a:t>
            </a:r>
          </a:p>
          <a:p>
            <a:pPr lvl="1">
              <a:lnSpc>
                <a:spcPts val="3600"/>
              </a:lnSpc>
            </a:pP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glutInitWindowPosition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():</a:t>
            </a:r>
            <a:r>
              <a:rPr lang="en-US" altLang="zh-TW" dirty="0" smtClean="0"/>
              <a:t>specifies the screen location for the upper-left corner</a:t>
            </a:r>
          </a:p>
          <a:p>
            <a:pPr lvl="1">
              <a:lnSpc>
                <a:spcPts val="3600"/>
              </a:lnSpc>
            </a:pP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glutCreateWindow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():</a:t>
            </a:r>
            <a:r>
              <a:rPr lang="en-US" altLang="zh-TW" dirty="0" smtClean="0"/>
              <a:t>creates a window with an OpenGL context.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API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Program Framework</a:t>
            </a:r>
          </a:p>
          <a:p>
            <a:endParaRPr lang="zh-TW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42910" y="3786190"/>
            <a:ext cx="8077200" cy="221457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ts val="3200"/>
              </a:lnSpc>
              <a:buClr>
                <a:schemeClr val="hlink"/>
              </a:buClr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sz="2400" b="1" kern="0" dirty="0" err="1" smtClean="0">
                <a:solidFill>
                  <a:srgbClr val="00B050"/>
                </a:solidFill>
                <a:latin typeface="Courier New" pitchFamily="49" charset="0"/>
                <a:ea typeface="新細明體" charset="-120"/>
              </a:rPr>
              <a:t>myDisplay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(){</a:t>
            </a:r>
          </a:p>
          <a:p>
            <a:pPr marL="342900" lvl="0" indent="-342900">
              <a:lnSpc>
                <a:spcPts val="3200"/>
              </a:lnSpc>
              <a:buClr>
                <a:schemeClr val="hlink"/>
              </a:buClr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	/*  clear the display */</a:t>
            </a:r>
          </a:p>
          <a:p>
            <a:pPr marL="342900" lvl="0" indent="-342900">
              <a:lnSpc>
                <a:spcPts val="3200"/>
              </a:lnSpc>
              <a:buClr>
                <a:schemeClr val="hlink"/>
              </a:buClr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400" b="1" kern="0" dirty="0" err="1" smtClean="0">
                <a:latin typeface="Courier New" pitchFamily="49" charset="0"/>
                <a:ea typeface="新細明體" charset="-120"/>
              </a:rPr>
              <a:t>glClear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(GL_COLOR_BUFFER_BIT);</a:t>
            </a:r>
          </a:p>
          <a:p>
            <a:pPr marL="342900" lvl="0" indent="-342900">
              <a:lnSpc>
                <a:spcPts val="3200"/>
              </a:lnSpc>
              <a:buClr>
                <a:schemeClr val="hlink"/>
              </a:buClr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400" b="1" kern="0" dirty="0" err="1" smtClean="0">
                <a:latin typeface="Courier New" pitchFamily="49" charset="0"/>
                <a:ea typeface="新細明體" charset="-120"/>
              </a:rPr>
              <a:t>glFlush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();</a:t>
            </a:r>
          </a:p>
          <a:p>
            <a:pPr marL="342900" lvl="0" indent="-342900">
              <a:lnSpc>
                <a:spcPts val="3200"/>
              </a:lnSpc>
              <a:buClr>
                <a:schemeClr val="hlink"/>
              </a:buClr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}/* End of </a:t>
            </a:r>
            <a:r>
              <a:rPr lang="en-US" altLang="zh-TW" sz="2400" b="1" kern="0" dirty="0" err="1" smtClean="0">
                <a:latin typeface="Courier New" pitchFamily="49" charset="0"/>
                <a:ea typeface="新細明體" charset="-120"/>
              </a:rPr>
              <a:t>GasketDisplay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 */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42910" y="1857364"/>
            <a:ext cx="8077200" cy="17145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ts val="3200"/>
              </a:lnSpc>
              <a:buClr>
                <a:schemeClr val="hlink"/>
              </a:buClr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sz="2400" b="1" kern="0" dirty="0" err="1" smtClean="0">
                <a:solidFill>
                  <a:srgbClr val="00B050"/>
                </a:solidFill>
                <a:latin typeface="Courier New" pitchFamily="49" charset="0"/>
                <a:ea typeface="新細明體" charset="-120"/>
              </a:rPr>
              <a:t>myInit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(){</a:t>
            </a:r>
          </a:p>
          <a:p>
            <a:pPr marL="342900" lvl="0" indent="-342900">
              <a:lnSpc>
                <a:spcPts val="3200"/>
              </a:lnSpc>
              <a:buClr>
                <a:schemeClr val="hlink"/>
              </a:buClr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	/* set colors */</a:t>
            </a:r>
          </a:p>
          <a:p>
            <a:pPr marL="342900" lvl="0" indent="-342900">
              <a:lnSpc>
                <a:spcPts val="3200"/>
              </a:lnSpc>
              <a:buClr>
                <a:schemeClr val="hlink"/>
              </a:buClr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400" b="1" kern="0" dirty="0" err="1" smtClean="0">
                <a:latin typeface="Courier New" pitchFamily="49" charset="0"/>
                <a:ea typeface="新細明體" charset="-120"/>
              </a:rPr>
              <a:t>glClearColor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(1.0, 1.0, 1.0, 0.0);</a:t>
            </a:r>
          </a:p>
          <a:p>
            <a:pPr marL="342900" lvl="0" indent="-342900">
              <a:lnSpc>
                <a:spcPts val="3200"/>
              </a:lnSpc>
              <a:buClr>
                <a:schemeClr val="hlink"/>
              </a:buClr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}/* End of </a:t>
            </a:r>
            <a:r>
              <a:rPr lang="en-US" altLang="zh-TW" sz="2400" b="1" kern="0" dirty="0" err="1" smtClean="0">
                <a:latin typeface="Courier New" pitchFamily="49" charset="0"/>
                <a:ea typeface="新細明體" charset="-120"/>
              </a:rPr>
              <a:t>myInit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 */</a:t>
            </a:r>
            <a:endParaRPr kumimoji="0" lang="en-US" altLang="zh-TW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新細明體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API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Program </a:t>
            </a:r>
            <a:r>
              <a:rPr lang="en-US" altLang="zh-TW" dirty="0" smtClean="0"/>
              <a:t>Framework: </a:t>
            </a:r>
            <a:r>
              <a:rPr lang="en-US" altLang="zh-TW" sz="2800" dirty="0" smtClean="0"/>
              <a:t>Color Manipulation</a:t>
            </a:r>
            <a:endParaRPr lang="en-US" altLang="zh-TW" sz="2800" dirty="0" smtClean="0"/>
          </a:p>
          <a:p>
            <a:pPr lvl="1">
              <a:lnSpc>
                <a:spcPts val="3600"/>
              </a:lnSpc>
            </a:pP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glClearColor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():</a:t>
            </a:r>
            <a:r>
              <a:rPr lang="en-US" altLang="zh-TW" dirty="0" smtClean="0"/>
              <a:t>establishes what color the window will be cleared to.</a:t>
            </a:r>
          </a:p>
          <a:p>
            <a:pPr lvl="1">
              <a:lnSpc>
                <a:spcPts val="3600"/>
              </a:lnSpc>
            </a:pP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glClear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():</a:t>
            </a:r>
            <a:r>
              <a:rPr lang="en-US" altLang="zh-TW" dirty="0" smtClean="0"/>
              <a:t>actually clears the window.</a:t>
            </a:r>
          </a:p>
          <a:p>
            <a:pPr lvl="1">
              <a:lnSpc>
                <a:spcPts val="3600"/>
              </a:lnSpc>
            </a:pP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glColor3f():</a:t>
            </a:r>
            <a:r>
              <a:rPr lang="en-US" altLang="zh-TW" dirty="0" smtClean="0"/>
              <a:t>establishes what color to use for drawing objects.</a:t>
            </a:r>
          </a:p>
          <a:p>
            <a:pPr lvl="1">
              <a:lnSpc>
                <a:spcPts val="3600"/>
              </a:lnSpc>
            </a:pP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glFlush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():</a:t>
            </a:r>
            <a:r>
              <a:rPr lang="en-US" altLang="zh-TW" dirty="0" smtClean="0"/>
              <a:t>ensures that the drawing command are actually executed.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15</a:t>
            </a:fld>
            <a:endParaRPr lang="en-US" altLang="zh-TW"/>
          </a:p>
        </p:txBody>
      </p:sp>
      <p:sp>
        <p:nvSpPr>
          <p:cNvPr id="5" name="文字方塊 4"/>
          <p:cNvSpPr txBox="1"/>
          <p:nvPr/>
        </p:nvSpPr>
        <p:spPr>
          <a:xfrm>
            <a:off x="428596" y="5286388"/>
            <a:ext cx="8429683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Remark: OpenGL is a </a:t>
            </a:r>
            <a:r>
              <a:rPr lang="en-US" altLang="zh-TW" sz="2400" dirty="0" smtClean="0">
                <a:solidFill>
                  <a:srgbClr val="00B050"/>
                </a:solidFill>
              </a:rPr>
              <a:t>state machine</a:t>
            </a:r>
            <a:r>
              <a:rPr lang="en-US" altLang="zh-TW" sz="2400" dirty="0" smtClean="0"/>
              <a:t>. You put it into various states or modes that remain in effect until you change them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Primitive 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An API should contain a small set of primitives that the hardware can be expected to support.</a:t>
            </a:r>
          </a:p>
          <a:p>
            <a:pPr lvl="1"/>
            <a:r>
              <a:rPr lang="en-US" altLang="zh-TW" dirty="0" smtClean="0"/>
              <a:t>The primitives should be </a:t>
            </a:r>
            <a:r>
              <a:rPr lang="en-US" altLang="zh-TW" dirty="0" smtClean="0">
                <a:solidFill>
                  <a:srgbClr val="00B050"/>
                </a:solidFill>
              </a:rPr>
              <a:t>orthogonal</a:t>
            </a:r>
            <a:r>
              <a:rPr lang="en-US" altLang="zh-TW" dirty="0" smtClean="0"/>
              <a:t>.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OpenGL Primitive</a:t>
            </a:r>
          </a:p>
          <a:p>
            <a:pPr lvl="1"/>
            <a:r>
              <a:rPr lang="en-US" altLang="zh-TW" dirty="0" smtClean="0">
                <a:solidFill>
                  <a:srgbClr val="0070C0"/>
                </a:solidFill>
              </a:rPr>
              <a:t>Basic Library</a:t>
            </a:r>
            <a:r>
              <a:rPr lang="en-US" altLang="zh-TW" dirty="0" smtClean="0"/>
              <a:t>: has a small set of primitives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GLU Library</a:t>
            </a:r>
            <a:r>
              <a:rPr lang="en-US" altLang="zh-TW" dirty="0" smtClean="0"/>
              <a:t>: contains a rich set of objects derived from basic library.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Primitive Classes</a:t>
            </a:r>
          </a:p>
          <a:p>
            <a:pPr lvl="1"/>
            <a:r>
              <a:rPr lang="en-US" altLang="zh-TW" dirty="0" smtClean="0"/>
              <a:t>Geometric Primitives</a:t>
            </a:r>
          </a:p>
          <a:p>
            <a:pPr lvl="2"/>
            <a:r>
              <a:rPr lang="en-US" altLang="zh-TW" dirty="0" smtClean="0"/>
              <a:t>They are subject to series of </a:t>
            </a:r>
            <a:r>
              <a:rPr lang="en-US" altLang="zh-TW" dirty="0" smtClean="0">
                <a:solidFill>
                  <a:srgbClr val="00B050"/>
                </a:solidFill>
              </a:rPr>
              <a:t>geometric operations</a:t>
            </a:r>
            <a:r>
              <a:rPr lang="en-US" altLang="zh-TW" dirty="0" smtClean="0"/>
              <a:t>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They include points, line segments, curves, etc.</a:t>
            </a:r>
          </a:p>
          <a:p>
            <a:pPr lvl="1"/>
            <a:r>
              <a:rPr lang="en-US" altLang="zh-TW" dirty="0" smtClean="0"/>
              <a:t>Raster Primitives</a:t>
            </a:r>
          </a:p>
          <a:p>
            <a:pPr lvl="2"/>
            <a:r>
              <a:rPr lang="en-US" altLang="zh-TW" dirty="0" smtClean="0"/>
              <a:t>They are lack of geometric properties</a:t>
            </a:r>
          </a:p>
          <a:p>
            <a:pPr lvl="2"/>
            <a:r>
              <a:rPr lang="en-US" altLang="zh-TW" dirty="0" smtClean="0"/>
              <a:t>They may be array of pixels.</a:t>
            </a:r>
            <a:endParaRPr lang="zh-TW" altLang="en-US" dirty="0"/>
          </a:p>
        </p:txBody>
      </p:sp>
      <p:pic>
        <p:nvPicPr>
          <p:cNvPr id="1026" name="Picture 2" descr="D:\工作區域 (Workspace)\Course-電腦圖學(Computer Graphics)\教科書資源(Textbook Resources)\圖片影像 (Pictures)\Chapter02\an02f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4553495"/>
            <a:ext cx="5912060" cy="1875901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686800" cy="5248275"/>
          </a:xfrm>
        </p:spPr>
        <p:txBody>
          <a:bodyPr/>
          <a:lstStyle/>
          <a:p>
            <a:r>
              <a:rPr lang="en-US" altLang="zh-TW" dirty="0" smtClean="0"/>
              <a:t>Program Form of Primitives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1"/>
            <a:r>
              <a:rPr lang="en-US" altLang="zh-TW" dirty="0" smtClean="0"/>
              <a:t>The basic ones are specified by a set of vertices.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dirty="0" smtClean="0">
                <a:solidFill>
                  <a:srgbClr val="00B050"/>
                </a:solidFill>
              </a:rPr>
              <a:t>type</a:t>
            </a:r>
            <a:r>
              <a:rPr lang="en-US" altLang="zh-TW" dirty="0" smtClean="0"/>
              <a:t> specifies how OpenGL assembles the vertices.</a:t>
            </a:r>
            <a:endParaRPr lang="zh-TW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138270" y="1785926"/>
            <a:ext cx="5862622" cy="25812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glBegin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type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400" b="1" kern="0" dirty="0" err="1" smtClean="0">
                <a:latin typeface="Courier New" pitchFamily="49" charset="0"/>
                <a:ea typeface="新細明體" charset="-120"/>
              </a:rPr>
              <a:t>glVertex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*(…);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kumimoji="0" lang="en-US" altLang="zh-TW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glVertex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*(…);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	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400" b="1" kern="0" dirty="0" err="1" smtClean="0">
                <a:latin typeface="Courier New" pitchFamily="49" charset="0"/>
                <a:ea typeface="新細明體" charset="-120"/>
              </a:rPr>
              <a:t>glVertex</a:t>
            </a:r>
            <a:r>
              <a:rPr lang="en-US" altLang="zh-TW" sz="2400" b="1" kern="0" dirty="0" smtClean="0">
                <a:latin typeface="Courier New" pitchFamily="49" charset="0"/>
                <a:ea typeface="新細明體" charset="-120"/>
              </a:rPr>
              <a:t>*(…);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glEnd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+mn-cs"/>
              </a:rPr>
              <a:t>();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Program Form of Primitives</a:t>
            </a:r>
          </a:p>
          <a:p>
            <a:pPr lvl="1"/>
            <a:r>
              <a:rPr lang="en-US" altLang="zh-TW" dirty="0" smtClean="0"/>
              <a:t>Vertex Function: </a:t>
            </a:r>
            <a:r>
              <a:rPr lang="en-US" altLang="zh-TW" dirty="0" err="1" smtClean="0">
                <a:solidFill>
                  <a:srgbClr val="00B050"/>
                </a:solidFill>
              </a:rPr>
              <a:t>glVertex</a:t>
            </a:r>
            <a:r>
              <a:rPr lang="en-US" altLang="zh-TW" dirty="0" smtClean="0">
                <a:solidFill>
                  <a:srgbClr val="00B050"/>
                </a:solidFill>
              </a:rPr>
              <a:t>*()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*  </a:t>
            </a:r>
            <a:r>
              <a:rPr lang="en-US" altLang="zh-TW" dirty="0" smtClean="0"/>
              <a:t>: can be as the form [</a:t>
            </a:r>
            <a:r>
              <a:rPr lang="en-US" altLang="zh-TW" dirty="0" err="1" smtClean="0"/>
              <a:t>nt</a:t>
            </a:r>
            <a:r>
              <a:rPr lang="en-US" altLang="zh-TW" dirty="0" smtClean="0"/>
              <a:t> | </a:t>
            </a:r>
            <a:r>
              <a:rPr lang="en-US" altLang="zh-TW" dirty="0" err="1" smtClean="0"/>
              <a:t>ntv</a:t>
            </a:r>
            <a:r>
              <a:rPr lang="en-US" altLang="zh-TW" dirty="0" smtClean="0"/>
              <a:t>]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n</a:t>
            </a:r>
            <a:r>
              <a:rPr lang="en-US" altLang="zh-TW" dirty="0" smtClean="0"/>
              <a:t> : the number of dimensions (2, 3, 4)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t</a:t>
            </a:r>
            <a:r>
              <a:rPr lang="en-US" altLang="zh-TW" dirty="0" smtClean="0"/>
              <a:t>  : data type (</a:t>
            </a:r>
            <a:r>
              <a:rPr lang="en-US" altLang="zh-TW" i="1" dirty="0" err="1" smtClean="0"/>
              <a:t>i</a:t>
            </a:r>
            <a:r>
              <a:rPr lang="en-US" altLang="zh-TW" dirty="0" smtClean="0"/>
              <a:t>: integer, 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: float, and </a:t>
            </a:r>
            <a:r>
              <a:rPr lang="en-US" altLang="zh-TW" i="1" dirty="0" smtClean="0"/>
              <a:t>d</a:t>
            </a:r>
            <a:r>
              <a:rPr lang="en-US" altLang="zh-TW" dirty="0" smtClean="0"/>
              <a:t>: double)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v</a:t>
            </a:r>
            <a:r>
              <a:rPr lang="en-US" altLang="zh-TW" dirty="0" smtClean="0"/>
              <a:t> : the variables is a pointer. </a:t>
            </a:r>
          </a:p>
          <a:p>
            <a:pPr lvl="1"/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85852" y="4334518"/>
            <a:ext cx="6357982" cy="1451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  <a:spcBef>
                <a:spcPts val="1200"/>
              </a:spcBef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glVertex2i (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GLint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x,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GLint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y);</a:t>
            </a:r>
          </a:p>
          <a:p>
            <a:pPr>
              <a:lnSpc>
                <a:spcPts val="2800"/>
              </a:lnSpc>
              <a:spcBef>
                <a:spcPts val="1200"/>
              </a:spcBef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glVertex3f(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GLfloat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x,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GLfloat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y,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GLfloat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z);</a:t>
            </a:r>
          </a:p>
          <a:p>
            <a:pPr>
              <a:lnSpc>
                <a:spcPts val="2800"/>
              </a:lnSpc>
              <a:spcBef>
                <a:spcPts val="1200"/>
              </a:spcBef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glVertex2fv(p);  //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int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 p[2] = {1.0, 1.0}</a:t>
            </a:r>
            <a:endParaRPr lang="en-US" altLang="zh-TW" sz="2000" dirty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19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altLang="zh-TW" dirty="0" smtClean="0"/>
              <a:t>Points and Line Segment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Point: </a:t>
            </a:r>
            <a:r>
              <a:rPr lang="en-US" altLang="zh-TW" dirty="0" smtClean="0"/>
              <a:t>GL_POINTS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Line Segments:</a:t>
            </a:r>
            <a:r>
              <a:rPr lang="en-US" altLang="zh-TW" dirty="0" smtClean="0"/>
              <a:t> GL_LINES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Polygons: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GL_LINE_STRIP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GL_LINE_LOOP</a:t>
            </a:r>
            <a:endParaRPr lang="zh-TW" altLang="en-US" dirty="0"/>
          </a:p>
        </p:txBody>
      </p:sp>
      <p:pic>
        <p:nvPicPr>
          <p:cNvPr id="2050" name="Picture 2" descr="D:\工作區域 (Workspace)\Course-電腦圖學(Computer Graphics)\教科書資源(Textbook Resources)\圖片影像 (Pictures)\Chapter02\AN02F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4643446"/>
            <a:ext cx="6846140" cy="1643074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686800" cy="5248275"/>
          </a:xfrm>
        </p:spPr>
        <p:txBody>
          <a:bodyPr/>
          <a:lstStyle/>
          <a:p>
            <a:r>
              <a:rPr lang="en-US" altLang="zh-TW" dirty="0" smtClean="0"/>
              <a:t>Polygon Definition</a:t>
            </a:r>
          </a:p>
          <a:p>
            <a:pPr lvl="1"/>
            <a:r>
              <a:rPr lang="en-US" altLang="zh-TW" dirty="0" smtClean="0"/>
              <a:t>It is described by a </a:t>
            </a:r>
            <a:r>
              <a:rPr lang="en-US" altLang="zh-TW" dirty="0" smtClean="0">
                <a:solidFill>
                  <a:srgbClr val="00B050"/>
                </a:solidFill>
              </a:rPr>
              <a:t>line loop</a:t>
            </a:r>
          </a:p>
          <a:p>
            <a:pPr lvl="1"/>
            <a:r>
              <a:rPr lang="en-US" altLang="zh-TW" dirty="0" smtClean="0"/>
              <a:t>It has a </a:t>
            </a:r>
            <a:r>
              <a:rPr lang="en-US" altLang="zh-TW" dirty="0" smtClean="0">
                <a:solidFill>
                  <a:srgbClr val="00B050"/>
                </a:solidFill>
              </a:rPr>
              <a:t>well-defined interior.</a:t>
            </a:r>
          </a:p>
          <a:p>
            <a:pPr>
              <a:spcBef>
                <a:spcPts val="1200"/>
              </a:spcBef>
            </a:pPr>
            <a:r>
              <a:rPr lang="en-US" altLang="zh-TW" dirty="0" smtClean="0"/>
              <a:t>Polygon in Computer Graphics</a:t>
            </a:r>
          </a:p>
          <a:p>
            <a:pPr lvl="1"/>
            <a:r>
              <a:rPr lang="en-US" altLang="zh-TW" dirty="0" smtClean="0"/>
              <a:t>The polygon can be displayed rapidly.</a:t>
            </a:r>
          </a:p>
          <a:p>
            <a:pPr lvl="1"/>
            <a:r>
              <a:rPr lang="en-US" altLang="zh-TW" dirty="0" smtClean="0"/>
              <a:t>It can be used to approximate arbitrary surfaces.</a:t>
            </a:r>
          </a:p>
          <a:p>
            <a:pPr lvl="1"/>
            <a:endParaRPr lang="en-US" altLang="zh-TW" dirty="0" smtClean="0">
              <a:solidFill>
                <a:srgbClr val="00B05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4429132"/>
            <a:ext cx="2000264" cy="1907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 descr="D:\工作區域 (Workspace)\Course-電腦圖學(Computer Graphics)\教科書資源(Textbook Resources)\圖片影像 (Pictures)\Chapter02\AN02F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4429132"/>
            <a:ext cx="1857388" cy="1799779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Polygon Properties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Simple:</a:t>
            </a:r>
            <a:r>
              <a:rPr lang="en-US" altLang="zh-TW" dirty="0" smtClean="0"/>
              <a:t> no two edges cross each other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Convex:</a:t>
            </a:r>
            <a:r>
              <a:rPr lang="en-US" altLang="zh-TW" dirty="0" smtClean="0"/>
              <a:t> all points on the line segment between two points inside the object.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Flat</a:t>
            </a:r>
            <a:r>
              <a:rPr lang="en-US" altLang="zh-TW" dirty="0" smtClean="0"/>
              <a:t>: any three no-collinear determines a plane where that triangle lies.</a:t>
            </a:r>
          </a:p>
          <a:p>
            <a:endParaRPr lang="zh-TW" altLang="en-US" dirty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4714884"/>
            <a:ext cx="161297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714884"/>
            <a:ext cx="143088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9" name="Picture 5" descr="D:\工作區域 (Workspace)\Course-電腦圖學(Computer Graphics)\教科書資源(Textbook Resources)\圖片影像 (Pictures)\Chapter02\AN02F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643446"/>
            <a:ext cx="1350968" cy="1377032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1357290" y="6000768"/>
            <a:ext cx="1857388" cy="426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  <a:spcBef>
                <a:spcPts val="1200"/>
              </a:spcBef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Simple</a:t>
            </a:r>
            <a:endParaRPr lang="en-US" altLang="zh-TW" sz="2000" dirty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43306" y="6072206"/>
            <a:ext cx="1857388" cy="426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  <a:spcBef>
                <a:spcPts val="1200"/>
              </a:spcBef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Non-Simple</a:t>
            </a:r>
            <a:endParaRPr lang="en-US" altLang="zh-TW" sz="2000" dirty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72132" y="6072206"/>
            <a:ext cx="1857388" cy="426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  <a:spcBef>
                <a:spcPts val="1200"/>
              </a:spcBef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  <a:ea typeface="新細明體" charset="-120"/>
              </a:rPr>
              <a:t>Convexity</a:t>
            </a:r>
            <a:endParaRPr lang="en-US" altLang="zh-TW" sz="2000" dirty="0">
              <a:solidFill>
                <a:srgbClr val="0070C0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Polygon Primitives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Polygons: </a:t>
            </a:r>
            <a:r>
              <a:rPr lang="en-US" altLang="zh-TW" dirty="0" smtClean="0"/>
              <a:t>GL_POLYGON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Triangles: </a:t>
            </a:r>
            <a:r>
              <a:rPr lang="en-US" altLang="zh-TW" dirty="0" smtClean="0"/>
              <a:t>GL_TRIANGLES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Quadrilaterals: </a:t>
            </a:r>
            <a:r>
              <a:rPr lang="en-US" altLang="zh-TW" dirty="0" smtClean="0"/>
              <a:t>GL_QUADS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Stripes:</a:t>
            </a:r>
            <a:r>
              <a:rPr lang="en-US" altLang="zh-TW" dirty="0" smtClean="0"/>
              <a:t> GL_TRIANGLE_STRIP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Fans: </a:t>
            </a:r>
            <a:r>
              <a:rPr lang="en-US" altLang="zh-TW" dirty="0" smtClean="0"/>
              <a:t>GL_TRIANGLE_FAN</a:t>
            </a:r>
          </a:p>
          <a:p>
            <a:pPr lvl="1"/>
            <a:endParaRPr lang="en-US" altLang="zh-TW" dirty="0" smtClean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4714884"/>
            <a:ext cx="4927470" cy="1606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2" name="Picture 4" descr="D:\工作區域 (Workspace)\Course-電腦圖學(Computer Graphics)\教科書資源(Textbook Resources)\圖片影像 (Pictures)\Chapter02\AN02F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714884"/>
            <a:ext cx="8197842" cy="1500198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401080" cy="5248275"/>
          </a:xfrm>
        </p:spPr>
        <p:txBody>
          <a:bodyPr/>
          <a:lstStyle/>
          <a:p>
            <a:r>
              <a:rPr lang="en-US" altLang="zh-TW" dirty="0" smtClean="0"/>
              <a:t>Attributes</a:t>
            </a:r>
          </a:p>
          <a:p>
            <a:pPr lvl="1">
              <a:lnSpc>
                <a:spcPts val="3360"/>
              </a:lnSpc>
              <a:spcBef>
                <a:spcPts val="1200"/>
              </a:spcBef>
            </a:pPr>
            <a:r>
              <a:rPr lang="en-US" altLang="zh-TW" dirty="0" smtClean="0"/>
              <a:t>An attribute is any property that determines how a </a:t>
            </a:r>
            <a:r>
              <a:rPr lang="en-US" altLang="zh-TW" dirty="0" smtClean="0">
                <a:solidFill>
                  <a:srgbClr val="00B050"/>
                </a:solidFill>
              </a:rPr>
              <a:t>geometric primitive </a:t>
            </a:r>
            <a:r>
              <a:rPr lang="en-US" altLang="zh-TW" dirty="0" smtClean="0"/>
              <a:t>is to be rendered.</a:t>
            </a:r>
          </a:p>
          <a:p>
            <a:pPr lvl="1">
              <a:lnSpc>
                <a:spcPts val="3360"/>
              </a:lnSpc>
              <a:spcBef>
                <a:spcPts val="1200"/>
              </a:spcBef>
            </a:pPr>
            <a:r>
              <a:rPr lang="en-US" altLang="zh-TW" dirty="0" smtClean="0"/>
              <a:t>Each geometric primitive has a set of attributes.</a:t>
            </a:r>
          </a:p>
          <a:p>
            <a:pPr lvl="2">
              <a:lnSpc>
                <a:spcPts val="30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Point: </a:t>
            </a:r>
            <a:r>
              <a:rPr lang="en-US" altLang="zh-TW" dirty="0" smtClean="0"/>
              <a:t>Color</a:t>
            </a:r>
          </a:p>
          <a:p>
            <a:pPr lvl="2">
              <a:lnSpc>
                <a:spcPts val="30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Line Segments: </a:t>
            </a:r>
            <a:r>
              <a:rPr lang="en-US" altLang="zh-TW" dirty="0" smtClean="0"/>
              <a:t>Color, Thickness, and Pattern</a:t>
            </a:r>
          </a:p>
          <a:p>
            <a:pPr lvl="2">
              <a:lnSpc>
                <a:spcPts val="30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Polygon: </a:t>
            </a:r>
            <a:r>
              <a:rPr lang="en-US" altLang="zh-TW" dirty="0" smtClean="0"/>
              <a:t>Pattern</a:t>
            </a:r>
          </a:p>
          <a:p>
            <a:pPr lvl="1"/>
            <a:endParaRPr lang="zh-TW" altLang="en-US" dirty="0"/>
          </a:p>
        </p:txBody>
      </p:sp>
      <p:pic>
        <p:nvPicPr>
          <p:cNvPr id="10241" name="Picture 1" descr="D:\工作區域 (Workspace)\Course-電腦圖學(Computer Graphics)\教科書資源(Textbook Resources)\圖片影像 (Pictures)\Chapter02\AN02F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9" y="4643518"/>
            <a:ext cx="3714776" cy="1608095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Example: Sphere Approximation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 set of polygons are used to construct an approximation to a sphere.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Longitude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Latitude</a:t>
            </a:r>
          </a:p>
        </p:txBody>
      </p:sp>
      <p:pic>
        <p:nvPicPr>
          <p:cNvPr id="5" name="圖片 4" descr="sphe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3737898"/>
            <a:ext cx="2857520" cy="2548908"/>
          </a:xfrm>
          <a:prstGeom prst="rect">
            <a:avLst/>
          </a:prstGeom>
        </p:spPr>
      </p:pic>
      <p:pic>
        <p:nvPicPr>
          <p:cNvPr id="6" name="Picture 4" descr="D:\工作區域 (Workspace)\Course-電腦圖學(Computer Graphics)\教科書資源(Textbook Resources)\圖片影像 (Pictures)\Chapter02\AN02F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14752"/>
            <a:ext cx="2576341" cy="2496433"/>
          </a:xfrm>
          <a:prstGeom prst="rect">
            <a:avLst/>
          </a:prstGeom>
          <a:noFill/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Example: Sphere Approximation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We use </a:t>
            </a:r>
            <a:r>
              <a:rPr lang="en-US" altLang="zh-TW" dirty="0" smtClean="0">
                <a:solidFill>
                  <a:srgbClr val="00B050"/>
                </a:solidFill>
              </a:rPr>
              <a:t>quad strips </a:t>
            </a:r>
            <a:r>
              <a:rPr lang="en-US" altLang="zh-TW" dirty="0" smtClean="0"/>
              <a:t>primitive to approximate the sphere.</a:t>
            </a:r>
            <a:endParaRPr lang="zh-TW" altLang="en-US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3071810"/>
            <a:ext cx="3074157" cy="304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物件 6"/>
          <p:cNvGraphicFramePr>
            <a:graphicFrameLocks noChangeAspect="1"/>
          </p:cNvGraphicFramePr>
          <p:nvPr/>
        </p:nvGraphicFramePr>
        <p:xfrm>
          <a:off x="4357686" y="3143248"/>
          <a:ext cx="3365828" cy="1785950"/>
        </p:xfrm>
        <a:graphic>
          <a:graphicData uri="http://schemas.openxmlformats.org/presentationml/2006/ole">
            <p:oleObj spid="_x0000_s10242" name="方程式" r:id="rId4" imgW="1244520" imgH="660240" progId="Equation.3">
              <p:embed/>
            </p:oleObj>
          </a:graphicData>
        </a:graphic>
      </p:graphicFrame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26</a:t>
            </a:fld>
            <a:endParaRPr lang="en-US" altLang="zh-TW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428596" y="1214422"/>
            <a:ext cx="8215354" cy="535531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TW" dirty="0" smtClean="0"/>
              <a:t>void </a:t>
            </a:r>
            <a:r>
              <a:rPr lang="en-US" altLang="zh-TW" b="1" dirty="0" err="1" smtClean="0">
                <a:solidFill>
                  <a:srgbClr val="0070C0"/>
                </a:solidFill>
              </a:rPr>
              <a:t>myDisplay</a:t>
            </a:r>
            <a:r>
              <a:rPr lang="en-US" altLang="zh-TW" dirty="0" smtClean="0"/>
              <a:t>(){</a:t>
            </a:r>
          </a:p>
          <a:p>
            <a:r>
              <a:rPr lang="en-US" altLang="zh-TW" dirty="0" smtClean="0"/>
              <a:t>	/*  clear the display */</a:t>
            </a:r>
          </a:p>
          <a:p>
            <a:r>
              <a:rPr lang="en-US" altLang="zh-TW" dirty="0" smtClean="0"/>
              <a:t>	</a:t>
            </a:r>
            <a:r>
              <a:rPr lang="en-US" altLang="zh-TW" dirty="0" err="1" smtClean="0"/>
              <a:t>glClear</a:t>
            </a:r>
            <a:r>
              <a:rPr lang="en-US" altLang="zh-TW" dirty="0" smtClean="0"/>
              <a:t>(</a:t>
            </a:r>
            <a:r>
              <a:rPr lang="en-US" altLang="zh-TW" dirty="0" smtClean="0">
                <a:solidFill>
                  <a:srgbClr val="C00000"/>
                </a:solidFill>
              </a:rPr>
              <a:t>GL_COLOR_BUFFER_BIT</a:t>
            </a:r>
            <a:r>
              <a:rPr lang="en-US" altLang="zh-TW" dirty="0" smtClean="0"/>
              <a:t>);</a:t>
            </a:r>
          </a:p>
          <a:p>
            <a:endParaRPr lang="zh-TW" altLang="en-US" dirty="0" smtClean="0"/>
          </a:p>
          <a:p>
            <a:r>
              <a:rPr lang="en-US" altLang="zh-TW" dirty="0" smtClean="0"/>
              <a:t>	for(</a:t>
            </a:r>
            <a:r>
              <a:rPr lang="en-US" altLang="zh-TW" b="1" dirty="0" smtClean="0">
                <a:solidFill>
                  <a:srgbClr val="7030A0"/>
                </a:solidFill>
              </a:rPr>
              <a:t>phi=-80; phi &lt;= 80; phi+=20.0</a:t>
            </a:r>
            <a:r>
              <a:rPr lang="en-US" altLang="zh-TW" dirty="0" smtClean="0"/>
              <a:t>){</a:t>
            </a:r>
          </a:p>
          <a:p>
            <a:r>
              <a:rPr lang="en-US" altLang="zh-TW" dirty="0" smtClean="0"/>
              <a:t>		</a:t>
            </a:r>
            <a:r>
              <a:rPr lang="en-US" altLang="zh-TW" b="1" dirty="0" err="1" smtClean="0">
                <a:solidFill>
                  <a:srgbClr val="00B050"/>
                </a:solidFill>
              </a:rPr>
              <a:t>glBegin</a:t>
            </a:r>
            <a:r>
              <a:rPr lang="en-US" altLang="zh-TW" b="1" dirty="0" smtClean="0">
                <a:solidFill>
                  <a:srgbClr val="00B050"/>
                </a:solidFill>
              </a:rPr>
              <a:t>(</a:t>
            </a:r>
            <a:r>
              <a:rPr lang="en-US" altLang="zh-TW" b="1" dirty="0" smtClean="0">
                <a:solidFill>
                  <a:srgbClr val="C00000"/>
                </a:solidFill>
              </a:rPr>
              <a:t>GL_QUAD_STRIP</a:t>
            </a:r>
            <a:r>
              <a:rPr lang="en-US" altLang="zh-TW" b="1" dirty="0" smtClean="0">
                <a:solidFill>
                  <a:srgbClr val="00B050"/>
                </a:solidFill>
              </a:rPr>
              <a:t>);</a:t>
            </a:r>
          </a:p>
          <a:p>
            <a:r>
              <a:rPr lang="zh-TW" altLang="en-US" dirty="0" smtClean="0"/>
              <a:t>		</a:t>
            </a:r>
          </a:p>
          <a:p>
            <a:r>
              <a:rPr lang="en-US" altLang="zh-TW" dirty="0" smtClean="0"/>
              <a:t>		phi20 = phi+20;</a:t>
            </a:r>
            <a:endParaRPr lang="zh-TW" altLang="en-US" dirty="0" smtClean="0"/>
          </a:p>
          <a:p>
            <a:r>
              <a:rPr lang="en-US" altLang="zh-TW" dirty="0" smtClean="0"/>
              <a:t>		</a:t>
            </a:r>
            <a:r>
              <a:rPr lang="en-US" altLang="zh-TW" dirty="0" err="1" smtClean="0"/>
              <a:t>phir</a:t>
            </a:r>
            <a:r>
              <a:rPr lang="en-US" altLang="zh-TW" dirty="0" smtClean="0"/>
              <a:t> = (phi * 3.14159 / 180);</a:t>
            </a:r>
          </a:p>
          <a:p>
            <a:r>
              <a:rPr lang="en-US" altLang="zh-TW" dirty="0" smtClean="0"/>
              <a:t>		phir20 = (phi20 * 3.14159 / 180);</a:t>
            </a:r>
          </a:p>
          <a:p>
            <a:endParaRPr lang="zh-TW" altLang="en-US" dirty="0" smtClean="0"/>
          </a:p>
          <a:p>
            <a:r>
              <a:rPr lang="en-US" altLang="zh-TW" dirty="0" smtClean="0"/>
              <a:t>		for(</a:t>
            </a:r>
            <a:r>
              <a:rPr lang="en-US" altLang="zh-TW" b="1" dirty="0" smtClean="0">
                <a:solidFill>
                  <a:srgbClr val="7030A0"/>
                </a:solidFill>
              </a:rPr>
              <a:t>theta=-180; theta &lt;= 180; theta += 20</a:t>
            </a:r>
            <a:r>
              <a:rPr lang="en-US" altLang="zh-TW" dirty="0" smtClean="0"/>
              <a:t>){</a:t>
            </a:r>
          </a:p>
          <a:p>
            <a:endParaRPr lang="zh-TW" altLang="en-US" dirty="0" smtClean="0"/>
          </a:p>
          <a:p>
            <a:r>
              <a:rPr lang="en-US" altLang="zh-TW" dirty="0" smtClean="0"/>
              <a:t>		}/* End of for-loop */</a:t>
            </a:r>
          </a:p>
          <a:p>
            <a:r>
              <a:rPr lang="en-US" altLang="zh-TW" dirty="0" smtClean="0"/>
              <a:t>		</a:t>
            </a:r>
            <a:r>
              <a:rPr lang="en-US" altLang="zh-TW" b="1" dirty="0" err="1" smtClean="0">
                <a:solidFill>
                  <a:srgbClr val="00B050"/>
                </a:solidFill>
              </a:rPr>
              <a:t>glEnd</a:t>
            </a:r>
            <a:r>
              <a:rPr lang="en-US" altLang="zh-TW" b="1" dirty="0" smtClean="0">
                <a:solidFill>
                  <a:srgbClr val="00B050"/>
                </a:solidFill>
              </a:rPr>
              <a:t>();</a:t>
            </a:r>
          </a:p>
          <a:p>
            <a:endParaRPr lang="zh-TW" altLang="en-US" dirty="0" smtClean="0"/>
          </a:p>
          <a:p>
            <a:r>
              <a:rPr lang="en-US" altLang="zh-TW" dirty="0" smtClean="0"/>
              <a:t>	}/* End for-loop */</a:t>
            </a:r>
          </a:p>
          <a:p>
            <a:r>
              <a:rPr lang="en-US" altLang="zh-TW" dirty="0" smtClean="0"/>
              <a:t>	</a:t>
            </a:r>
            <a:r>
              <a:rPr lang="en-US" altLang="zh-TW" b="1" dirty="0" err="1" smtClean="0">
                <a:solidFill>
                  <a:srgbClr val="00B050"/>
                </a:solidFill>
              </a:rPr>
              <a:t>glFlush</a:t>
            </a:r>
            <a:r>
              <a:rPr lang="en-US" altLang="zh-TW" dirty="0" smtClean="0"/>
              <a:t>();</a:t>
            </a:r>
          </a:p>
          <a:p>
            <a:r>
              <a:rPr lang="en-US" altLang="zh-TW" dirty="0" smtClean="0"/>
              <a:t>}/* End of Sphere */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27</a:t>
            </a:fld>
            <a:endParaRPr lang="en-US" altLang="zh-TW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00034" y="1357298"/>
            <a:ext cx="6500858" cy="49841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2400" dirty="0" err="1" smtClean="0"/>
              <a:t>thetar</a:t>
            </a:r>
            <a:r>
              <a:rPr lang="en-US" altLang="zh-TW" sz="2400" dirty="0" smtClean="0"/>
              <a:t> = (theta * 3.14159 / 180);		</a:t>
            </a:r>
          </a:p>
          <a:p>
            <a:pPr>
              <a:lnSpc>
                <a:spcPts val="3200"/>
              </a:lnSpc>
            </a:pPr>
            <a:r>
              <a:rPr lang="zh-TW" altLang="en-US" sz="2400" dirty="0" smtClean="0"/>
              <a:t>	</a:t>
            </a:r>
            <a:endParaRPr lang="en-US" altLang="zh-TW" sz="2400" dirty="0" smtClean="0"/>
          </a:p>
          <a:p>
            <a:pPr>
              <a:lnSpc>
                <a:spcPts val="3200"/>
              </a:lnSpc>
            </a:pPr>
            <a:r>
              <a:rPr lang="en-US" altLang="zh-TW" sz="2400" dirty="0" smtClean="0"/>
              <a:t>/* compute the point coordinate */</a:t>
            </a:r>
          </a:p>
          <a:p>
            <a:pPr>
              <a:lnSpc>
                <a:spcPts val="3200"/>
              </a:lnSpc>
            </a:pPr>
            <a:r>
              <a:rPr lang="en-US" altLang="zh-TW" sz="2400" dirty="0" smtClean="0"/>
              <a:t>x = sin(</a:t>
            </a:r>
            <a:r>
              <a:rPr lang="en-US" altLang="zh-TW" sz="2400" dirty="0" err="1" smtClean="0"/>
              <a:t>thetar</a:t>
            </a:r>
            <a:r>
              <a:rPr lang="en-US" altLang="zh-TW" sz="2400" dirty="0" smtClean="0"/>
              <a:t>)*</a:t>
            </a:r>
            <a:r>
              <a:rPr lang="en-US" altLang="zh-TW" sz="2400" dirty="0" err="1" smtClean="0"/>
              <a:t>cos</a:t>
            </a:r>
            <a:r>
              <a:rPr lang="en-US" altLang="zh-TW" sz="2400" dirty="0" smtClean="0"/>
              <a:t>(</a:t>
            </a:r>
            <a:r>
              <a:rPr lang="en-US" altLang="zh-TW" sz="2400" dirty="0" err="1" smtClean="0">
                <a:solidFill>
                  <a:srgbClr val="00B050"/>
                </a:solidFill>
              </a:rPr>
              <a:t>phir</a:t>
            </a:r>
            <a:r>
              <a:rPr lang="en-US" altLang="zh-TW" sz="2400" dirty="0" smtClean="0"/>
              <a:t>);</a:t>
            </a:r>
          </a:p>
          <a:p>
            <a:pPr>
              <a:lnSpc>
                <a:spcPts val="3200"/>
              </a:lnSpc>
            </a:pPr>
            <a:r>
              <a:rPr lang="en-US" altLang="zh-TW" sz="2400" dirty="0" smtClean="0"/>
              <a:t>y = </a:t>
            </a:r>
            <a:r>
              <a:rPr lang="en-US" altLang="zh-TW" sz="2400" dirty="0" err="1" smtClean="0"/>
              <a:t>cos</a:t>
            </a:r>
            <a:r>
              <a:rPr lang="en-US" altLang="zh-TW" sz="2400" dirty="0" smtClean="0"/>
              <a:t>(</a:t>
            </a:r>
            <a:r>
              <a:rPr lang="en-US" altLang="zh-TW" sz="2400" dirty="0" err="1" smtClean="0"/>
              <a:t>thetar</a:t>
            </a:r>
            <a:r>
              <a:rPr lang="en-US" altLang="zh-TW" sz="2400" dirty="0" smtClean="0"/>
              <a:t>)*</a:t>
            </a:r>
            <a:r>
              <a:rPr lang="en-US" altLang="zh-TW" sz="2400" dirty="0" err="1" smtClean="0"/>
              <a:t>cos</a:t>
            </a:r>
            <a:r>
              <a:rPr lang="en-US" altLang="zh-TW" sz="2400" dirty="0" smtClean="0"/>
              <a:t>(</a:t>
            </a:r>
            <a:r>
              <a:rPr lang="en-US" altLang="zh-TW" sz="2400" dirty="0" err="1" smtClean="0">
                <a:solidFill>
                  <a:srgbClr val="00B050"/>
                </a:solidFill>
              </a:rPr>
              <a:t>phir</a:t>
            </a:r>
            <a:r>
              <a:rPr lang="en-US" altLang="zh-TW" sz="2400" dirty="0" smtClean="0"/>
              <a:t>);</a:t>
            </a:r>
          </a:p>
          <a:p>
            <a:pPr>
              <a:lnSpc>
                <a:spcPts val="3200"/>
              </a:lnSpc>
            </a:pPr>
            <a:r>
              <a:rPr lang="en-US" altLang="zh-TW" sz="2400" dirty="0" smtClean="0"/>
              <a:t>z = sin(</a:t>
            </a:r>
            <a:r>
              <a:rPr lang="en-US" altLang="zh-TW" sz="2400" dirty="0" err="1" smtClean="0">
                <a:solidFill>
                  <a:srgbClr val="00B050"/>
                </a:solidFill>
              </a:rPr>
              <a:t>phir</a:t>
            </a:r>
            <a:r>
              <a:rPr lang="en-US" altLang="zh-TW" sz="2400" dirty="0" smtClean="0"/>
              <a:t>);</a:t>
            </a:r>
          </a:p>
          <a:p>
            <a:pPr>
              <a:lnSpc>
                <a:spcPts val="3200"/>
              </a:lnSpc>
            </a:pPr>
            <a:r>
              <a:rPr lang="en-US" altLang="zh-TW" sz="2400" dirty="0" smtClean="0"/>
              <a:t>glVertex3d(</a:t>
            </a:r>
            <a:r>
              <a:rPr lang="en-US" altLang="zh-TW" sz="2400" dirty="0" err="1" smtClean="0"/>
              <a:t>x,y,z</a:t>
            </a:r>
            <a:r>
              <a:rPr lang="en-US" altLang="zh-TW" sz="2400" dirty="0" smtClean="0"/>
              <a:t>);</a:t>
            </a:r>
          </a:p>
          <a:p>
            <a:pPr>
              <a:lnSpc>
                <a:spcPts val="3200"/>
              </a:lnSpc>
            </a:pPr>
            <a:endParaRPr lang="en-US" altLang="zh-TW" sz="2400" dirty="0" smtClean="0"/>
          </a:p>
          <a:p>
            <a:pPr>
              <a:lnSpc>
                <a:spcPts val="3200"/>
              </a:lnSpc>
            </a:pPr>
            <a:r>
              <a:rPr lang="en-US" altLang="zh-TW" sz="2400" dirty="0" smtClean="0"/>
              <a:t>x = sin(</a:t>
            </a:r>
            <a:r>
              <a:rPr lang="en-US" altLang="zh-TW" sz="2400" dirty="0" err="1" smtClean="0"/>
              <a:t>thetar</a:t>
            </a:r>
            <a:r>
              <a:rPr lang="en-US" altLang="zh-TW" sz="2400" dirty="0" smtClean="0"/>
              <a:t>)*</a:t>
            </a:r>
            <a:r>
              <a:rPr lang="en-US" altLang="zh-TW" sz="2400" dirty="0" err="1" smtClean="0"/>
              <a:t>cos</a:t>
            </a:r>
            <a:r>
              <a:rPr lang="en-US" altLang="zh-TW" sz="2400" dirty="0" smtClean="0"/>
              <a:t>(</a:t>
            </a:r>
            <a:r>
              <a:rPr lang="en-US" altLang="zh-TW" sz="2400" dirty="0" smtClean="0">
                <a:solidFill>
                  <a:srgbClr val="00B050"/>
                </a:solidFill>
              </a:rPr>
              <a:t>phir20</a:t>
            </a:r>
            <a:r>
              <a:rPr lang="en-US" altLang="zh-TW" sz="2400" dirty="0" smtClean="0"/>
              <a:t>);</a:t>
            </a:r>
          </a:p>
          <a:p>
            <a:pPr>
              <a:lnSpc>
                <a:spcPts val="3200"/>
              </a:lnSpc>
            </a:pPr>
            <a:r>
              <a:rPr lang="en-US" altLang="zh-TW" sz="2400" dirty="0" smtClean="0"/>
              <a:t>y = </a:t>
            </a:r>
            <a:r>
              <a:rPr lang="en-US" altLang="zh-TW" sz="2400" dirty="0" err="1" smtClean="0"/>
              <a:t>cos</a:t>
            </a:r>
            <a:r>
              <a:rPr lang="en-US" altLang="zh-TW" sz="2400" dirty="0" smtClean="0"/>
              <a:t>(</a:t>
            </a:r>
            <a:r>
              <a:rPr lang="en-US" altLang="zh-TW" sz="2400" dirty="0" err="1" smtClean="0"/>
              <a:t>thetar</a:t>
            </a:r>
            <a:r>
              <a:rPr lang="en-US" altLang="zh-TW" sz="2400" dirty="0" smtClean="0"/>
              <a:t>)*</a:t>
            </a:r>
            <a:r>
              <a:rPr lang="en-US" altLang="zh-TW" sz="2400" dirty="0" err="1" smtClean="0"/>
              <a:t>cos</a:t>
            </a:r>
            <a:r>
              <a:rPr lang="en-US" altLang="zh-TW" sz="2400" dirty="0" smtClean="0"/>
              <a:t>(</a:t>
            </a:r>
            <a:r>
              <a:rPr lang="en-US" altLang="zh-TW" sz="2400" dirty="0" smtClean="0">
                <a:solidFill>
                  <a:srgbClr val="00B050"/>
                </a:solidFill>
              </a:rPr>
              <a:t>phir20</a:t>
            </a:r>
            <a:r>
              <a:rPr lang="en-US" altLang="zh-TW" sz="2400" dirty="0" smtClean="0"/>
              <a:t>);</a:t>
            </a:r>
          </a:p>
          <a:p>
            <a:pPr>
              <a:lnSpc>
                <a:spcPts val="3200"/>
              </a:lnSpc>
            </a:pPr>
            <a:r>
              <a:rPr lang="en-US" altLang="zh-TW" sz="2400" dirty="0" smtClean="0"/>
              <a:t>z = sin(</a:t>
            </a:r>
            <a:r>
              <a:rPr lang="en-US" altLang="zh-TW" sz="2400" dirty="0" smtClean="0">
                <a:solidFill>
                  <a:srgbClr val="00B050"/>
                </a:solidFill>
              </a:rPr>
              <a:t>phir20</a:t>
            </a:r>
            <a:r>
              <a:rPr lang="en-US" altLang="zh-TW" sz="2400" dirty="0" smtClean="0"/>
              <a:t>);</a:t>
            </a:r>
          </a:p>
          <a:p>
            <a:pPr>
              <a:lnSpc>
                <a:spcPts val="3200"/>
              </a:lnSpc>
            </a:pPr>
            <a:r>
              <a:rPr lang="en-US" altLang="zh-TW" sz="2400" dirty="0" smtClean="0"/>
              <a:t>glVertex3d(</a:t>
            </a:r>
            <a:r>
              <a:rPr lang="en-US" altLang="zh-TW" sz="2400" dirty="0" err="1" smtClean="0"/>
              <a:t>x,y,z</a:t>
            </a:r>
            <a:r>
              <a:rPr lang="en-US" altLang="zh-TW" sz="2400" dirty="0" smtClean="0"/>
              <a:t>);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2500306"/>
            <a:ext cx="3074157" cy="304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Color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From the programmer’s view, the color is handled through the APIs.</a:t>
            </a:r>
          </a:p>
          <a:p>
            <a:pPr lvl="1"/>
            <a:r>
              <a:rPr lang="en-US" altLang="zh-TW" dirty="0" smtClean="0"/>
              <a:t>There are two different approaches</a:t>
            </a:r>
          </a:p>
          <a:p>
            <a:pPr lvl="2"/>
            <a:r>
              <a:rPr lang="en-US" altLang="zh-TW" dirty="0" smtClean="0"/>
              <a:t>RGB-Color Model</a:t>
            </a:r>
          </a:p>
          <a:p>
            <a:pPr lvl="2"/>
            <a:r>
              <a:rPr lang="en-US" altLang="zh-TW" dirty="0" smtClean="0"/>
              <a:t>Index-Color Model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Index-Color model is easier to support in hardware implementation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Low Memory Requirement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Limited Available Color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29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RGB-Model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Each color component is stored separately in the frame buffer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For </a:t>
            </a:r>
            <a:r>
              <a:rPr lang="en-US" altLang="zh-TW" dirty="0" smtClean="0">
                <a:solidFill>
                  <a:srgbClr val="00B050"/>
                </a:solidFill>
              </a:rPr>
              <a:t>hardware independence </a:t>
            </a:r>
            <a:r>
              <a:rPr lang="en-US" altLang="zh-TW" dirty="0" smtClean="0"/>
              <a:t>consideration, color values range from 0.0 (none) to 1.0 (all), </a:t>
            </a:r>
            <a:endParaRPr lang="zh-TW" altLang="en-US" dirty="0"/>
          </a:p>
        </p:txBody>
      </p:sp>
      <p:pic>
        <p:nvPicPr>
          <p:cNvPr id="49154" name="Picture 2" descr="D:\工作區域 (Workspace)\Course-電腦圖學(Computer Graphics)\教科書資源(Textbook Resources)\圖片影像 (Pictures)\Chapter02\AN02F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4071942"/>
            <a:ext cx="4643894" cy="1928826"/>
          </a:xfrm>
          <a:prstGeom prst="rect">
            <a:avLst/>
          </a:prstGeom>
          <a:noFill/>
        </p:spPr>
      </p:pic>
      <p:pic>
        <p:nvPicPr>
          <p:cNvPr id="49155" name="Picture 3" descr="D:\工作區域 (Workspace)\Course-電腦圖學(Computer Graphics)\教科書資源(Textbook Resources)\圖片影像 (Pictures)\Chapter02\AN02F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3857628"/>
            <a:ext cx="2047121" cy="2105026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RGB-Model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Setting Operations</a:t>
            </a:r>
          </a:p>
          <a:p>
            <a:pPr lvl="1">
              <a:spcBef>
                <a:spcPts val="1200"/>
              </a:spcBef>
            </a:pPr>
            <a:endParaRPr lang="en-US" altLang="zh-TW" dirty="0" smtClean="0"/>
          </a:p>
          <a:p>
            <a:pPr lvl="1">
              <a:spcBef>
                <a:spcPts val="1800"/>
              </a:spcBef>
            </a:pPr>
            <a:r>
              <a:rPr lang="en-US" altLang="zh-TW" dirty="0" smtClean="0"/>
              <a:t>Clear Color Setting</a:t>
            </a:r>
          </a:p>
          <a:p>
            <a:pPr lvl="2">
              <a:spcBef>
                <a:spcPts val="1200"/>
              </a:spcBef>
            </a:pPr>
            <a:endParaRPr lang="en-US" altLang="zh-TW" dirty="0" smtClean="0"/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Transparency: alpha = 0.0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Opacity: alpha = 1.0;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14414" y="2285992"/>
            <a:ext cx="5944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0070C0"/>
                </a:solidFill>
                <a:latin typeface="Comic Sans MS" pitchFamily="66" charset="0"/>
              </a:rPr>
              <a:t>glColor3f(r value, g value, b value);</a:t>
            </a:r>
            <a:endParaRPr lang="zh-TW" altLang="en-US" sz="28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270950" y="3429000"/>
            <a:ext cx="7483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err="1" smtClean="0">
                <a:solidFill>
                  <a:srgbClr val="0070C0"/>
                </a:solidFill>
                <a:latin typeface="Comic Sans MS" pitchFamily="66" charset="0"/>
              </a:rPr>
              <a:t>glClearColor</a:t>
            </a:r>
            <a:r>
              <a:rPr lang="en-US" altLang="zh-TW" sz="2800" dirty="0" smtClean="0">
                <a:solidFill>
                  <a:srgbClr val="0070C0"/>
                </a:solidFill>
                <a:latin typeface="Comic Sans MS" pitchFamily="66" charset="0"/>
              </a:rPr>
              <a:t>(r value, g value, b value, </a:t>
            </a:r>
            <a:r>
              <a:rPr lang="en-US" altLang="zh-TW" sz="2800" dirty="0" smtClean="0">
                <a:solidFill>
                  <a:srgbClr val="00B050"/>
                </a:solidFill>
                <a:latin typeface="Comic Sans MS" pitchFamily="66" charset="0"/>
              </a:rPr>
              <a:t>alpha</a:t>
            </a:r>
            <a:r>
              <a:rPr lang="en-US" altLang="zh-TW" sz="2800" dirty="0" smtClean="0">
                <a:solidFill>
                  <a:srgbClr val="0070C0"/>
                </a:solidFill>
                <a:latin typeface="Comic Sans MS" pitchFamily="66" charset="0"/>
              </a:rPr>
              <a:t>);</a:t>
            </a:r>
            <a:endParaRPr lang="zh-TW" altLang="en-US" sz="28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Primitives and Attributes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Indexed Color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Colors are indexed into tables of RGB values</a:t>
            </a: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pPr lvl="1"/>
            <a:r>
              <a:rPr lang="en-US" altLang="zh-TW" dirty="0" smtClean="0">
                <a:ea typeface="新細明體" charset="-120"/>
              </a:rPr>
              <a:t>Example</a:t>
            </a:r>
          </a:p>
          <a:p>
            <a:pPr lvl="2"/>
            <a:r>
              <a:rPr lang="en-US" altLang="zh-TW" dirty="0" smtClean="0">
                <a:ea typeface="新細明體" charset="-120"/>
              </a:rPr>
              <a:t>For k=m=8, we can choose 256 out of 16M colors. </a:t>
            </a: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pPr lvl="1"/>
            <a:endParaRPr lang="zh-TW" altLang="en-US" dirty="0"/>
          </a:p>
        </p:txBody>
      </p:sp>
      <p:pic>
        <p:nvPicPr>
          <p:cNvPr id="50178" name="Picture 2" descr="D:\工作區域 (Workspace)\Course-電腦圖學(Computer Graphics)\教科書資源(Textbook Resources)\圖片影像 (Pictures)\Chapter02\AN02F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357694"/>
            <a:ext cx="3578651" cy="1958981"/>
          </a:xfrm>
          <a:prstGeom prst="rect">
            <a:avLst/>
          </a:prstGeom>
          <a:noFill/>
        </p:spPr>
      </p:pic>
      <p:pic>
        <p:nvPicPr>
          <p:cNvPr id="50179" name="Picture 3" descr="D:\工作區域 (Workspace)\Course-電腦圖學(Computer Graphics)\教科書資源(Textbook Resources)\圖片影像 (Pictures)\Chapter02\AN02F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383105"/>
            <a:ext cx="4413666" cy="1760539"/>
          </a:xfrm>
          <a:prstGeom prst="rect">
            <a:avLst/>
          </a:prstGeom>
          <a:noFill/>
        </p:spPr>
      </p:pic>
      <p:sp>
        <p:nvSpPr>
          <p:cNvPr id="6" name="文字方塊 5"/>
          <p:cNvSpPr txBox="1"/>
          <p:nvPr/>
        </p:nvSpPr>
        <p:spPr>
          <a:xfrm>
            <a:off x="1214414" y="2143116"/>
            <a:ext cx="2744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solidFill>
                  <a:srgbClr val="0070C0"/>
                </a:solidFill>
                <a:latin typeface="Comic Sans MS" pitchFamily="66" charset="0"/>
              </a:rPr>
              <a:t>glIndex</a:t>
            </a: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(element);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232265" y="2643182"/>
            <a:ext cx="6492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solidFill>
                  <a:srgbClr val="0070C0"/>
                </a:solidFill>
                <a:latin typeface="Comic Sans MS" pitchFamily="66" charset="0"/>
              </a:rPr>
              <a:t>glutSetColor</a:t>
            </a:r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(color, r value, g value, b value);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Viewing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/>
            <a:r>
              <a:rPr lang="en-US" altLang="zh-TW" dirty="0" smtClean="0"/>
              <a:t>The viewing is to describe how we would like these objects to appear.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The concept is just as what we record in a photograph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Camera Position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Focal Lens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View Models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Orthographic Viewing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Two-Dimensional Viewing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Viewing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Orthographic View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the simple and OpenGL’s default view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what we would get if the camera has an </a:t>
            </a:r>
            <a:r>
              <a:rPr lang="en-US" altLang="zh-TW" dirty="0" smtClean="0">
                <a:solidFill>
                  <a:srgbClr val="00B050"/>
                </a:solidFill>
              </a:rPr>
              <a:t>infinitely long lens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All projections become </a:t>
            </a:r>
            <a:r>
              <a:rPr lang="en-US" altLang="zh-TW" dirty="0" smtClean="0">
                <a:solidFill>
                  <a:srgbClr val="00B050"/>
                </a:solidFill>
              </a:rPr>
              <a:t>parallel</a:t>
            </a:r>
            <a:endParaRPr lang="zh-TW" altLang="en-US" dirty="0">
              <a:solidFill>
                <a:srgbClr val="00B05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071942"/>
            <a:ext cx="286138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929066"/>
            <a:ext cx="2357454" cy="2137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929066"/>
            <a:ext cx="2355523" cy="2062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Viewing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Orthographic View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There is a </a:t>
            </a:r>
            <a:r>
              <a:rPr lang="en-US" altLang="zh-TW" dirty="0" smtClean="0">
                <a:solidFill>
                  <a:srgbClr val="00B050"/>
                </a:solidFill>
              </a:rPr>
              <a:t>reference point </a:t>
            </a:r>
            <a:r>
              <a:rPr lang="en-US" altLang="zh-TW" dirty="0" smtClean="0"/>
              <a:t>in the projection plane where we can make measurements.</a:t>
            </a:r>
          </a:p>
          <a:p>
            <a:pPr lvl="2">
              <a:spcBef>
                <a:spcPts val="600"/>
              </a:spcBef>
            </a:pPr>
            <a:r>
              <a:rPr lang="en-US" altLang="zh-TW" dirty="0" smtClean="0"/>
              <a:t>View Volume</a:t>
            </a:r>
          </a:p>
          <a:p>
            <a:pPr lvl="2">
              <a:spcBef>
                <a:spcPts val="600"/>
              </a:spcBef>
            </a:pPr>
            <a:r>
              <a:rPr lang="en-US" altLang="zh-TW" dirty="0" smtClean="0"/>
              <a:t>Projection Direction</a:t>
            </a:r>
          </a:p>
        </p:txBody>
      </p:sp>
      <p:pic>
        <p:nvPicPr>
          <p:cNvPr id="2051" name="Picture 3" descr="D:\工作區域 (Workspace)\Course-電腦圖學(Computer Graphics)\教科書資源(Textbook Resources)\圖片影像 (Pictures)\Chapter02\AN02F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4026" y="4000504"/>
            <a:ext cx="3820850" cy="2356787"/>
          </a:xfrm>
          <a:prstGeom prst="rect">
            <a:avLst/>
          </a:prstGeom>
          <a:noFill/>
        </p:spPr>
      </p:pic>
      <p:pic>
        <p:nvPicPr>
          <p:cNvPr id="2052" name="Picture 4" descr="D:\工作區域 (Workspace)\Course-電腦圖學(Computer Graphics)\教科書資源(Textbook Resources)\圖片影像 (Pictures)\Chapter02\AN02F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3" y="3571876"/>
            <a:ext cx="2145581" cy="2643206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Viewing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Orthographic View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The parameters are distances measured from the camera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It sees only the objects in the viewing volume.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OpenGL Default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Cube Volume</a:t>
            </a:r>
            <a:r>
              <a:rPr lang="en-US" altLang="zh-TW" dirty="0" smtClean="0"/>
              <a:t>: 2x2x2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4516194"/>
            <a:ext cx="7786742" cy="9130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void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mic Sans MS" pitchFamily="66" charset="0"/>
              </a:rPr>
              <a:t>glOrtho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left,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right,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bottom, 	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top,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near,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far)  </a:t>
            </a:r>
            <a:endParaRPr lang="zh-TW" altLang="en-US" sz="20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Viewing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686800" cy="5248275"/>
          </a:xfrm>
        </p:spPr>
        <p:txBody>
          <a:bodyPr/>
          <a:lstStyle/>
          <a:p>
            <a:r>
              <a:rPr lang="en-US" altLang="zh-TW" dirty="0" smtClean="0"/>
              <a:t>Two-Dimensional Viewing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a special case of three-dimensional graphics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Viewing rectangle is in the plane </a:t>
            </a:r>
            <a:r>
              <a:rPr lang="en-US" altLang="zh-TW" dirty="0" smtClean="0">
                <a:solidFill>
                  <a:srgbClr val="00B050"/>
                </a:solidFill>
              </a:rPr>
              <a:t>z=0.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857224" y="2786058"/>
            <a:ext cx="7786742" cy="91307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void </a:t>
            </a:r>
            <a:r>
              <a:rPr lang="en-US" altLang="zh-TW" sz="2000" b="1" dirty="0" smtClean="0">
                <a:solidFill>
                  <a:srgbClr val="0070C0"/>
                </a:solidFill>
                <a:latin typeface="Comic Sans MS" pitchFamily="66" charset="0"/>
              </a:rPr>
              <a:t>gluOrtho2D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left,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bottom, </a:t>
            </a:r>
          </a:p>
          <a:p>
            <a:pPr>
              <a:lnSpc>
                <a:spcPts val="3200"/>
              </a:lnSpc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	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right,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GLdouble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top);</a:t>
            </a:r>
            <a:endParaRPr lang="zh-TW" altLang="en-US" sz="20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026" name="Picture 2" descr="D:\工作區域 (Workspace)\Course-電腦圖學(Computer Graphics)\教科書資源(Textbook Resources)\圖片影像 (Pictures)\Chapter02\AN02F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784063"/>
            <a:ext cx="3571900" cy="2537369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Viewing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Two-Dimensional Viewing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directly takes a </a:t>
            </a:r>
            <a:r>
              <a:rPr lang="en-US" altLang="zh-TW" dirty="0" smtClean="0">
                <a:solidFill>
                  <a:srgbClr val="00B050"/>
                </a:solidFill>
              </a:rPr>
              <a:t>viewing rectangle (clipping rectangle) </a:t>
            </a:r>
            <a:r>
              <a:rPr lang="en-US" altLang="zh-TW" dirty="0" smtClean="0"/>
              <a:t>of our 2D world.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contents of viewing rectangle is transferred to the display.</a:t>
            </a:r>
            <a:endParaRPr lang="zh-TW" altLang="en-US" dirty="0"/>
          </a:p>
        </p:txBody>
      </p:sp>
      <p:pic>
        <p:nvPicPr>
          <p:cNvPr id="2050" name="Picture 2" descr="D:\工作區域 (Workspace)\Course-電腦圖學(Computer Graphics)\教科書資源(Textbook Resources)\圖片影像 (Pictures)\Chapter02\AN02F3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3849232"/>
            <a:ext cx="2428892" cy="2143469"/>
          </a:xfrm>
          <a:prstGeom prst="rect">
            <a:avLst/>
          </a:prstGeom>
          <a:noFill/>
        </p:spPr>
      </p:pic>
      <p:pic>
        <p:nvPicPr>
          <p:cNvPr id="2051" name="Picture 3" descr="D:\工作區域 (Workspace)\Course-電腦圖學(Computer Graphics)\教科書資源(Textbook Resources)\圖片影像 (Pictures)\Chapter02\AN02F32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084274"/>
            <a:ext cx="1999837" cy="1987932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Viewing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Aspect Ratio</a:t>
            </a:r>
          </a:p>
          <a:p>
            <a:pPr lvl="1"/>
            <a:r>
              <a:rPr lang="en-US" altLang="zh-TW" dirty="0" smtClean="0"/>
              <a:t>It is the ratio of rectangle’s width to its height.</a:t>
            </a:r>
          </a:p>
          <a:p>
            <a:pPr lvl="1"/>
            <a:r>
              <a:rPr lang="en-US" altLang="zh-TW" dirty="0" smtClean="0"/>
              <a:t>The independence of the object and viewing can cause </a:t>
            </a:r>
            <a:r>
              <a:rPr lang="en-US" altLang="zh-TW" dirty="0" smtClean="0">
                <a:solidFill>
                  <a:srgbClr val="00B050"/>
                </a:solidFill>
              </a:rPr>
              <a:t>distortion effect</a:t>
            </a:r>
            <a:r>
              <a:rPr lang="en-US" altLang="zh-TW" dirty="0" smtClean="0"/>
              <a:t>. </a:t>
            </a:r>
          </a:p>
          <a:p>
            <a:endParaRPr lang="zh-TW" altLang="en-US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429000"/>
            <a:ext cx="3929090" cy="2125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文字方塊 6"/>
          <p:cNvSpPr txBox="1"/>
          <p:nvPr/>
        </p:nvSpPr>
        <p:spPr>
          <a:xfrm>
            <a:off x="4500562" y="3714752"/>
            <a:ext cx="4572064" cy="50270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void </a:t>
            </a:r>
            <a:r>
              <a:rPr lang="en-US" altLang="zh-TW" b="1" dirty="0" smtClean="0">
                <a:solidFill>
                  <a:srgbClr val="0070C0"/>
                </a:solidFill>
                <a:latin typeface="Comic Sans MS" pitchFamily="66" charset="0"/>
              </a:rPr>
              <a:t>gluOrtho2D</a:t>
            </a: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(left, bottom, right, top);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500562" y="4572008"/>
            <a:ext cx="4572064" cy="50270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void </a:t>
            </a:r>
            <a:r>
              <a:rPr lang="en-US" altLang="zh-TW" b="1" dirty="0" err="1" smtClean="0">
                <a:solidFill>
                  <a:srgbClr val="0070C0"/>
                </a:solidFill>
                <a:latin typeface="Comic Sans MS" pitchFamily="66" charset="0"/>
              </a:rPr>
              <a:t>glutInitWIndowSize</a:t>
            </a: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(width, height)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39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OpenGL Viewing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Aspect Ratio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distortion effect can be avoided if </a:t>
            </a:r>
            <a:r>
              <a:rPr lang="en-US" altLang="zh-TW" dirty="0" smtClean="0">
                <a:solidFill>
                  <a:srgbClr val="00B050"/>
                </a:solidFill>
              </a:rPr>
              <a:t>clipping rectangle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B050"/>
                </a:solidFill>
              </a:rPr>
              <a:t>display</a:t>
            </a:r>
            <a:r>
              <a:rPr lang="en-US" altLang="zh-TW" dirty="0" smtClean="0"/>
              <a:t> have the same ratio. 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357290" y="2786058"/>
            <a:ext cx="6500858" cy="50270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void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mic Sans MS" pitchFamily="66" charset="0"/>
              </a:rPr>
              <a:t>glViewport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(Glint x, Glint y,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Glsizei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 w, </a:t>
            </a:r>
            <a:r>
              <a:rPr lang="en-US" altLang="zh-TW" sz="2000" dirty="0" err="1" smtClean="0">
                <a:solidFill>
                  <a:srgbClr val="0070C0"/>
                </a:solidFill>
                <a:latin typeface="Comic Sans MS" pitchFamily="66" charset="0"/>
              </a:rPr>
              <a:t>Glsizei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 h);</a:t>
            </a:r>
            <a:endParaRPr lang="zh-TW" altLang="en-US" sz="20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61442" name="Picture 2" descr="D:\工作區域 (Workspace)\Course-電腦圖學(Computer Graphics)\教科書資源(Textbook Resources)\圖片影像 (Pictures)\Chapter02\AN02F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786190"/>
            <a:ext cx="5572164" cy="2467101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40</a:t>
            </a:fld>
            <a:endParaRPr lang="en-US" altLang="zh-TW"/>
          </a:p>
        </p:txBody>
      </p:sp>
      <p:sp>
        <p:nvSpPr>
          <p:cNvPr id="7" name="文字方塊 6"/>
          <p:cNvSpPr txBox="1"/>
          <p:nvPr/>
        </p:nvSpPr>
        <p:spPr>
          <a:xfrm>
            <a:off x="6072198" y="3857628"/>
            <a:ext cx="2786082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Comic Sans MS" pitchFamily="66" charset="0"/>
              </a:rPr>
              <a:t>x,y</a:t>
            </a:r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): lower-left corner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solidFill>
                  <a:schemeClr val="bg1">
                    <a:lumMod val="95000"/>
                  </a:schemeClr>
                </a:solidFill>
              </a:rPr>
              <a:t>Sierpinski</a:t>
            </a:r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 Gasket Example</a:t>
            </a:r>
            <a:endParaRPr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It is shape of interest in areas such as fractal geometry. 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It is an object that can be defined </a:t>
            </a:r>
            <a:r>
              <a:rPr lang="en-US" altLang="zh-TW" dirty="0" smtClean="0">
                <a:solidFill>
                  <a:srgbClr val="00B050"/>
                </a:solidFill>
              </a:rPr>
              <a:t>recursively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B050"/>
                </a:solidFill>
              </a:rPr>
              <a:t>randomly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The input is the three points                that are not collinear. </a:t>
            </a:r>
          </a:p>
          <a:p>
            <a:pPr lvl="1"/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5807075" y="3886200"/>
          <a:ext cx="1309688" cy="471488"/>
        </p:xfrm>
        <a:graphic>
          <a:graphicData uri="http://schemas.openxmlformats.org/presentationml/2006/ole">
            <p:oleObj spid="_x0000_s1026" name="方程式" r:id="rId3" imgW="634680" imgH="228600" progId="Equation.3">
              <p:embed/>
            </p:oleObj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solidFill>
                  <a:schemeClr val="bg1">
                    <a:lumMod val="95000"/>
                  </a:schemeClr>
                </a:solidFill>
              </a:rPr>
              <a:t>Sierpinski</a:t>
            </a:r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 Gasket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6325"/>
            <a:ext cx="8543956" cy="5248275"/>
          </a:xfrm>
        </p:spPr>
        <p:txBody>
          <a:bodyPr/>
          <a:lstStyle/>
          <a:p>
            <a:r>
              <a:rPr lang="en-US" altLang="zh-TW" dirty="0" smtClean="0"/>
              <a:t>Construction Process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Step 1</a:t>
            </a:r>
            <a:r>
              <a:rPr lang="en-US" altLang="zh-TW" dirty="0" smtClean="0"/>
              <a:t>: Pick an initial point     inside the triangle.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Step 2:</a:t>
            </a:r>
            <a:r>
              <a:rPr lang="en-US" altLang="zh-TW" dirty="0" smtClean="0"/>
              <a:t> Select one of the three vertices randomly.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Step 3:</a:t>
            </a:r>
            <a:r>
              <a:rPr lang="en-US" altLang="zh-TW" dirty="0" smtClean="0"/>
              <a:t> Display a marker at the middle point.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Step 4: </a:t>
            </a:r>
            <a:r>
              <a:rPr lang="en-US" altLang="zh-TW" dirty="0" smtClean="0"/>
              <a:t>Replace     with the middle point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solidFill>
                  <a:srgbClr val="0070C0"/>
                </a:solidFill>
              </a:rPr>
              <a:t>Step 5:</a:t>
            </a:r>
            <a:r>
              <a:rPr lang="en-US" altLang="zh-TW" dirty="0" smtClean="0"/>
              <a:t> Return to Step 2.</a:t>
            </a:r>
          </a:p>
          <a:p>
            <a:endParaRPr lang="zh-TW" alt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549207" y="1801804"/>
          <a:ext cx="380115" cy="412750"/>
        </p:xfrm>
        <a:graphic>
          <a:graphicData uri="http://schemas.openxmlformats.org/presentationml/2006/ole">
            <p:oleObj spid="_x0000_s2050" name="方程式" r:id="rId3" imgW="152280" imgH="16488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3857620" y="3944944"/>
          <a:ext cx="379413" cy="412750"/>
        </p:xfrm>
        <a:graphic>
          <a:graphicData uri="http://schemas.openxmlformats.org/presentationml/2006/ole">
            <p:oleObj spid="_x0000_s2051" name="方程式" r:id="rId4" imgW="152280" imgH="16488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7593013" y="2314575"/>
          <a:ext cx="1309687" cy="471488"/>
        </p:xfrm>
        <a:graphic>
          <a:graphicData uri="http://schemas.openxmlformats.org/presentationml/2006/ole">
            <p:oleObj spid="_x0000_s2052" name="方程式" r:id="rId5" imgW="634680" imgH="228600" progId="Equation.3">
              <p:embed/>
            </p:oleObj>
          </a:graphicData>
        </a:graphic>
      </p:graphicFrame>
      <p:pic>
        <p:nvPicPr>
          <p:cNvPr id="2053" name="Picture 5" descr="D:\工作區域 (Workspace)\Course-電腦圖學(Computer Graphics)\教科書資源(Textbook Resources)\圖片影像 (Pictures)\Chapter02\AN02F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4643446"/>
            <a:ext cx="2214578" cy="1814251"/>
          </a:xfrm>
          <a:prstGeom prst="rect">
            <a:avLst/>
          </a:prstGeom>
          <a:noFill/>
        </p:spPr>
      </p:pic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42</a:t>
            </a:fld>
            <a:endParaRPr lang="en-US" altLang="zh-TW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solidFill>
                  <a:schemeClr val="bg1">
                    <a:lumMod val="95000"/>
                  </a:schemeClr>
                </a:solidFill>
              </a:rPr>
              <a:t>Sierpinski</a:t>
            </a:r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 Gasket Example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43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5000628" y="1476223"/>
            <a:ext cx="3857652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/>
              <a:t>void </a:t>
            </a:r>
            <a:r>
              <a:rPr lang="en-US" altLang="zh-TW" sz="1600" dirty="0" err="1" smtClean="0"/>
              <a:t>myInit</a:t>
            </a:r>
            <a:r>
              <a:rPr lang="en-US" altLang="zh-TW" sz="1600" dirty="0" smtClean="0"/>
              <a:t>(){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/>
              <a:t>/* set colors */</a:t>
            </a:r>
          </a:p>
          <a:p>
            <a:pPr>
              <a:lnSpc>
                <a:spcPts val="2400"/>
              </a:lnSpc>
            </a:pPr>
            <a:r>
              <a:rPr lang="en-US" altLang="zh-TW" sz="1600" dirty="0" err="1" smtClean="0"/>
              <a:t>glClearColor</a:t>
            </a:r>
            <a:r>
              <a:rPr lang="en-US" altLang="zh-TW" sz="1600" dirty="0" smtClean="0"/>
              <a:t>(1.0, 1.0, 1.0, 0.0);</a:t>
            </a:r>
          </a:p>
          <a:p>
            <a:pPr>
              <a:lnSpc>
                <a:spcPts val="2400"/>
              </a:lnSpc>
            </a:pPr>
            <a:r>
              <a:rPr lang="en-US" altLang="zh-TW" sz="1600" b="1" dirty="0" smtClean="0">
                <a:solidFill>
                  <a:srgbClr val="0070C0"/>
                </a:solidFill>
              </a:rPr>
              <a:t>glColor3f(1.0, 0.0, 0.0);</a:t>
            </a:r>
          </a:p>
          <a:p>
            <a:pPr>
              <a:lnSpc>
                <a:spcPts val="2400"/>
              </a:lnSpc>
            </a:pPr>
            <a:endParaRPr lang="en-US" altLang="zh-TW" sz="1600" dirty="0" smtClean="0"/>
          </a:p>
          <a:p>
            <a:pPr>
              <a:lnSpc>
                <a:spcPts val="2400"/>
              </a:lnSpc>
            </a:pPr>
            <a:r>
              <a:rPr lang="en-US" altLang="zh-TW" sz="1600" dirty="0" smtClean="0"/>
              <a:t>/* set the view */</a:t>
            </a:r>
          </a:p>
          <a:p>
            <a:pPr>
              <a:lnSpc>
                <a:spcPts val="2400"/>
              </a:lnSpc>
            </a:pPr>
            <a:r>
              <a:rPr lang="en-US" altLang="zh-TW" sz="1600" b="1" dirty="0" smtClean="0">
                <a:solidFill>
                  <a:srgbClr val="0070C0"/>
                </a:solidFill>
              </a:rPr>
              <a:t>gluOrtho2D(0.0, 50.0, 0.0, 50.0);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/>
              <a:t>}/* End of </a:t>
            </a:r>
            <a:r>
              <a:rPr lang="en-US" altLang="zh-TW" sz="1600" dirty="0" err="1" smtClean="0"/>
              <a:t>myInit</a:t>
            </a:r>
            <a:r>
              <a:rPr lang="en-US" altLang="zh-TW" sz="1600" dirty="0" smtClean="0"/>
              <a:t> */</a:t>
            </a:r>
            <a:endParaRPr lang="zh-TW" altLang="en-US" sz="1600" dirty="0"/>
          </a:p>
        </p:txBody>
      </p:sp>
      <p:sp>
        <p:nvSpPr>
          <p:cNvPr id="7" name="矩形 6"/>
          <p:cNvSpPr/>
          <p:nvPr/>
        </p:nvSpPr>
        <p:spPr>
          <a:xfrm>
            <a:off x="214282" y="1500174"/>
            <a:ext cx="4643470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main(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argc</a:t>
            </a:r>
            <a:r>
              <a:rPr lang="en-US" altLang="zh-TW" sz="1600" dirty="0" smtClean="0">
                <a:latin typeface="Lucida Console" pitchFamily="49" charset="0"/>
              </a:rPr>
              <a:t>, char** </a:t>
            </a:r>
            <a:r>
              <a:rPr lang="en-US" altLang="zh-TW" sz="1600" dirty="0" err="1" smtClean="0">
                <a:latin typeface="Lucida Console" pitchFamily="49" charset="0"/>
              </a:rPr>
              <a:t>argv</a:t>
            </a:r>
            <a:r>
              <a:rPr lang="en-US" altLang="zh-TW" sz="1600" dirty="0" smtClean="0">
                <a:latin typeface="Lucida Console" pitchFamily="49" charset="0"/>
              </a:rPr>
              <a:t>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/* initialize the interaction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glutInit</a:t>
            </a:r>
            <a:r>
              <a:rPr lang="en-US" altLang="zh-TW" sz="1600" dirty="0" smtClean="0">
                <a:latin typeface="Lucida Console" pitchFamily="49" charset="0"/>
              </a:rPr>
              <a:t>(&amp;</a:t>
            </a:r>
            <a:r>
              <a:rPr lang="en-US" altLang="zh-TW" sz="1600" dirty="0" err="1" smtClean="0">
                <a:latin typeface="Lucida Console" pitchFamily="49" charset="0"/>
              </a:rPr>
              <a:t>argc</a:t>
            </a:r>
            <a:r>
              <a:rPr lang="en-US" altLang="zh-TW" sz="1600" dirty="0" smtClean="0">
                <a:latin typeface="Lucida Console" pitchFamily="49" charset="0"/>
              </a:rPr>
              <a:t>, </a:t>
            </a:r>
            <a:r>
              <a:rPr lang="en-US" altLang="zh-TW" sz="1600" dirty="0" err="1" smtClean="0">
                <a:latin typeface="Lucida Console" pitchFamily="49" charset="0"/>
              </a:rPr>
              <a:t>argv</a:t>
            </a:r>
            <a:r>
              <a:rPr lang="en-US" altLang="zh-TW" sz="1600" dirty="0" smtClean="0">
                <a:latin typeface="Lucida Console" pitchFamily="49" charset="0"/>
              </a:rPr>
              <a:t>);	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glutInitWindowSize</a:t>
            </a:r>
            <a:r>
              <a:rPr lang="en-US" altLang="zh-TW" sz="1600" dirty="0" smtClean="0">
                <a:latin typeface="Lucida Console" pitchFamily="49" charset="0"/>
              </a:rPr>
              <a:t>(500, 500);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glutInitWindowPosition</a:t>
            </a:r>
            <a:r>
              <a:rPr lang="en-US" altLang="zh-TW" sz="1600" dirty="0" smtClean="0">
                <a:latin typeface="Lucida Console" pitchFamily="49" charset="0"/>
              </a:rPr>
              <a:t>(0, 0);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glutCreateWindow</a:t>
            </a:r>
            <a:r>
              <a:rPr lang="en-US" altLang="zh-TW" sz="1600" dirty="0" smtClean="0">
                <a:latin typeface="Lucida Console" pitchFamily="49" charset="0"/>
              </a:rPr>
              <a:t>("simple");</a:t>
            </a:r>
          </a:p>
          <a:p>
            <a:pPr lvl="1">
              <a:lnSpc>
                <a:spcPts val="2400"/>
              </a:lnSpc>
            </a:pPr>
            <a:endParaRPr lang="zh-TW" altLang="en-US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/* set the callback function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glutDisplayFunc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myDisplay</a:t>
            </a:r>
            <a:r>
              <a:rPr lang="en-US" altLang="zh-TW" sz="1600" dirty="0" smtClean="0">
                <a:latin typeface="Lucida Console" pitchFamily="49" charset="0"/>
              </a:rPr>
              <a:t>);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b="1" dirty="0" err="1" smtClean="0">
                <a:solidFill>
                  <a:srgbClr val="0070C0"/>
                </a:solidFill>
                <a:latin typeface="Lucida Console" pitchFamily="49" charset="0"/>
              </a:rPr>
              <a:t>myInit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();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/* start to run the program */</a:t>
            </a:r>
          </a:p>
          <a:p>
            <a:pPr lvl="1"/>
            <a:r>
              <a:rPr lang="en-US" altLang="zh-TW" sz="1600" dirty="0" err="1" smtClean="0">
                <a:latin typeface="Lucida Console" pitchFamily="49" charset="0"/>
              </a:rPr>
              <a:t>glutMainLoop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r>
              <a:rPr lang="en-US" altLang="zh-TW" sz="1600" dirty="0" smtClean="0">
                <a:latin typeface="Lucida Console" pitchFamily="49" charset="0"/>
              </a:rPr>
              <a:t>}/* End of main */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Sierpinski</a:t>
            </a:r>
            <a:r>
              <a:rPr lang="en-US" altLang="zh-TW" dirty="0" smtClean="0"/>
              <a:t> Gasket Example: 2D</a:t>
            </a:r>
            <a:endParaRPr lang="zh-TW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85720" y="1142984"/>
            <a:ext cx="8648672" cy="52864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b="1" kern="0" dirty="0" err="1" smtClean="0">
                <a:solidFill>
                  <a:srgbClr val="00B050"/>
                </a:solidFill>
                <a:latin typeface="Courier New" pitchFamily="49" charset="0"/>
                <a:ea typeface="新細明體" charset="-120"/>
              </a:rPr>
              <a:t>myDisplay</a:t>
            </a: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(){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/* declare three points */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b="1" kern="0" dirty="0" err="1" smtClean="0">
                <a:latin typeface="Courier New" pitchFamily="49" charset="0"/>
                <a:ea typeface="新細明體" charset="-120"/>
              </a:rPr>
              <a:t>GLfloat</a:t>
            </a: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b="1" kern="0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vertices[3][2]={{0.0,0.0},{25.0, 50.0},{50.0, 0.0}};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b="1" kern="0" dirty="0" err="1" smtClean="0">
                <a:latin typeface="Courier New" pitchFamily="49" charset="0"/>
                <a:ea typeface="新細明體" charset="-120"/>
              </a:rPr>
              <a:t>GLfloat</a:t>
            </a: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 p[2] = {25.0, 25.0}; 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b="1" kern="0" dirty="0" err="1" smtClean="0">
                <a:latin typeface="Courier New" pitchFamily="49" charset="0"/>
                <a:ea typeface="新細明體" charset="-120"/>
              </a:rPr>
              <a:t>glClear</a:t>
            </a: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(GL_COLOR_BUFFER_BIT);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b="1" kern="0" dirty="0" err="1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glBegin</a:t>
            </a:r>
            <a:r>
              <a:rPr lang="en-US" altLang="zh-TW" b="1" kern="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(GL_POINTS);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	for(</a:t>
            </a:r>
            <a:r>
              <a:rPr lang="en-US" altLang="zh-TW" b="1" kern="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 k=0; k &lt; 5000; k++){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		/* generate the random index */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		</a:t>
            </a:r>
            <a:r>
              <a:rPr lang="en-US" altLang="zh-TW" b="1" kern="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 j = rand() % 3;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		p[0] = (p[0] + vertices[j][0]) / 2;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		p[1] = (p[1] + vertices[j][1]) / 2;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		</a:t>
            </a:r>
            <a:r>
              <a:rPr lang="en-US" altLang="zh-TW" b="1" kern="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glVertex2fv(p);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	}/* End of for-loop */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b="1" kern="0" dirty="0" err="1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glEnd</a:t>
            </a:r>
            <a:r>
              <a:rPr lang="en-US" altLang="zh-TW" b="1" kern="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();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b="1" kern="0" dirty="0" err="1" smtClean="0">
                <a:latin typeface="Courier New" pitchFamily="49" charset="0"/>
                <a:ea typeface="新細明體" charset="-120"/>
              </a:rPr>
              <a:t>glFlush</a:t>
            </a: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();</a:t>
            </a:r>
          </a:p>
          <a:p>
            <a:pPr marL="342900" lvl="0" indent="-342900">
              <a:lnSpc>
                <a:spcPts val="2400"/>
              </a:lnSpc>
              <a:buClr>
                <a:schemeClr val="hlink"/>
              </a:buClr>
              <a:defRPr/>
            </a:pP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}/* End of </a:t>
            </a:r>
            <a:r>
              <a:rPr lang="en-US" altLang="zh-TW" b="1" kern="0" dirty="0" err="1" smtClean="0">
                <a:latin typeface="Courier New" pitchFamily="49" charset="0"/>
                <a:ea typeface="新細明體" charset="-120"/>
              </a:rPr>
              <a:t>GasketDisplay</a:t>
            </a:r>
            <a:r>
              <a:rPr lang="en-US" altLang="zh-TW" b="1" kern="0" dirty="0" smtClean="0">
                <a:latin typeface="Courier New" pitchFamily="49" charset="0"/>
                <a:ea typeface="新細明體" charset="-120"/>
              </a:rPr>
              <a:t> */ 	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Sierpinski</a:t>
            </a:r>
            <a:r>
              <a:rPr lang="en-US" altLang="zh-TW" dirty="0" smtClean="0"/>
              <a:t> Gasket Example: 2D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214422"/>
            <a:ext cx="484822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is Implicit Function</a:t>
            </a:r>
          </a:p>
          <a:p>
            <a:pPr lvl="1"/>
            <a:r>
              <a:rPr lang="en-US" altLang="zh-TW" dirty="0" smtClean="0"/>
              <a:t>A function equals to a specific value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a </a:t>
            </a:r>
            <a:r>
              <a:rPr lang="en-US" altLang="zh-TW" dirty="0" smtClean="0">
                <a:solidFill>
                  <a:srgbClr val="00B050"/>
                </a:solidFill>
              </a:rPr>
              <a:t>contour curves </a:t>
            </a:r>
            <a:r>
              <a:rPr lang="en-US" altLang="zh-TW" dirty="0" smtClean="0"/>
              <a:t>that correspond to a set of fixed values 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1573204" y="2357430"/>
          <a:ext cx="1855788" cy="530225"/>
        </p:xfrm>
        <a:graphic>
          <a:graphicData uri="http://schemas.openxmlformats.org/presentationml/2006/ole">
            <p:oleObj spid="_x0000_s62467" name="方程式" r:id="rId3" imgW="711000" imgH="203040" progId="Equation.3">
              <p:embed/>
            </p:oleObj>
          </a:graphicData>
        </a:graphic>
      </p:graphicFrame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4265613" y="2286000"/>
          <a:ext cx="3313112" cy="596900"/>
        </p:xfrm>
        <a:graphic>
          <a:graphicData uri="http://schemas.openxmlformats.org/presentationml/2006/ole">
            <p:oleObj spid="_x0000_s62468" name="方程式" r:id="rId4" imgW="1269720" imgH="228600" progId="Equation.3">
              <p:embed/>
            </p:oleObj>
          </a:graphicData>
        </a:graphic>
      </p:graphicFrame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3668709" y="3740154"/>
          <a:ext cx="331787" cy="331788"/>
        </p:xfrm>
        <a:graphic>
          <a:graphicData uri="http://schemas.openxmlformats.org/presentationml/2006/ole">
            <p:oleObj spid="_x0000_s62469" name="方程式" r:id="rId5" imgW="126720" imgH="126720" progId="Equation.3">
              <p:embed/>
            </p:oleObj>
          </a:graphicData>
        </a:graphic>
      </p:graphicFrame>
      <p:pic>
        <p:nvPicPr>
          <p:cNvPr id="6247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4286256"/>
            <a:ext cx="2357454" cy="215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直線接點 11"/>
          <p:cNvCxnSpPr/>
          <p:nvPr/>
        </p:nvCxnSpPr>
        <p:spPr bwMode="auto">
          <a:xfrm>
            <a:off x="3571868" y="5286388"/>
            <a:ext cx="321471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文字方塊 13"/>
          <p:cNvSpPr txBox="1"/>
          <p:nvPr/>
        </p:nvSpPr>
        <p:spPr>
          <a:xfrm>
            <a:off x="1785918" y="5072074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Cutoff Value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62471" name="Object 7"/>
          <p:cNvGraphicFramePr>
            <a:graphicFrameLocks noChangeAspect="1"/>
          </p:cNvGraphicFramePr>
          <p:nvPr/>
        </p:nvGraphicFramePr>
        <p:xfrm>
          <a:off x="2357422" y="5572140"/>
          <a:ext cx="331787" cy="331788"/>
        </p:xfrm>
        <a:graphic>
          <a:graphicData uri="http://schemas.openxmlformats.org/presentationml/2006/ole">
            <p:oleObj spid="_x0000_s62471" name="方程式" r:id="rId7" imgW="126720" imgH="126720" progId="Equation.3">
              <p:embed/>
            </p:oleObj>
          </a:graphicData>
        </a:graphic>
      </p:graphicFrame>
      <p:graphicFrame>
        <p:nvGraphicFramePr>
          <p:cNvPr id="62472" name="Object 8"/>
          <p:cNvGraphicFramePr>
            <a:graphicFrameLocks noChangeAspect="1"/>
          </p:cNvGraphicFramePr>
          <p:nvPr/>
        </p:nvGraphicFramePr>
        <p:xfrm>
          <a:off x="5715008" y="4000504"/>
          <a:ext cx="1258887" cy="530225"/>
        </p:xfrm>
        <a:graphic>
          <a:graphicData uri="http://schemas.openxmlformats.org/presentationml/2006/ole">
            <p:oleObj spid="_x0000_s62472" name="方程式" r:id="rId8" imgW="482400" imgH="203040" progId="Equation.3">
              <p:embed/>
            </p:oleObj>
          </a:graphicData>
        </a:graphic>
      </p:graphicFrame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Marching Squares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An algorithm finds an </a:t>
            </a:r>
            <a:r>
              <a:rPr lang="en-US" altLang="zh-TW" dirty="0" smtClean="0">
                <a:solidFill>
                  <a:srgbClr val="00B050"/>
                </a:solidFill>
              </a:rPr>
              <a:t>approximation</a:t>
            </a:r>
            <a:r>
              <a:rPr lang="en-US" altLang="zh-TW" dirty="0" smtClean="0"/>
              <a:t> of the desired function from </a:t>
            </a:r>
            <a:r>
              <a:rPr lang="en-US" altLang="zh-TW" dirty="0" smtClean="0">
                <a:solidFill>
                  <a:srgbClr val="00B050"/>
                </a:solidFill>
              </a:rPr>
              <a:t>a set of samples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It starts from a set of samples</a:t>
            </a:r>
            <a:endParaRPr lang="zh-TW" altLang="en-US" dirty="0"/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6072198" y="2681198"/>
          <a:ext cx="2214578" cy="533488"/>
        </p:xfrm>
        <a:graphic>
          <a:graphicData uri="http://schemas.openxmlformats.org/presentationml/2006/ole">
            <p:oleObj spid="_x0000_s63490" name="方程式" r:id="rId3" imgW="1002960" imgH="241200" progId="Equation.3">
              <p:embed/>
            </p:oleObj>
          </a:graphicData>
        </a:graphic>
      </p:graphicFrame>
      <p:graphicFrame>
        <p:nvGraphicFramePr>
          <p:cNvPr id="63491" name="Object 3"/>
          <p:cNvGraphicFramePr>
            <a:graphicFrameLocks noChangeAspect="1"/>
          </p:cNvGraphicFramePr>
          <p:nvPr/>
        </p:nvGraphicFramePr>
        <p:xfrm>
          <a:off x="1500166" y="3286124"/>
          <a:ext cx="1928826" cy="504825"/>
        </p:xfrm>
        <a:graphic>
          <a:graphicData uri="http://schemas.openxmlformats.org/presentationml/2006/ole">
            <p:oleObj spid="_x0000_s63491" name="方程式" r:id="rId4" imgW="787320" imgH="228600" progId="Equation.3">
              <p:embed/>
            </p:oleObj>
          </a:graphicData>
        </a:graphic>
      </p:graphicFrame>
      <p:graphicFrame>
        <p:nvGraphicFramePr>
          <p:cNvPr id="63492" name="Object 4"/>
          <p:cNvGraphicFramePr>
            <a:graphicFrameLocks noChangeAspect="1"/>
          </p:cNvGraphicFramePr>
          <p:nvPr/>
        </p:nvGraphicFramePr>
        <p:xfrm>
          <a:off x="1500166" y="3857628"/>
          <a:ext cx="1906587" cy="533400"/>
        </p:xfrm>
        <a:graphic>
          <a:graphicData uri="http://schemas.openxmlformats.org/presentationml/2006/ole">
            <p:oleObj spid="_x0000_s63492" name="方程式" r:id="rId5" imgW="863280" imgH="241200" progId="Equation.3">
              <p:embed/>
            </p:oleObj>
          </a:graphicData>
        </a:graphic>
      </p:graphicFrame>
      <p:graphicFrame>
        <p:nvGraphicFramePr>
          <p:cNvPr id="63493" name="Object 5"/>
          <p:cNvGraphicFramePr>
            <a:graphicFrameLocks noChangeAspect="1"/>
          </p:cNvGraphicFramePr>
          <p:nvPr/>
        </p:nvGraphicFramePr>
        <p:xfrm>
          <a:off x="3636973" y="3313113"/>
          <a:ext cx="2363787" cy="449263"/>
        </p:xfrm>
        <a:graphic>
          <a:graphicData uri="http://schemas.openxmlformats.org/presentationml/2006/ole">
            <p:oleObj spid="_x0000_s63493" name="方程式" r:id="rId6" imgW="965160" imgH="203040" progId="Equation.3">
              <p:embed/>
            </p:oleObj>
          </a:graphicData>
        </a:graphic>
      </p:graphicFrame>
      <p:graphicFrame>
        <p:nvGraphicFramePr>
          <p:cNvPr id="63494" name="Object 6"/>
          <p:cNvGraphicFramePr>
            <a:graphicFrameLocks noChangeAspect="1"/>
          </p:cNvGraphicFramePr>
          <p:nvPr/>
        </p:nvGraphicFramePr>
        <p:xfrm>
          <a:off x="3565524" y="3908426"/>
          <a:ext cx="2519363" cy="449262"/>
        </p:xfrm>
        <a:graphic>
          <a:graphicData uri="http://schemas.openxmlformats.org/presentationml/2006/ole">
            <p:oleObj spid="_x0000_s63494" name="方程式" r:id="rId7" imgW="1028520" imgH="203040" progId="Equation.3">
              <p:embed/>
            </p:oleObj>
          </a:graphicData>
        </a:graphic>
      </p:graphicFrame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Marching Squares</a:t>
            </a:r>
          </a:p>
          <a:p>
            <a:pPr lvl="1"/>
            <a:r>
              <a:rPr lang="en-US" altLang="zh-TW" dirty="0" smtClean="0"/>
              <a:t>The contour curves passes through the edge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One Vertex: </a:t>
            </a:r>
          </a:p>
          <a:p>
            <a:pPr lvl="2">
              <a:spcBef>
                <a:spcPts val="1200"/>
              </a:spcBef>
            </a:pPr>
            <a:r>
              <a:rPr lang="en-US" altLang="zh-TW" dirty="0" smtClean="0"/>
              <a:t>Adjacent Vertex: </a:t>
            </a:r>
          </a:p>
          <a:p>
            <a:endParaRPr lang="zh-TW" altLang="en-US" dirty="0"/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3500430" y="2265358"/>
          <a:ext cx="2239962" cy="449262"/>
        </p:xfrm>
        <a:graphic>
          <a:graphicData uri="http://schemas.openxmlformats.org/presentationml/2006/ole">
            <p:oleObj spid="_x0000_s64514" name="方程式" r:id="rId3" imgW="914400" imgH="203040" progId="Equation.3">
              <p:embed/>
            </p:oleObj>
          </a:graphicData>
        </a:graphic>
      </p:graphicFrame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4046550" y="2765424"/>
          <a:ext cx="2239962" cy="449262"/>
        </p:xfrm>
        <a:graphic>
          <a:graphicData uri="http://schemas.openxmlformats.org/presentationml/2006/ole">
            <p:oleObj spid="_x0000_s64515" name="方程式" r:id="rId4" imgW="914400" imgH="203040" progId="Equation.3">
              <p:embed/>
            </p:oleObj>
          </a:graphicData>
        </a:graphic>
      </p:graphicFrame>
      <p:pic>
        <p:nvPicPr>
          <p:cNvPr id="6451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500438"/>
            <a:ext cx="18097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2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60" y="3500438"/>
            <a:ext cx="20574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21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3500438"/>
            <a:ext cx="21526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23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3500438"/>
            <a:ext cx="188059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文字方塊 13"/>
          <p:cNvSpPr txBox="1"/>
          <p:nvPr/>
        </p:nvSpPr>
        <p:spPr>
          <a:xfrm>
            <a:off x="5214942" y="5143512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Solution 1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7215206" y="5143512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Solution 2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857224" y="5572140"/>
            <a:ext cx="7276351" cy="810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2000" b="1" dirty="0" smtClean="0">
                <a:solidFill>
                  <a:srgbClr val="FF0000"/>
                </a:solidFill>
                <a:latin typeface="Comic Sans MS" pitchFamily="66" charset="0"/>
              </a:rPr>
              <a:t>Principle of Occam’s Razor: </a:t>
            </a: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if there are multiple possible 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>
                <a:solidFill>
                  <a:srgbClr val="0070C0"/>
                </a:solidFill>
                <a:latin typeface="Comic Sans MS" pitchFamily="66" charset="0"/>
              </a:rPr>
              <a:t>explanation  of phenomenon, choose the simplest one.</a:t>
            </a:r>
            <a:endParaRPr lang="zh-TW" altLang="en-US" sz="20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48</a:t>
            </a:fld>
            <a:endParaRPr lang="en-US" altLang="zh-TW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Marching Squares</a:t>
            </a:r>
          </a:p>
          <a:p>
            <a:pPr lvl="1"/>
            <a:r>
              <a:rPr lang="en-US" altLang="zh-TW" dirty="0" smtClean="0"/>
              <a:t>Intersection Points</a:t>
            </a:r>
          </a:p>
          <a:p>
            <a:pPr lvl="2"/>
            <a:r>
              <a:rPr lang="en-US" altLang="zh-TW" dirty="0" smtClean="0"/>
              <a:t>Midpoint</a:t>
            </a:r>
          </a:p>
          <a:p>
            <a:pPr lvl="2"/>
            <a:r>
              <a:rPr lang="en-US" altLang="zh-TW" dirty="0" smtClean="0"/>
              <a:t>Interpolation</a:t>
            </a:r>
            <a:endParaRPr lang="zh-TW" altLang="en-US" dirty="0"/>
          </a:p>
        </p:txBody>
      </p:sp>
      <p:pic>
        <p:nvPicPr>
          <p:cNvPr id="65538" name="Picture 2" descr="D:\工作區域 (Workspace)\Course-電腦圖學(Computer Graphics)\教科書資源(Textbook Resources)\圖片影像 (Pictures)\Chapter02\AN02F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631172"/>
            <a:ext cx="4667126" cy="1587507"/>
          </a:xfrm>
          <a:prstGeom prst="rect">
            <a:avLst/>
          </a:prstGeom>
          <a:noFill/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3559734"/>
            <a:ext cx="18859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 bwMode="auto">
          <a:xfrm>
            <a:off x="1857356" y="4702742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4929190" y="2643182"/>
          <a:ext cx="2428892" cy="770651"/>
        </p:xfrm>
        <a:graphic>
          <a:graphicData uri="http://schemas.openxmlformats.org/presentationml/2006/ole">
            <p:oleObj spid="_x0000_s65540" name="方程式" r:id="rId5" imgW="1117440" imgH="393480" progId="Equation.3">
              <p:embed/>
            </p:oleObj>
          </a:graphicData>
        </a:graphic>
      </p:graphicFrame>
      <p:sp>
        <p:nvSpPr>
          <p:cNvPr id="8" name="文字方塊 7"/>
          <p:cNvSpPr txBox="1"/>
          <p:nvPr/>
        </p:nvSpPr>
        <p:spPr>
          <a:xfrm>
            <a:off x="1428728" y="5488560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Halfway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143504" y="5417122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Interpolation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49</a:t>
            </a:fld>
            <a:endParaRPr lang="en-US" altLang="zh-TW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Marching Squares</a:t>
            </a:r>
          </a:p>
          <a:p>
            <a:endParaRPr lang="zh-TW" altLang="en-US" dirty="0"/>
          </a:p>
        </p:txBody>
      </p:sp>
      <p:pic>
        <p:nvPicPr>
          <p:cNvPr id="66562" name="Picture 2" descr="D:\工作區域 (Workspace)\Course-電腦圖學(Computer Graphics)\教科書資源(Textbook Resources)\圖片影像 (Pictures)\Chapter02\AN02F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857364"/>
            <a:ext cx="3929090" cy="3929090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1285852" y="5857892"/>
            <a:ext cx="2302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16 possibilities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8922" y="2214554"/>
            <a:ext cx="279172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1922" y="3857628"/>
            <a:ext cx="277480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直線接點 9"/>
          <p:cNvCxnSpPr/>
          <p:nvPr/>
        </p:nvCxnSpPr>
        <p:spPr bwMode="auto">
          <a:xfrm rot="16200000" flipH="1">
            <a:off x="7213558" y="2786058"/>
            <a:ext cx="571504" cy="57150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直線接點 10"/>
          <p:cNvCxnSpPr/>
          <p:nvPr/>
        </p:nvCxnSpPr>
        <p:spPr bwMode="auto">
          <a:xfrm>
            <a:off x="5784798" y="4429132"/>
            <a:ext cx="1000132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線接點 12"/>
          <p:cNvCxnSpPr/>
          <p:nvPr/>
        </p:nvCxnSpPr>
        <p:spPr bwMode="auto">
          <a:xfrm flipV="1">
            <a:off x="7213558" y="3929066"/>
            <a:ext cx="571504" cy="50006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直線接點 14"/>
          <p:cNvCxnSpPr/>
          <p:nvPr/>
        </p:nvCxnSpPr>
        <p:spPr bwMode="auto">
          <a:xfrm flipV="1">
            <a:off x="7713624" y="4500570"/>
            <a:ext cx="571504" cy="50006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/>
          <p:nvPr/>
        </p:nvCxnSpPr>
        <p:spPr bwMode="auto">
          <a:xfrm rot="16200000" flipH="1">
            <a:off x="7713624" y="4000504"/>
            <a:ext cx="571504" cy="57150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/>
          <p:nvPr/>
        </p:nvCxnSpPr>
        <p:spPr bwMode="auto">
          <a:xfrm rot="16200000" flipH="1">
            <a:off x="7284996" y="4429132"/>
            <a:ext cx="571504" cy="57150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文字方塊 17"/>
          <p:cNvSpPr txBox="1"/>
          <p:nvPr/>
        </p:nvSpPr>
        <p:spPr>
          <a:xfrm>
            <a:off x="7284996" y="528638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ambiguity 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9" name="向右箭號 18"/>
          <p:cNvSpPr/>
          <p:nvPr/>
        </p:nvSpPr>
        <p:spPr bwMode="auto">
          <a:xfrm>
            <a:off x="4786314" y="3714752"/>
            <a:ext cx="500066" cy="28575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4315266" y="3000372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Translation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4444203" y="4274114"/>
            <a:ext cx="119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Inversion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50</a:t>
            </a:fld>
            <a:endParaRPr lang="en-US" altLang="zh-TW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Marching Squares</a:t>
            </a:r>
          </a:p>
          <a:p>
            <a:pPr lvl="1"/>
            <a:r>
              <a:rPr lang="en-US" altLang="zh-TW" dirty="0" smtClean="0"/>
              <a:t>Ambiguity Effect</a:t>
            </a:r>
          </a:p>
          <a:p>
            <a:pPr lvl="2"/>
            <a:r>
              <a:rPr lang="en-US" altLang="zh-TW" dirty="0" smtClean="0"/>
              <a:t>We have no idea to prefer one over the other.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Ambiguity Resolving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Subdivide the cell into four smaller cells.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Analyze these four cells until no ambiguity occurs.</a:t>
            </a:r>
          </a:p>
          <a:p>
            <a:pPr lvl="2"/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67587" name="Picture 3" descr="D:\工作區域 (Workspace)\Course-電腦圖學(Computer Graphics)\教科書資源(Textbook Resources)\圖片影像 (Pictures)\Chapter02\AN02F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4429132"/>
            <a:ext cx="3713176" cy="1385977"/>
          </a:xfrm>
          <a:prstGeom prst="rect">
            <a:avLst/>
          </a:prstGeom>
          <a:noFill/>
        </p:spPr>
      </p:pic>
      <p:pic>
        <p:nvPicPr>
          <p:cNvPr id="69634" name="Picture 2" descr="D:\工作區域 (Workspace)\Course-電腦圖學(Computer Graphics)\教科書資源(Textbook Resources)\圖片影像 (Pictures)\Chapter02\an02f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429132"/>
            <a:ext cx="3347980" cy="1553397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51</a:t>
            </a:fld>
            <a:endParaRPr lang="en-US" altLang="zh-TW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endParaRPr lang="zh-TW" altLang="en-US" dirty="0"/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1138238" y="1785938"/>
          <a:ext cx="6134100" cy="500062"/>
        </p:xfrm>
        <a:graphic>
          <a:graphicData uri="http://schemas.openxmlformats.org/presentationml/2006/ole">
            <p:oleObj spid="_x0000_s70658" name="方程式" r:id="rId3" imgW="2527200" imgH="228600" progId="Equation.3">
              <p:embed/>
            </p:oleObj>
          </a:graphicData>
        </a:graphic>
      </p:graphicFrame>
      <p:pic>
        <p:nvPicPr>
          <p:cNvPr id="70659" name="Picture 3" descr="D:\工作區域 (Workspace)\Course-電腦圖學(Computer Graphics)\教科書資源(Textbook Resources)\圖片影像 (Pictures)\Chapter02\AN02F52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3690304"/>
            <a:ext cx="2539567" cy="1379152"/>
          </a:xfrm>
          <a:prstGeom prst="rect">
            <a:avLst/>
          </a:prstGeom>
          <a:noFill/>
        </p:spPr>
      </p:pic>
      <p:pic>
        <p:nvPicPr>
          <p:cNvPr id="70660" name="Picture 4" descr="D:\工作區域 (Workspace)\Course-電腦圖學(Computer Graphics)\教科書資源(Textbook Resources)\圖片影像 (Pictures)\Chapter02\AN02F52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7" y="3712466"/>
            <a:ext cx="2357455" cy="1287137"/>
          </a:xfrm>
          <a:prstGeom prst="rect">
            <a:avLst/>
          </a:prstGeom>
          <a:noFill/>
        </p:spPr>
      </p:pic>
      <p:sp>
        <p:nvSpPr>
          <p:cNvPr id="7" name="文字方塊 6"/>
          <p:cNvSpPr txBox="1"/>
          <p:nvPr/>
        </p:nvSpPr>
        <p:spPr>
          <a:xfrm>
            <a:off x="1928794" y="5274246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Midpoint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714876" y="5274246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Comic Sans MS" pitchFamily="66" charset="0"/>
              </a:rPr>
              <a:t>Interpolation</a:t>
            </a:r>
            <a:endParaRPr lang="zh-TW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1714480" y="2428868"/>
          <a:ext cx="1325562" cy="388937"/>
        </p:xfrm>
        <a:graphic>
          <a:graphicData uri="http://schemas.openxmlformats.org/presentationml/2006/ole">
            <p:oleObj spid="_x0000_s70661" name="方程式" r:id="rId6" imgW="545760" imgH="177480" progId="Equation.3">
              <p:embed/>
            </p:oleObj>
          </a:graphicData>
        </a:graphic>
      </p:graphicFrame>
      <p:graphicFrame>
        <p:nvGraphicFramePr>
          <p:cNvPr id="70662" name="Object 6"/>
          <p:cNvGraphicFramePr>
            <a:graphicFrameLocks noChangeAspect="1"/>
          </p:cNvGraphicFramePr>
          <p:nvPr/>
        </p:nvGraphicFramePr>
        <p:xfrm>
          <a:off x="1747825" y="3000372"/>
          <a:ext cx="1109663" cy="388937"/>
        </p:xfrm>
        <a:graphic>
          <a:graphicData uri="http://schemas.openxmlformats.org/presentationml/2006/ole">
            <p:oleObj spid="_x0000_s70662" name="方程式" r:id="rId7" imgW="457200" imgH="177480" progId="Equation.3">
              <p:embed/>
            </p:oleObj>
          </a:graphicData>
        </a:graphic>
      </p:graphicFrame>
      <p:sp>
        <p:nvSpPr>
          <p:cNvPr id="11" name="投影片編號版面配置區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52</a:t>
            </a:fld>
            <a:endParaRPr lang="en-US" altLang="zh-TW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2071678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53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>
          <a:xfrm>
            <a:off x="357158" y="1142984"/>
            <a:ext cx="8286808" cy="5760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TW" dirty="0" smtClean="0"/>
              <a:t>void </a:t>
            </a:r>
            <a:r>
              <a:rPr lang="en-US" altLang="zh-TW" dirty="0" err="1" smtClean="0">
                <a:solidFill>
                  <a:srgbClr val="00B050"/>
                </a:solidFill>
              </a:rPr>
              <a:t>myDisplay</a:t>
            </a:r>
            <a:r>
              <a:rPr lang="en-US" altLang="zh-TW" dirty="0" smtClean="0"/>
              <a:t>(){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/*  clear the display */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B050"/>
                </a:solidFill>
              </a:rPr>
              <a:t>glClear</a:t>
            </a:r>
            <a:r>
              <a:rPr lang="en-US" altLang="zh-TW" dirty="0" smtClean="0"/>
              <a:t>(GL_COLOR_BUFFER_BIT);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double data[N_X][N_Y];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double </a:t>
            </a:r>
            <a:r>
              <a:rPr lang="en-US" altLang="zh-TW" dirty="0" err="1" smtClean="0"/>
              <a:t>sx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sy</a:t>
            </a:r>
            <a:r>
              <a:rPr lang="en-US" altLang="zh-TW" dirty="0" smtClean="0"/>
              <a:t>;</a:t>
            </a:r>
          </a:p>
          <a:p>
            <a:pPr>
              <a:lnSpc>
                <a:spcPts val="2600"/>
              </a:lnSpc>
            </a:pPr>
            <a:endParaRPr lang="zh-TW" altLang="en-US" dirty="0" smtClean="0"/>
          </a:p>
          <a:p>
            <a:pPr>
              <a:lnSpc>
                <a:spcPts val="26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B050"/>
                </a:solidFill>
              </a:rPr>
              <a:t>glBegin</a:t>
            </a:r>
            <a:r>
              <a:rPr lang="en-US" altLang="zh-TW" dirty="0" smtClean="0"/>
              <a:t>(</a:t>
            </a:r>
            <a:r>
              <a:rPr lang="en-US" altLang="zh-TW" dirty="0" smtClean="0">
                <a:solidFill>
                  <a:srgbClr val="0070C0"/>
                </a:solidFill>
              </a:rPr>
              <a:t>GL_POINTS</a:t>
            </a:r>
            <a:r>
              <a:rPr lang="en-US" altLang="zh-TW" dirty="0" smtClean="0"/>
              <a:t>);</a:t>
            </a:r>
          </a:p>
          <a:p>
            <a:pPr>
              <a:lnSpc>
                <a:spcPts val="2600"/>
              </a:lnSpc>
            </a:pPr>
            <a:r>
              <a:rPr lang="nn-NO" altLang="zh-TW" dirty="0" smtClean="0"/>
              <a:t>	for(int i=0; i &lt; N_X; i++)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      for(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j=0; j &lt; N_Y; j++){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</a:t>
            </a:r>
            <a:r>
              <a:rPr lang="en-US" altLang="zh-TW" dirty="0" err="1" smtClean="0"/>
              <a:t>sx</a:t>
            </a:r>
            <a:r>
              <a:rPr lang="en-US" altLang="zh-TW" dirty="0" smtClean="0"/>
              <a:t> = MIN_X + (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* (MAX_X - MIN_X) / N_X);</a:t>
            </a:r>
          </a:p>
          <a:p>
            <a:pPr>
              <a:lnSpc>
                <a:spcPts val="2600"/>
              </a:lnSpc>
            </a:pPr>
            <a:r>
              <a:rPr lang="es-ES" altLang="zh-TW" dirty="0" smtClean="0"/>
              <a:t>		sy = MIN_Y + (j * (MAX_Y - MIN_Y) / N_Y);</a:t>
            </a:r>
            <a:endParaRPr lang="zh-TW" altLang="en-US" dirty="0" smtClean="0"/>
          </a:p>
          <a:p>
            <a:pPr>
              <a:lnSpc>
                <a:spcPts val="2600"/>
              </a:lnSpc>
            </a:pPr>
            <a:r>
              <a:rPr lang="en-US" altLang="zh-TW" dirty="0" smtClean="0"/>
              <a:t>		data[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][j] = </a:t>
            </a:r>
            <a:r>
              <a:rPr lang="en-US" altLang="zh-TW" dirty="0" err="1" smtClean="0">
                <a:solidFill>
                  <a:srgbClr val="00B050"/>
                </a:solidFill>
              </a:rPr>
              <a:t>myFunction</a:t>
            </a:r>
            <a:r>
              <a:rPr lang="en-US" altLang="zh-TW" dirty="0" smtClean="0">
                <a:solidFill>
                  <a:srgbClr val="00B050"/>
                </a:solidFill>
              </a:rPr>
              <a:t>(</a:t>
            </a:r>
            <a:r>
              <a:rPr lang="en-US" altLang="zh-TW" dirty="0" err="1" smtClean="0"/>
              <a:t>sx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sy</a:t>
            </a:r>
            <a:r>
              <a:rPr lang="en-US" altLang="zh-TW" dirty="0" smtClean="0"/>
              <a:t>);			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rgbClr val="00B050"/>
                </a:solidFill>
              </a:rPr>
              <a:t>glVertex2d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sx,sy</a:t>
            </a:r>
            <a:r>
              <a:rPr lang="en-US" altLang="zh-TW" dirty="0" smtClean="0"/>
              <a:t>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}/* End of for-loop */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B050"/>
                </a:solidFill>
              </a:rPr>
              <a:t>glEnd</a:t>
            </a:r>
            <a:r>
              <a:rPr lang="en-US" altLang="zh-TW" dirty="0" smtClean="0"/>
              <a:t>();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……………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}</a:t>
            </a:r>
            <a:endParaRPr lang="zh-TW" altLang="en-US" dirty="0" smtClean="0"/>
          </a:p>
        </p:txBody>
      </p:sp>
      <p:sp>
        <p:nvSpPr>
          <p:cNvPr id="10" name="文字方塊 9"/>
          <p:cNvSpPr txBox="1"/>
          <p:nvPr/>
        </p:nvSpPr>
        <p:spPr>
          <a:xfrm>
            <a:off x="6643702" y="3714752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sx,sy</a:t>
            </a:r>
            <a:r>
              <a:rPr lang="en-US" altLang="zh-TW" sz="2000" dirty="0" smtClean="0">
                <a:solidFill>
                  <a:srgbClr val="0070C0"/>
                </a:solidFill>
              </a:rPr>
              <a:t>)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cxnSp>
        <p:nvCxnSpPr>
          <p:cNvPr id="13" name="直線單箭頭接點 12"/>
          <p:cNvCxnSpPr/>
          <p:nvPr/>
        </p:nvCxnSpPr>
        <p:spPr bwMode="auto">
          <a:xfrm rot="16200000" flipH="1">
            <a:off x="6357950" y="3143248"/>
            <a:ext cx="642942" cy="6429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文字方塊 13"/>
          <p:cNvSpPr txBox="1"/>
          <p:nvPr/>
        </p:nvSpPr>
        <p:spPr>
          <a:xfrm>
            <a:off x="6215074" y="1500174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N_X=4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7643834" y="2643182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N_Y=4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929190" y="3643314"/>
            <a:ext cx="1633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(MIN_X,MIN_Y)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7295905" y="1785926"/>
            <a:ext cx="17684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(MAX_X,MAX_Y)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54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357158" y="1285860"/>
            <a:ext cx="850109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TW" dirty="0" smtClean="0"/>
              <a:t>void </a:t>
            </a:r>
            <a:r>
              <a:rPr lang="en-US" altLang="zh-TW" dirty="0" err="1" smtClean="0">
                <a:solidFill>
                  <a:srgbClr val="00B050"/>
                </a:solidFill>
              </a:rPr>
              <a:t>myDisplay</a:t>
            </a:r>
            <a:r>
              <a:rPr lang="en-US" altLang="zh-TW" dirty="0" smtClean="0"/>
              <a:t>(){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…………</a:t>
            </a:r>
            <a:endParaRPr lang="zh-TW" altLang="en-US" dirty="0" smtClean="0"/>
          </a:p>
          <a:p>
            <a:pPr>
              <a:lnSpc>
                <a:spcPts val="2600"/>
              </a:lnSpc>
            </a:pPr>
            <a:r>
              <a:rPr lang="en-US" altLang="zh-TW" dirty="0" smtClean="0"/>
              <a:t>	/* process each cell */</a:t>
            </a:r>
          </a:p>
          <a:p>
            <a:pPr>
              <a:lnSpc>
                <a:spcPts val="2600"/>
              </a:lnSpc>
            </a:pPr>
            <a:r>
              <a:rPr lang="nn-NO" altLang="zh-TW" dirty="0" smtClean="0"/>
              <a:t>	for(int i=0; i &lt; N_X; i++)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      for(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j=0; j &lt; N_Y; j++){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c;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/* check the cell case */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	c = </a:t>
            </a:r>
            <a:r>
              <a:rPr lang="en-US" altLang="zh-TW" dirty="0" smtClean="0">
                <a:solidFill>
                  <a:srgbClr val="00B050"/>
                </a:solidFill>
              </a:rPr>
              <a:t>cell</a:t>
            </a:r>
            <a:r>
              <a:rPr lang="en-US" altLang="zh-TW" dirty="0" smtClean="0"/>
              <a:t>(data[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][j], data[i+1][j], data[i+1][j+1], data[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][j+1]);</a:t>
            </a:r>
          </a:p>
          <a:p>
            <a:pPr>
              <a:lnSpc>
                <a:spcPts val="2600"/>
              </a:lnSpc>
            </a:pPr>
            <a:endParaRPr lang="zh-TW" altLang="en-US" dirty="0" smtClean="0"/>
          </a:p>
          <a:p>
            <a:pPr>
              <a:lnSpc>
                <a:spcPts val="2600"/>
              </a:lnSpc>
            </a:pPr>
            <a:r>
              <a:rPr lang="en-US" altLang="zh-TW" dirty="0" smtClean="0"/>
              <a:t>		/* drawing lines depending on the cell case */</a:t>
            </a:r>
          </a:p>
          <a:p>
            <a:pPr>
              <a:lnSpc>
                <a:spcPts val="2600"/>
              </a:lnSpc>
            </a:pPr>
            <a:r>
              <a:rPr lang="nn-NO" altLang="zh-TW" dirty="0" smtClean="0"/>
              <a:t>		</a:t>
            </a:r>
            <a:r>
              <a:rPr lang="nn-NO" altLang="zh-TW" dirty="0" smtClean="0">
                <a:solidFill>
                  <a:srgbClr val="00B050"/>
                </a:solidFill>
              </a:rPr>
              <a:t>drawLine</a:t>
            </a:r>
            <a:r>
              <a:rPr lang="nn-NO" altLang="zh-TW" dirty="0" smtClean="0"/>
              <a:t>(c, i, j, data[i][j], data[i+1][j], data[i+1][j+1], data[i][j+1]);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	      }/* End of for-loop */</a:t>
            </a:r>
          </a:p>
          <a:p>
            <a:pPr>
              <a:lnSpc>
                <a:spcPts val="2600"/>
              </a:lnSpc>
            </a:pPr>
            <a:endParaRPr lang="zh-TW" altLang="en-US" dirty="0" smtClean="0"/>
          </a:p>
          <a:p>
            <a:pPr>
              <a:lnSpc>
                <a:spcPts val="26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B050"/>
                </a:solidFill>
              </a:rPr>
              <a:t>glFlush</a:t>
            </a:r>
            <a:r>
              <a:rPr lang="en-US" altLang="zh-TW" dirty="0" smtClean="0"/>
              <a:t>();</a:t>
            </a:r>
          </a:p>
          <a:p>
            <a:pPr>
              <a:lnSpc>
                <a:spcPts val="2600"/>
              </a:lnSpc>
            </a:pPr>
            <a:r>
              <a:rPr lang="en-US" altLang="zh-TW" dirty="0" smtClean="0"/>
              <a:t>}/* End of </a:t>
            </a:r>
            <a:r>
              <a:rPr lang="en-US" altLang="zh-TW" dirty="0" err="1" smtClean="0"/>
              <a:t>GasketDisplay</a:t>
            </a:r>
            <a:r>
              <a:rPr lang="en-US" altLang="zh-TW" dirty="0" smtClean="0"/>
              <a:t> */</a:t>
            </a:r>
            <a:endParaRPr lang="zh-TW" alt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Example: Implementation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55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928662" y="2071678"/>
            <a:ext cx="7000924" cy="22095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fr-FR" altLang="zh-TW" dirty="0" smtClean="0"/>
              <a:t>double </a:t>
            </a:r>
            <a:r>
              <a:rPr lang="fr-FR" altLang="zh-TW" dirty="0" smtClean="0">
                <a:solidFill>
                  <a:srgbClr val="00B050"/>
                </a:solidFill>
              </a:rPr>
              <a:t>myFunction</a:t>
            </a:r>
            <a:r>
              <a:rPr lang="fr-FR" altLang="zh-TW" dirty="0" smtClean="0"/>
              <a:t>(double x, double y){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    double a=0.49, b=0.5;</a:t>
            </a:r>
          </a:p>
          <a:p>
            <a:pPr>
              <a:lnSpc>
                <a:spcPts val="2800"/>
              </a:lnSpc>
            </a:pPr>
            <a:endParaRPr lang="zh-TW" altLang="en-US" dirty="0" smtClean="0"/>
          </a:p>
          <a:p>
            <a:pPr>
              <a:lnSpc>
                <a:spcPts val="2800"/>
              </a:lnSpc>
            </a:pPr>
            <a:r>
              <a:rPr lang="en-US" altLang="zh-TW" dirty="0" smtClean="0"/>
              <a:t>    /* compute ovals of </a:t>
            </a:r>
            <a:r>
              <a:rPr lang="en-US" altLang="zh-TW" dirty="0" err="1" smtClean="0"/>
              <a:t>cassini</a:t>
            </a:r>
            <a:r>
              <a:rPr lang="en-US" altLang="zh-TW" dirty="0" smtClean="0"/>
              <a:t> */</a:t>
            </a:r>
          </a:p>
          <a:p>
            <a:pPr>
              <a:lnSpc>
                <a:spcPts val="2800"/>
              </a:lnSpc>
            </a:pPr>
            <a:r>
              <a:rPr lang="es-ES" altLang="zh-TW" dirty="0" smtClean="0"/>
              <a:t>    return (x*x + y*y + a*a)*(x*x + y*y + a*a) - 4*a*a*x*x - b*b*b*b;</a:t>
            </a:r>
          </a:p>
          <a:p>
            <a:pPr>
              <a:lnSpc>
                <a:spcPts val="2800"/>
              </a:lnSpc>
            </a:pPr>
            <a:r>
              <a:rPr lang="en-US" altLang="zh-TW" dirty="0" smtClean="0"/>
              <a:t>}/* End of </a:t>
            </a:r>
            <a:r>
              <a:rPr lang="en-US" altLang="zh-TW" dirty="0" err="1" smtClean="0"/>
              <a:t>myFunction</a:t>
            </a:r>
            <a:r>
              <a:rPr lang="en-US" altLang="zh-TW" dirty="0" smtClean="0"/>
              <a:t> */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Example: Implementation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56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928662" y="1785926"/>
            <a:ext cx="6286544" cy="296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fr-FR" altLang="zh-TW" sz="2000" dirty="0" smtClean="0"/>
              <a:t>int </a:t>
            </a:r>
            <a:r>
              <a:rPr lang="fr-FR" altLang="zh-TW" sz="2000" dirty="0" smtClean="0">
                <a:solidFill>
                  <a:srgbClr val="00B050"/>
                </a:solidFill>
              </a:rPr>
              <a:t>cell</a:t>
            </a:r>
            <a:r>
              <a:rPr lang="fr-FR" altLang="zh-TW" sz="2000" dirty="0" smtClean="0"/>
              <a:t>(double a, double b, double c, double d){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</a:t>
            </a:r>
            <a:r>
              <a:rPr lang="en-US" altLang="zh-TW" sz="2000" dirty="0" err="1" smtClean="0"/>
              <a:t>int</a:t>
            </a:r>
            <a:r>
              <a:rPr lang="en-US" altLang="zh-TW" sz="2000" dirty="0" smtClean="0"/>
              <a:t> n=0;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if(a &gt; 0) n = n+1;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if(b &gt; 0) n = n+2;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if(c &gt; 0) n = n+4;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if(d &gt; 0) n = n+8;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	return n;</a:t>
            </a:r>
          </a:p>
          <a:p>
            <a:pPr>
              <a:lnSpc>
                <a:spcPts val="2800"/>
              </a:lnSpc>
            </a:pPr>
            <a:r>
              <a:rPr lang="en-US" altLang="zh-TW" sz="2000" dirty="0" smtClean="0"/>
              <a:t>}/* End of cell */</a:t>
            </a:r>
            <a:endParaRPr lang="zh-TW" altLang="en-US" sz="2000" dirty="0"/>
          </a:p>
        </p:txBody>
      </p:sp>
      <p:pic>
        <p:nvPicPr>
          <p:cNvPr id="6" name="Picture 2" descr="D:\工作區域 (Workspace)\Course-電腦圖學(Computer Graphics)\教科書資源(Textbook Resources)\圖片影像 (Pictures)\Chapter02\AN02F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428868"/>
            <a:ext cx="3929090" cy="3929090"/>
          </a:xfrm>
          <a:prstGeom prst="rect">
            <a:avLst/>
          </a:prstGeom>
          <a:noFill/>
        </p:spPr>
      </p:pic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4786322"/>
            <a:ext cx="15144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1428728" y="614364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a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786050" y="614364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b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887344" y="471488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c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285852" y="471488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d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929190" y="26431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0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888214" y="571501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15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5929322" y="26431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1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929454" y="571501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14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929454" y="26431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2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857884" y="571501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13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8001024" y="26431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3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4857752" y="571501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12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57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>
          <a:xfrm>
            <a:off x="642910" y="1294128"/>
            <a:ext cx="792961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smtClean="0"/>
              <a:t>void </a:t>
            </a:r>
            <a:r>
              <a:rPr lang="en-US" altLang="zh-TW" dirty="0" err="1" smtClean="0">
                <a:solidFill>
                  <a:srgbClr val="00B050"/>
                </a:solidFill>
              </a:rPr>
              <a:t>drawLine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state,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j, double a, double b, double c, double d){</a:t>
            </a:r>
          </a:p>
          <a:p>
            <a:pPr>
              <a:lnSpc>
                <a:spcPts val="2400"/>
              </a:lnSpc>
            </a:pPr>
            <a:r>
              <a:rPr lang="en-US" altLang="zh-TW" dirty="0" smtClean="0"/>
              <a:t>	</a:t>
            </a:r>
          </a:p>
          <a:p>
            <a:pPr>
              <a:lnSpc>
                <a:spcPts val="2400"/>
              </a:lnSpc>
            </a:pPr>
            <a:r>
              <a:rPr lang="en-US" altLang="zh-TW" dirty="0" smtClean="0"/>
              <a:t>	x = MIN_X + (double)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* (MAX_X - MIN_X) / N_X;</a:t>
            </a:r>
          </a:p>
          <a:p>
            <a:pPr>
              <a:lnSpc>
                <a:spcPts val="2400"/>
              </a:lnSpc>
            </a:pPr>
            <a:r>
              <a:rPr lang="es-ES" altLang="zh-TW" dirty="0" smtClean="0"/>
              <a:t>	y = MIN_Y + (double) j * (MAX_Y - MIN_Y) / N_Y;</a:t>
            </a:r>
          </a:p>
          <a:p>
            <a:pPr>
              <a:lnSpc>
                <a:spcPts val="2400"/>
              </a:lnSpc>
            </a:pPr>
            <a:endParaRPr lang="zh-TW" altLang="en-US" dirty="0" smtClean="0"/>
          </a:p>
          <a:p>
            <a:pPr>
              <a:lnSpc>
                <a:spcPts val="24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halfx</a:t>
            </a:r>
            <a:r>
              <a:rPr lang="en-US" altLang="zh-TW" dirty="0" smtClean="0"/>
              <a:t> = (MAX_X - MIN_X) / (2 * N_X);</a:t>
            </a:r>
          </a:p>
          <a:p>
            <a:pPr>
              <a:lnSpc>
                <a:spcPts val="2400"/>
              </a:lnSpc>
            </a:pPr>
            <a:r>
              <a:rPr lang="es-ES" altLang="zh-TW" dirty="0" smtClean="0"/>
              <a:t>	halfy = (MAX_Y - MIN_Y) / (2 * N_Y);</a:t>
            </a:r>
          </a:p>
          <a:p>
            <a:pPr>
              <a:lnSpc>
                <a:spcPts val="2400"/>
              </a:lnSpc>
            </a:pPr>
            <a:endParaRPr lang="zh-TW" altLang="en-US" dirty="0" smtClean="0"/>
          </a:p>
          <a:p>
            <a:pPr>
              <a:lnSpc>
                <a:spcPts val="2400"/>
              </a:lnSpc>
            </a:pPr>
            <a:r>
              <a:rPr lang="en-US" altLang="zh-TW" dirty="0" smtClean="0"/>
              <a:t>	x1 = x2 = x;</a:t>
            </a:r>
          </a:p>
          <a:p>
            <a:pPr>
              <a:lnSpc>
                <a:spcPts val="2400"/>
              </a:lnSpc>
            </a:pPr>
            <a:r>
              <a:rPr lang="en-US" altLang="zh-TW" dirty="0" smtClean="0"/>
              <a:t>	y1 = y2 = y;</a:t>
            </a:r>
          </a:p>
          <a:p>
            <a:pPr>
              <a:lnSpc>
                <a:spcPts val="2400"/>
              </a:lnSpc>
            </a:pPr>
            <a:r>
              <a:rPr lang="en-US" altLang="zh-TW" dirty="0" smtClean="0"/>
              <a:t>	</a:t>
            </a:r>
            <a:r>
              <a:rPr lang="en-US" altLang="zh-TW" dirty="0" smtClean="0">
                <a:solidFill>
                  <a:srgbClr val="FF0000"/>
                </a:solidFill>
              </a:rPr>
              <a:t>; determine (x1, y1) and (x2, y2)</a:t>
            </a:r>
          </a:p>
          <a:p>
            <a:pPr>
              <a:lnSpc>
                <a:spcPts val="2400"/>
              </a:lnSpc>
            </a:pPr>
            <a:r>
              <a:rPr lang="en-US" altLang="zh-TW" dirty="0" smtClean="0">
                <a:solidFill>
                  <a:srgbClr val="FF0000"/>
                </a:solidFill>
              </a:rPr>
              <a:t>	……………….</a:t>
            </a:r>
            <a:endParaRPr lang="zh-TW" altLang="en-US" dirty="0" smtClean="0">
              <a:solidFill>
                <a:srgbClr val="FF0000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B050"/>
                </a:solidFill>
              </a:rPr>
              <a:t>glBegin</a:t>
            </a:r>
            <a:r>
              <a:rPr lang="en-US" altLang="zh-TW" dirty="0" smtClean="0"/>
              <a:t>(</a:t>
            </a:r>
            <a:r>
              <a:rPr lang="en-US" altLang="zh-TW" dirty="0" smtClean="0">
                <a:solidFill>
                  <a:srgbClr val="0070C0"/>
                </a:solidFill>
              </a:rPr>
              <a:t>GL_LINES</a:t>
            </a:r>
            <a:r>
              <a:rPr lang="en-US" altLang="zh-TW" dirty="0" smtClean="0"/>
              <a:t>);</a:t>
            </a:r>
          </a:p>
          <a:p>
            <a:pPr>
              <a:lnSpc>
                <a:spcPts val="2400"/>
              </a:lnSpc>
            </a:pPr>
            <a:r>
              <a:rPr lang="en-US" altLang="zh-TW" dirty="0" smtClean="0"/>
              <a:t>		glVertex2d(x1, y1);</a:t>
            </a:r>
          </a:p>
          <a:p>
            <a:pPr>
              <a:lnSpc>
                <a:spcPts val="2400"/>
              </a:lnSpc>
            </a:pPr>
            <a:r>
              <a:rPr lang="en-US" altLang="zh-TW" dirty="0" smtClean="0"/>
              <a:t>		glVertex2d(x2, y2);</a:t>
            </a:r>
          </a:p>
          <a:p>
            <a:pPr>
              <a:lnSpc>
                <a:spcPts val="2400"/>
              </a:lnSpc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B050"/>
                </a:solidFill>
              </a:rPr>
              <a:t>glEnd</a:t>
            </a:r>
            <a:r>
              <a:rPr lang="en-US" altLang="zh-TW" dirty="0" smtClean="0"/>
              <a:t>();</a:t>
            </a:r>
          </a:p>
          <a:p>
            <a:pPr>
              <a:lnSpc>
                <a:spcPts val="2400"/>
              </a:lnSpc>
            </a:pPr>
            <a:r>
              <a:rPr lang="en-US" altLang="zh-TW" dirty="0" smtClean="0"/>
              <a:t>}/* End of </a:t>
            </a:r>
            <a:r>
              <a:rPr lang="en-US" altLang="zh-TW" dirty="0" err="1" smtClean="0"/>
              <a:t>drawLines</a:t>
            </a:r>
            <a:r>
              <a:rPr lang="en-US" altLang="zh-TW" dirty="0" smtClean="0"/>
              <a:t> */</a:t>
            </a:r>
            <a:endParaRPr lang="zh-TW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786190"/>
            <a:ext cx="15144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文字方塊 11"/>
          <p:cNvSpPr txBox="1"/>
          <p:nvPr/>
        </p:nvSpPr>
        <p:spPr>
          <a:xfrm>
            <a:off x="5500694" y="5286388"/>
            <a:ext cx="681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x,y</a:t>
            </a:r>
            <a:r>
              <a:rPr lang="en-US" altLang="zh-TW" sz="2000" dirty="0" smtClean="0">
                <a:solidFill>
                  <a:srgbClr val="0070C0"/>
                </a:solidFill>
              </a:rPr>
              <a:t>)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5929322" y="5000636"/>
            <a:ext cx="214314" cy="21431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直線單箭頭接點 14"/>
          <p:cNvCxnSpPr/>
          <p:nvPr/>
        </p:nvCxnSpPr>
        <p:spPr bwMode="auto">
          <a:xfrm rot="5400000">
            <a:off x="6822297" y="4536289"/>
            <a:ext cx="1214446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7" name="直線單箭頭接點 16"/>
          <p:cNvCxnSpPr/>
          <p:nvPr/>
        </p:nvCxnSpPr>
        <p:spPr bwMode="auto">
          <a:xfrm>
            <a:off x="6073786" y="3714752"/>
            <a:ext cx="1141420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19" name="文字方塊 18"/>
          <p:cNvSpPr txBox="1"/>
          <p:nvPr/>
        </p:nvSpPr>
        <p:spPr>
          <a:xfrm>
            <a:off x="7572396" y="4357694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2*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halfy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6143636" y="3214686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2*</a:t>
            </a:r>
            <a:r>
              <a:rPr lang="en-US" altLang="zh-TW" sz="2000" dirty="0" err="1" smtClean="0">
                <a:solidFill>
                  <a:srgbClr val="0070C0"/>
                </a:solidFill>
              </a:rPr>
              <a:t>halfx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Implicit Function Plotting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E503AE-ED16-4E8F-B21D-44FBE8E48903}" type="slidenum">
              <a:rPr lang="en-US" altLang="zh-TW" smtClean="0"/>
              <a:pPr/>
              <a:t>58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571472" y="1145522"/>
            <a:ext cx="77153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void </a:t>
            </a:r>
            <a:r>
              <a:rPr lang="en-US" altLang="zh-TW" dirty="0" err="1" smtClean="0"/>
              <a:t>drawLine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state,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j, double a, double b, double c, double d){</a:t>
            </a:r>
          </a:p>
          <a:p>
            <a:r>
              <a:rPr lang="en-US" altLang="zh-TW" dirty="0" smtClean="0"/>
              <a:t>	……….</a:t>
            </a:r>
          </a:p>
          <a:p>
            <a:r>
              <a:rPr lang="en-US" altLang="zh-TW" dirty="0" smtClean="0"/>
              <a:t>	switch(state){</a:t>
            </a:r>
          </a:p>
          <a:p>
            <a:r>
              <a:rPr lang="en-US" altLang="zh-TW" dirty="0" smtClean="0"/>
              <a:t>		/* draw nothing */</a:t>
            </a:r>
          </a:p>
          <a:p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rgbClr val="0070C0"/>
                </a:solidFill>
              </a:rPr>
              <a:t>case 0:</a:t>
            </a:r>
            <a:r>
              <a:rPr lang="en-US" altLang="zh-TW" dirty="0" smtClean="0"/>
              <a:t>	case 15: </a:t>
            </a:r>
          </a:p>
          <a:p>
            <a:r>
              <a:rPr lang="en-US" altLang="zh-TW" dirty="0" smtClean="0"/>
              <a:t>			break;</a:t>
            </a:r>
          </a:p>
          <a:p>
            <a:endParaRPr lang="zh-TW" altLang="en-US" dirty="0" smtClean="0"/>
          </a:p>
          <a:p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rgbClr val="0070C0"/>
                </a:solidFill>
              </a:rPr>
              <a:t>case 1:</a:t>
            </a:r>
            <a:r>
              <a:rPr lang="en-US" altLang="zh-TW" dirty="0" smtClean="0"/>
              <a:t>	case 14:</a:t>
            </a:r>
          </a:p>
          <a:p>
            <a:r>
              <a:rPr lang="es-ES" altLang="zh-TW" dirty="0" smtClean="0"/>
              <a:t>			x1 = x;			y1 = y + halfy;</a:t>
            </a:r>
          </a:p>
          <a:p>
            <a:r>
              <a:rPr lang="es-ES" altLang="zh-TW" dirty="0" smtClean="0"/>
              <a:t>			x2 = x + halfx;		y2 = y;</a:t>
            </a:r>
          </a:p>
          <a:p>
            <a:r>
              <a:rPr lang="en-US" altLang="zh-TW" dirty="0" smtClean="0"/>
              <a:t>			break;</a:t>
            </a:r>
          </a:p>
          <a:p>
            <a:endParaRPr lang="zh-TW" altLang="en-US" dirty="0" smtClean="0"/>
          </a:p>
          <a:p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rgbClr val="0070C0"/>
                </a:solidFill>
              </a:rPr>
              <a:t>case 2:</a:t>
            </a:r>
            <a:r>
              <a:rPr lang="en-US" altLang="zh-TW" dirty="0" smtClean="0"/>
              <a:t>	case 13:</a:t>
            </a:r>
          </a:p>
          <a:p>
            <a:r>
              <a:rPr lang="es-ES" altLang="zh-TW" dirty="0" smtClean="0"/>
              <a:t>			x1 = x + halfx;		y1 = y;</a:t>
            </a:r>
          </a:p>
          <a:p>
            <a:r>
              <a:rPr lang="es-ES" altLang="zh-TW" dirty="0" smtClean="0"/>
              <a:t>			x2 = x + halfx * 2;		y2 = y + halfy;</a:t>
            </a:r>
          </a:p>
          <a:p>
            <a:r>
              <a:rPr lang="en-US" altLang="zh-TW" dirty="0" smtClean="0"/>
              <a:t>			break;</a:t>
            </a:r>
            <a:endParaRPr lang="zh-TW" altLang="en-US" dirty="0" smtClean="0"/>
          </a:p>
          <a:p>
            <a:r>
              <a:rPr lang="en-US" altLang="zh-TW" dirty="0" smtClean="0"/>
              <a:t>	}/* End of switch */</a:t>
            </a:r>
          </a:p>
          <a:p>
            <a:r>
              <a:rPr lang="en-US" altLang="zh-TW" dirty="0" smtClean="0"/>
              <a:t>	…………</a:t>
            </a:r>
          </a:p>
          <a:p>
            <a:r>
              <a:rPr lang="en-US" altLang="zh-TW" dirty="0" smtClean="0"/>
              <a:t>}/* End of </a:t>
            </a:r>
            <a:r>
              <a:rPr lang="en-US" altLang="zh-TW" dirty="0" err="1" smtClean="0"/>
              <a:t>drawLines</a:t>
            </a:r>
            <a:r>
              <a:rPr lang="en-US" altLang="zh-TW" dirty="0" smtClean="0"/>
              <a:t> */</a:t>
            </a:r>
            <a:endParaRPr lang="zh-TW" alt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714488"/>
            <a:ext cx="279172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直線接點 6"/>
          <p:cNvCxnSpPr/>
          <p:nvPr/>
        </p:nvCxnSpPr>
        <p:spPr bwMode="auto">
          <a:xfrm rot="16200000" flipH="1">
            <a:off x="6953892" y="2285992"/>
            <a:ext cx="571504" cy="57150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文字方塊 7"/>
          <p:cNvSpPr txBox="1"/>
          <p:nvPr/>
        </p:nvSpPr>
        <p:spPr>
          <a:xfrm>
            <a:off x="7000892" y="2000240"/>
            <a:ext cx="966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(x1,y1)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7429520" y="2928934"/>
            <a:ext cx="966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(x2,y2)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WordArt 5"/>
          <p:cNvSpPr>
            <a:spLocks noChangeArrowheads="1" noChangeShapeType="1" noTextEdit="1"/>
          </p:cNvSpPr>
          <p:nvPr/>
        </p:nvSpPr>
        <p:spPr bwMode="gray">
          <a:xfrm>
            <a:off x="2362200" y="3200400"/>
            <a:ext cx="43434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b="1" kern="1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cs typeface="Arial"/>
              </a:rPr>
              <a:t>Thank You !</a:t>
            </a:r>
            <a:endParaRPr lang="zh-TW" altLang="en-US" sz="3600" b="1" kern="10">
              <a:ln w="19050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71842" dir="2700000" algn="ctr" rotWithShape="0">
                  <a:schemeClr val="tx1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FAA8D2-3EB5-44DB-808B-77A612430FC8}" type="slidenum">
              <a:rPr lang="en-US" altLang="zh-TW" smtClean="0"/>
              <a:pPr/>
              <a:t>59</a:t>
            </a:fld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animBg="1"/>
    </p:bldLst>
  </p:timing>
</p:sld>
</file>

<file path=ppt/theme/theme1.xml><?xml version="1.0" encoding="utf-8"?>
<a:theme xmlns:a="http://schemas.openxmlformats.org/drawingml/2006/main" name="156TGp_genaral_light_v2">
  <a:themeElements>
    <a:clrScheme name="sample 3">
      <a:dk1>
        <a:srgbClr val="000000"/>
      </a:dk1>
      <a:lt1>
        <a:srgbClr val="FFFFFF"/>
      </a:lt1>
      <a:dk2>
        <a:srgbClr val="173D89"/>
      </a:dk2>
      <a:lt2>
        <a:srgbClr val="969696"/>
      </a:lt2>
      <a:accent1>
        <a:srgbClr val="9181E1"/>
      </a:accent1>
      <a:accent2>
        <a:srgbClr val="4CD2AF"/>
      </a:accent2>
      <a:accent3>
        <a:srgbClr val="FFFFFF"/>
      </a:accent3>
      <a:accent4>
        <a:srgbClr val="000000"/>
      </a:accent4>
      <a:accent5>
        <a:srgbClr val="C7C1EE"/>
      </a:accent5>
      <a:accent6>
        <a:srgbClr val="44BE9E"/>
      </a:accent6>
      <a:hlink>
        <a:srgbClr val="5FB6F1"/>
      </a:hlink>
      <a:folHlink>
        <a:srgbClr val="94B1EC"/>
      </a:folHlink>
    </a:clrScheme>
    <a:fontScheme name="sampl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7E6256"/>
        </a:dk2>
        <a:lt2>
          <a:srgbClr val="969696"/>
        </a:lt2>
        <a:accent1>
          <a:srgbClr val="E4CF84"/>
        </a:accent1>
        <a:accent2>
          <a:srgbClr val="92A5E0"/>
        </a:accent2>
        <a:accent3>
          <a:srgbClr val="FFFFFF"/>
        </a:accent3>
        <a:accent4>
          <a:srgbClr val="000000"/>
        </a:accent4>
        <a:accent5>
          <a:srgbClr val="EFE4C2"/>
        </a:accent5>
        <a:accent6>
          <a:srgbClr val="8495CB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8DB1F3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7FA0D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173D89"/>
        </a:dk2>
        <a:lt2>
          <a:srgbClr val="969696"/>
        </a:lt2>
        <a:accent1>
          <a:srgbClr val="9181E1"/>
        </a:accent1>
        <a:accent2>
          <a:srgbClr val="4CD2AF"/>
        </a:accent2>
        <a:accent3>
          <a:srgbClr val="FFFFFF"/>
        </a:accent3>
        <a:accent4>
          <a:srgbClr val="000000"/>
        </a:accent4>
        <a:accent5>
          <a:srgbClr val="C7C1EE"/>
        </a:accent5>
        <a:accent6>
          <a:srgbClr val="44BE9E"/>
        </a:accent6>
        <a:hlink>
          <a:srgbClr val="5FB6F1"/>
        </a:hlink>
        <a:folHlink>
          <a:srgbClr val="94B1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156TGp_genaral_light_v2</Template>
  <TotalTime>3641</TotalTime>
  <Words>1998</Words>
  <Application>Microsoft Office PowerPoint</Application>
  <PresentationFormat>如螢幕大小 (4:3)</PresentationFormat>
  <Paragraphs>602</Paragraphs>
  <Slides>59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59</vt:i4>
      </vt:variant>
    </vt:vector>
  </HeadingPairs>
  <TitlesOfParts>
    <vt:vector size="61" baseType="lpstr">
      <vt:lpstr>156TGp_genaral_light_v2</vt:lpstr>
      <vt:lpstr>方程式</vt:lpstr>
      <vt:lpstr>Chapter 2:  Graphics Programming</vt:lpstr>
      <vt:lpstr>Outlines</vt:lpstr>
      <vt:lpstr>Introduction</vt:lpstr>
      <vt:lpstr>Introduction</vt:lpstr>
      <vt:lpstr>Introduction</vt:lpstr>
      <vt:lpstr>Introduction</vt:lpstr>
      <vt:lpstr>OpenGL API</vt:lpstr>
      <vt:lpstr>OpenGL API</vt:lpstr>
      <vt:lpstr>OpenGL API</vt:lpstr>
      <vt:lpstr>OpenGL API</vt:lpstr>
      <vt:lpstr>OpenGL API</vt:lpstr>
      <vt:lpstr>OpenGL API</vt:lpstr>
      <vt:lpstr>OpenGL API</vt:lpstr>
      <vt:lpstr>OpenGL API</vt:lpstr>
      <vt:lpstr>OpenGL API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Primitives and Attributes</vt:lpstr>
      <vt:lpstr>OpenGL Viewing</vt:lpstr>
      <vt:lpstr>OpenGL Viewing</vt:lpstr>
      <vt:lpstr>OpenGL Viewing</vt:lpstr>
      <vt:lpstr>OpenGL Viewing</vt:lpstr>
      <vt:lpstr>OpenGL Viewing</vt:lpstr>
      <vt:lpstr>OpenGL Viewing</vt:lpstr>
      <vt:lpstr>OpenGL Viewing</vt:lpstr>
      <vt:lpstr>OpenGL Viewing</vt:lpstr>
      <vt:lpstr>Sierpinski Gasket Example</vt:lpstr>
      <vt:lpstr>Sierpinski Gasket Example</vt:lpstr>
      <vt:lpstr>Sierpinski Gasket Example</vt:lpstr>
      <vt:lpstr>Sierpinski Gasket Example: 2D</vt:lpstr>
      <vt:lpstr>Sierpinski Gasket Example: 2D</vt:lpstr>
      <vt:lpstr>Implicit Function Plotting</vt:lpstr>
      <vt:lpstr>Implicit Function Plotting</vt:lpstr>
      <vt:lpstr>Implicit Function Plotting</vt:lpstr>
      <vt:lpstr>Implicit Function Plotting</vt:lpstr>
      <vt:lpstr>Implicit Function Plotting</vt:lpstr>
      <vt:lpstr>Implicit Function Plotting</vt:lpstr>
      <vt:lpstr>Implicit Function Plotting</vt:lpstr>
      <vt:lpstr>Implicit Function Plotting</vt:lpstr>
      <vt:lpstr>Implicit Function Plotting</vt:lpstr>
      <vt:lpstr>Implicit Function Plotting</vt:lpstr>
      <vt:lpstr>Implicit Function Plotting</vt:lpstr>
      <vt:lpstr>Implicit Function Plotting</vt:lpstr>
      <vt:lpstr>Implicit Function Plotting</vt:lpstr>
      <vt:lpstr>投影片 59</vt:lpstr>
    </vt:vector>
  </TitlesOfParts>
  <Company>ntu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poww</dc:creator>
  <cp:lastModifiedBy>poww</cp:lastModifiedBy>
  <cp:revision>473</cp:revision>
  <dcterms:created xsi:type="dcterms:W3CDTF">2008-02-07T03:49:21Z</dcterms:created>
  <dcterms:modified xsi:type="dcterms:W3CDTF">2010-03-03T00:50:04Z</dcterms:modified>
</cp:coreProperties>
</file>